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3"/>
  </p:notesMasterIdLst>
  <p:sldIdLst>
    <p:sldId id="256" r:id="rId2"/>
    <p:sldId id="415" r:id="rId3"/>
    <p:sldId id="262" r:id="rId4"/>
    <p:sldId id="418" r:id="rId5"/>
    <p:sldId id="395" r:id="rId6"/>
    <p:sldId id="417" r:id="rId7"/>
    <p:sldId id="416" r:id="rId8"/>
    <p:sldId id="259" r:id="rId9"/>
    <p:sldId id="261" r:id="rId10"/>
    <p:sldId id="260" r:id="rId11"/>
    <p:sldId id="31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FD0138-2D02-402B-8A44-3403ED7BAA29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D85B66C-C82F-4614-8742-8640910BCBBE}">
      <dgm:prSet/>
      <dgm:spPr/>
      <dgm:t>
        <a:bodyPr/>
        <a:lstStyle/>
        <a:p>
          <a:r>
            <a:rPr lang="en-NZ"/>
            <a:t>Forward thinking, planning.</a:t>
          </a:r>
          <a:endParaRPr lang="en-US"/>
        </a:p>
      </dgm:t>
    </dgm:pt>
    <dgm:pt modelId="{484DBD71-8FF4-4ADC-949B-ED535CFBC52A}" type="parTrans" cxnId="{0CEFA32D-FE7B-4211-A129-B5709FE20971}">
      <dgm:prSet/>
      <dgm:spPr/>
      <dgm:t>
        <a:bodyPr/>
        <a:lstStyle/>
        <a:p>
          <a:endParaRPr lang="en-US"/>
        </a:p>
      </dgm:t>
    </dgm:pt>
    <dgm:pt modelId="{DA334318-BBB9-4977-AC6C-04D56B9D3BE6}" type="sibTrans" cxnId="{0CEFA32D-FE7B-4211-A129-B5709FE20971}">
      <dgm:prSet/>
      <dgm:spPr/>
      <dgm:t>
        <a:bodyPr/>
        <a:lstStyle/>
        <a:p>
          <a:endParaRPr lang="en-US"/>
        </a:p>
      </dgm:t>
    </dgm:pt>
    <dgm:pt modelId="{5161EB01-C707-4F8F-BFDD-7297C3913C4F}">
      <dgm:prSet/>
      <dgm:spPr/>
      <dgm:t>
        <a:bodyPr/>
        <a:lstStyle/>
        <a:p>
          <a:r>
            <a:rPr lang="en-NZ"/>
            <a:t>Investment in infacilities, technology and infrastructure</a:t>
          </a:r>
          <a:endParaRPr lang="en-US"/>
        </a:p>
      </dgm:t>
    </dgm:pt>
    <dgm:pt modelId="{54E0DEA5-DA11-4B37-8A1A-46886E069241}" type="parTrans" cxnId="{D0952642-6745-4457-9E2E-4BCF29A65A03}">
      <dgm:prSet/>
      <dgm:spPr/>
      <dgm:t>
        <a:bodyPr/>
        <a:lstStyle/>
        <a:p>
          <a:endParaRPr lang="en-US"/>
        </a:p>
      </dgm:t>
    </dgm:pt>
    <dgm:pt modelId="{95792392-9C89-4B03-9FA1-E58C17880494}" type="sibTrans" cxnId="{D0952642-6745-4457-9E2E-4BCF29A65A03}">
      <dgm:prSet/>
      <dgm:spPr/>
      <dgm:t>
        <a:bodyPr/>
        <a:lstStyle/>
        <a:p>
          <a:endParaRPr lang="en-US"/>
        </a:p>
      </dgm:t>
    </dgm:pt>
    <dgm:pt modelId="{2ACDEE58-031D-4B23-93F9-6E3D94F29DB5}">
      <dgm:prSet/>
      <dgm:spPr/>
      <dgm:t>
        <a:bodyPr/>
        <a:lstStyle/>
        <a:p>
          <a:r>
            <a:rPr lang="en-NZ"/>
            <a:t>Team based activity.</a:t>
          </a:r>
          <a:endParaRPr lang="en-US"/>
        </a:p>
      </dgm:t>
    </dgm:pt>
    <dgm:pt modelId="{F6C93506-F5D7-4D31-95E0-62A37F4E2FCF}" type="parTrans" cxnId="{6239E0CB-1488-4973-8F7B-E613F12BF88A}">
      <dgm:prSet/>
      <dgm:spPr/>
      <dgm:t>
        <a:bodyPr/>
        <a:lstStyle/>
        <a:p>
          <a:endParaRPr lang="en-US"/>
        </a:p>
      </dgm:t>
    </dgm:pt>
    <dgm:pt modelId="{8B53BFAD-D89D-4832-ACB0-D3F079946C23}" type="sibTrans" cxnId="{6239E0CB-1488-4973-8F7B-E613F12BF88A}">
      <dgm:prSet/>
      <dgm:spPr/>
      <dgm:t>
        <a:bodyPr/>
        <a:lstStyle/>
        <a:p>
          <a:endParaRPr lang="en-US"/>
        </a:p>
      </dgm:t>
    </dgm:pt>
    <dgm:pt modelId="{52FC8EC0-775D-447A-8081-4DBB210C6680}">
      <dgm:prSet/>
      <dgm:spPr/>
      <dgm:t>
        <a:bodyPr/>
        <a:lstStyle/>
        <a:p>
          <a:r>
            <a:rPr lang="en-NZ"/>
            <a:t>Multidisciplinary / Interdisciplinary teams.</a:t>
          </a:r>
          <a:endParaRPr lang="en-US"/>
        </a:p>
      </dgm:t>
    </dgm:pt>
    <dgm:pt modelId="{62A2840D-A1AF-414F-9371-1E961EE66C81}" type="parTrans" cxnId="{30D6B5CC-5025-4F12-8915-C0E39CBB032A}">
      <dgm:prSet/>
      <dgm:spPr/>
      <dgm:t>
        <a:bodyPr/>
        <a:lstStyle/>
        <a:p>
          <a:endParaRPr lang="en-US"/>
        </a:p>
      </dgm:t>
    </dgm:pt>
    <dgm:pt modelId="{07468826-8F5E-4558-BEBF-530020E449B3}" type="sibTrans" cxnId="{30D6B5CC-5025-4F12-8915-C0E39CBB032A}">
      <dgm:prSet/>
      <dgm:spPr/>
      <dgm:t>
        <a:bodyPr/>
        <a:lstStyle/>
        <a:p>
          <a:endParaRPr lang="en-US"/>
        </a:p>
      </dgm:t>
    </dgm:pt>
    <dgm:pt modelId="{676AF226-09CA-4427-BE90-7D52D6F2B6BE}">
      <dgm:prSet/>
      <dgm:spPr/>
      <dgm:t>
        <a:bodyPr/>
        <a:lstStyle/>
        <a:p>
          <a:r>
            <a:rPr lang="en-NZ"/>
            <a:t>Bulk funding.</a:t>
          </a:r>
          <a:endParaRPr lang="en-US"/>
        </a:p>
      </dgm:t>
    </dgm:pt>
    <dgm:pt modelId="{CF5822FE-25E8-45C4-B645-3901887C63D4}" type="parTrans" cxnId="{F227EAF5-662B-4920-BED0-EA99DDDE6F34}">
      <dgm:prSet/>
      <dgm:spPr/>
      <dgm:t>
        <a:bodyPr/>
        <a:lstStyle/>
        <a:p>
          <a:endParaRPr lang="en-US"/>
        </a:p>
      </dgm:t>
    </dgm:pt>
    <dgm:pt modelId="{0FA40BFE-FDAC-4F85-B2B3-9FD37C4BB8D2}" type="sibTrans" cxnId="{F227EAF5-662B-4920-BED0-EA99DDDE6F34}">
      <dgm:prSet/>
      <dgm:spPr/>
      <dgm:t>
        <a:bodyPr/>
        <a:lstStyle/>
        <a:p>
          <a:endParaRPr lang="en-US"/>
        </a:p>
      </dgm:t>
    </dgm:pt>
    <dgm:pt modelId="{D24262BC-B822-410F-9713-F02510E615D3}">
      <dgm:prSet/>
      <dgm:spPr/>
      <dgm:t>
        <a:bodyPr/>
        <a:lstStyle/>
        <a:p>
          <a:r>
            <a:rPr lang="en-NZ"/>
            <a:t>System level thinking – whole of practice, whole of system. </a:t>
          </a:r>
          <a:endParaRPr lang="en-US"/>
        </a:p>
      </dgm:t>
    </dgm:pt>
    <dgm:pt modelId="{A124A5EB-ACC5-4AE5-8C6F-537B3593DC54}" type="parTrans" cxnId="{C8B2ED26-1999-4649-878D-660B44A45B4A}">
      <dgm:prSet/>
      <dgm:spPr/>
      <dgm:t>
        <a:bodyPr/>
        <a:lstStyle/>
        <a:p>
          <a:endParaRPr lang="en-US"/>
        </a:p>
      </dgm:t>
    </dgm:pt>
    <dgm:pt modelId="{D070E657-6357-412F-8499-3A5D09F5017D}" type="sibTrans" cxnId="{C8B2ED26-1999-4649-878D-660B44A45B4A}">
      <dgm:prSet/>
      <dgm:spPr/>
      <dgm:t>
        <a:bodyPr/>
        <a:lstStyle/>
        <a:p>
          <a:endParaRPr lang="en-US"/>
        </a:p>
      </dgm:t>
    </dgm:pt>
    <dgm:pt modelId="{B14FE4F1-BBF6-4A09-8C13-B100E836EE62}">
      <dgm:prSet/>
      <dgm:spPr/>
      <dgm:t>
        <a:bodyPr/>
        <a:lstStyle/>
        <a:p>
          <a:r>
            <a:rPr lang="en-NZ"/>
            <a:t>‘Wet’ shareholders.</a:t>
          </a:r>
          <a:endParaRPr lang="en-US"/>
        </a:p>
      </dgm:t>
    </dgm:pt>
    <dgm:pt modelId="{5E06B624-67A2-40FC-987D-6B90738EF214}" type="parTrans" cxnId="{7858C3C3-E6EB-4366-8580-CF6B06B8612B}">
      <dgm:prSet/>
      <dgm:spPr/>
      <dgm:t>
        <a:bodyPr/>
        <a:lstStyle/>
        <a:p>
          <a:endParaRPr lang="en-US"/>
        </a:p>
      </dgm:t>
    </dgm:pt>
    <dgm:pt modelId="{D024144B-E759-416C-A51D-32BB19D7DAD5}" type="sibTrans" cxnId="{7858C3C3-E6EB-4366-8580-CF6B06B8612B}">
      <dgm:prSet/>
      <dgm:spPr/>
      <dgm:t>
        <a:bodyPr/>
        <a:lstStyle/>
        <a:p>
          <a:endParaRPr lang="en-US"/>
        </a:p>
      </dgm:t>
    </dgm:pt>
    <dgm:pt modelId="{16C16BBA-7E0D-4119-99EB-78EBED752308}">
      <dgm:prSet/>
      <dgm:spPr/>
      <dgm:t>
        <a:bodyPr/>
        <a:lstStyle/>
        <a:p>
          <a:r>
            <a:rPr lang="en-NZ"/>
            <a:t>Excellent corporate governance. </a:t>
          </a:r>
          <a:endParaRPr lang="en-US"/>
        </a:p>
      </dgm:t>
    </dgm:pt>
    <dgm:pt modelId="{B2FFC956-17C4-4408-B895-09D5A626F0B5}" type="parTrans" cxnId="{62443CD8-A510-4C59-B484-175EDE13BE09}">
      <dgm:prSet/>
      <dgm:spPr/>
      <dgm:t>
        <a:bodyPr/>
        <a:lstStyle/>
        <a:p>
          <a:endParaRPr lang="en-US"/>
        </a:p>
      </dgm:t>
    </dgm:pt>
    <dgm:pt modelId="{FB8727A8-E0FD-42F3-9D1F-95D91B5D41A9}" type="sibTrans" cxnId="{62443CD8-A510-4C59-B484-175EDE13BE09}">
      <dgm:prSet/>
      <dgm:spPr/>
      <dgm:t>
        <a:bodyPr/>
        <a:lstStyle/>
        <a:p>
          <a:endParaRPr lang="en-US"/>
        </a:p>
      </dgm:t>
    </dgm:pt>
    <dgm:pt modelId="{D77C8F55-3D37-4115-83BA-7ED6BCAE786C}">
      <dgm:prSet/>
      <dgm:spPr/>
      <dgm:t>
        <a:bodyPr/>
        <a:lstStyle/>
        <a:p>
          <a:r>
            <a:rPr lang="en-NZ"/>
            <a:t>Succession planning for new GPs. </a:t>
          </a:r>
          <a:endParaRPr lang="en-US"/>
        </a:p>
      </dgm:t>
    </dgm:pt>
    <dgm:pt modelId="{9B5537C0-5958-4D50-9032-0CCF84FA5268}" type="parTrans" cxnId="{96DBB084-B51F-4101-9122-09E7DDA4DD33}">
      <dgm:prSet/>
      <dgm:spPr/>
      <dgm:t>
        <a:bodyPr/>
        <a:lstStyle/>
        <a:p>
          <a:endParaRPr lang="en-US"/>
        </a:p>
      </dgm:t>
    </dgm:pt>
    <dgm:pt modelId="{C6433CEB-389D-4C29-98CB-D9D1E1BDF0BA}" type="sibTrans" cxnId="{96DBB084-B51F-4101-9122-09E7DDA4DD33}">
      <dgm:prSet/>
      <dgm:spPr/>
      <dgm:t>
        <a:bodyPr/>
        <a:lstStyle/>
        <a:p>
          <a:endParaRPr lang="en-US"/>
        </a:p>
      </dgm:t>
    </dgm:pt>
    <dgm:pt modelId="{9A0B3BD8-7AEE-4DF3-BAAD-66887AE64BA3}" type="pres">
      <dgm:prSet presAssocID="{89FD0138-2D02-402B-8A44-3403ED7BAA29}" presName="diagram" presStyleCnt="0">
        <dgm:presLayoutVars>
          <dgm:dir/>
          <dgm:resizeHandles val="exact"/>
        </dgm:presLayoutVars>
      </dgm:prSet>
      <dgm:spPr/>
    </dgm:pt>
    <dgm:pt modelId="{CC23450B-F34C-4E88-81D3-B899DC05C791}" type="pres">
      <dgm:prSet presAssocID="{AD85B66C-C82F-4614-8742-8640910BCBBE}" presName="node" presStyleLbl="node1" presStyleIdx="0" presStyleCnt="9">
        <dgm:presLayoutVars>
          <dgm:bulletEnabled val="1"/>
        </dgm:presLayoutVars>
      </dgm:prSet>
      <dgm:spPr/>
    </dgm:pt>
    <dgm:pt modelId="{E9A1636D-50F0-442D-A17D-01F4C599CBA4}" type="pres">
      <dgm:prSet presAssocID="{DA334318-BBB9-4977-AC6C-04D56B9D3BE6}" presName="sibTrans" presStyleCnt="0"/>
      <dgm:spPr/>
    </dgm:pt>
    <dgm:pt modelId="{4F959A10-14EF-4E45-9B03-0B82763175AE}" type="pres">
      <dgm:prSet presAssocID="{5161EB01-C707-4F8F-BFDD-7297C3913C4F}" presName="node" presStyleLbl="node1" presStyleIdx="1" presStyleCnt="9">
        <dgm:presLayoutVars>
          <dgm:bulletEnabled val="1"/>
        </dgm:presLayoutVars>
      </dgm:prSet>
      <dgm:spPr/>
    </dgm:pt>
    <dgm:pt modelId="{B66C97B4-FF36-4A7E-8B23-CB8786256244}" type="pres">
      <dgm:prSet presAssocID="{95792392-9C89-4B03-9FA1-E58C17880494}" presName="sibTrans" presStyleCnt="0"/>
      <dgm:spPr/>
    </dgm:pt>
    <dgm:pt modelId="{342BF8D5-8B21-439A-B0E2-D28DB9C4A69A}" type="pres">
      <dgm:prSet presAssocID="{2ACDEE58-031D-4B23-93F9-6E3D94F29DB5}" presName="node" presStyleLbl="node1" presStyleIdx="2" presStyleCnt="9">
        <dgm:presLayoutVars>
          <dgm:bulletEnabled val="1"/>
        </dgm:presLayoutVars>
      </dgm:prSet>
      <dgm:spPr/>
    </dgm:pt>
    <dgm:pt modelId="{CEA648C8-68A2-42AD-A66C-4E92E489F214}" type="pres">
      <dgm:prSet presAssocID="{8B53BFAD-D89D-4832-ACB0-D3F079946C23}" presName="sibTrans" presStyleCnt="0"/>
      <dgm:spPr/>
    </dgm:pt>
    <dgm:pt modelId="{B9F1A65C-933F-40A9-99D6-F5D2AF228570}" type="pres">
      <dgm:prSet presAssocID="{52FC8EC0-775D-447A-8081-4DBB210C6680}" presName="node" presStyleLbl="node1" presStyleIdx="3" presStyleCnt="9">
        <dgm:presLayoutVars>
          <dgm:bulletEnabled val="1"/>
        </dgm:presLayoutVars>
      </dgm:prSet>
      <dgm:spPr/>
    </dgm:pt>
    <dgm:pt modelId="{912BF95D-8F61-4B64-B0E2-9276F183B1F3}" type="pres">
      <dgm:prSet presAssocID="{07468826-8F5E-4558-BEBF-530020E449B3}" presName="sibTrans" presStyleCnt="0"/>
      <dgm:spPr/>
    </dgm:pt>
    <dgm:pt modelId="{5DDC7EEB-EF75-4161-B538-92EBE06922B8}" type="pres">
      <dgm:prSet presAssocID="{676AF226-09CA-4427-BE90-7D52D6F2B6BE}" presName="node" presStyleLbl="node1" presStyleIdx="4" presStyleCnt="9">
        <dgm:presLayoutVars>
          <dgm:bulletEnabled val="1"/>
        </dgm:presLayoutVars>
      </dgm:prSet>
      <dgm:spPr/>
    </dgm:pt>
    <dgm:pt modelId="{5017BBE4-037D-42D2-8CD8-2AA69C728229}" type="pres">
      <dgm:prSet presAssocID="{0FA40BFE-FDAC-4F85-B2B3-9FD37C4BB8D2}" presName="sibTrans" presStyleCnt="0"/>
      <dgm:spPr/>
    </dgm:pt>
    <dgm:pt modelId="{753A70D6-5B37-4EA2-A74F-10A4C01B1B31}" type="pres">
      <dgm:prSet presAssocID="{D24262BC-B822-410F-9713-F02510E615D3}" presName="node" presStyleLbl="node1" presStyleIdx="5" presStyleCnt="9">
        <dgm:presLayoutVars>
          <dgm:bulletEnabled val="1"/>
        </dgm:presLayoutVars>
      </dgm:prSet>
      <dgm:spPr/>
    </dgm:pt>
    <dgm:pt modelId="{7AF094F8-50D1-4E90-BFA6-BE53E03E323C}" type="pres">
      <dgm:prSet presAssocID="{D070E657-6357-412F-8499-3A5D09F5017D}" presName="sibTrans" presStyleCnt="0"/>
      <dgm:spPr/>
    </dgm:pt>
    <dgm:pt modelId="{0B9BFB89-926C-4179-A144-92F08AEB71FF}" type="pres">
      <dgm:prSet presAssocID="{B14FE4F1-BBF6-4A09-8C13-B100E836EE62}" presName="node" presStyleLbl="node1" presStyleIdx="6" presStyleCnt="9">
        <dgm:presLayoutVars>
          <dgm:bulletEnabled val="1"/>
        </dgm:presLayoutVars>
      </dgm:prSet>
      <dgm:spPr/>
    </dgm:pt>
    <dgm:pt modelId="{25A29D9F-64D1-4540-B6B1-CD30D4B6E644}" type="pres">
      <dgm:prSet presAssocID="{D024144B-E759-416C-A51D-32BB19D7DAD5}" presName="sibTrans" presStyleCnt="0"/>
      <dgm:spPr/>
    </dgm:pt>
    <dgm:pt modelId="{80F33E3C-9AC1-443C-82D3-D43BAF8256B9}" type="pres">
      <dgm:prSet presAssocID="{16C16BBA-7E0D-4119-99EB-78EBED752308}" presName="node" presStyleLbl="node1" presStyleIdx="7" presStyleCnt="9">
        <dgm:presLayoutVars>
          <dgm:bulletEnabled val="1"/>
        </dgm:presLayoutVars>
      </dgm:prSet>
      <dgm:spPr/>
    </dgm:pt>
    <dgm:pt modelId="{2F704DF2-0CF6-4B7C-9A4A-9905765A1B5C}" type="pres">
      <dgm:prSet presAssocID="{FB8727A8-E0FD-42F3-9D1F-95D91B5D41A9}" presName="sibTrans" presStyleCnt="0"/>
      <dgm:spPr/>
    </dgm:pt>
    <dgm:pt modelId="{C73E468D-D1F3-445D-B8E1-815F49DE6DD1}" type="pres">
      <dgm:prSet presAssocID="{D77C8F55-3D37-4115-83BA-7ED6BCAE786C}" presName="node" presStyleLbl="node1" presStyleIdx="8" presStyleCnt="9">
        <dgm:presLayoutVars>
          <dgm:bulletEnabled val="1"/>
        </dgm:presLayoutVars>
      </dgm:prSet>
      <dgm:spPr/>
    </dgm:pt>
  </dgm:ptLst>
  <dgm:cxnLst>
    <dgm:cxn modelId="{C8B2ED26-1999-4649-878D-660B44A45B4A}" srcId="{89FD0138-2D02-402B-8A44-3403ED7BAA29}" destId="{D24262BC-B822-410F-9713-F02510E615D3}" srcOrd="5" destOrd="0" parTransId="{A124A5EB-ACC5-4AE5-8C6F-537B3593DC54}" sibTransId="{D070E657-6357-412F-8499-3A5D09F5017D}"/>
    <dgm:cxn modelId="{B46BC927-91EB-4567-AC21-B610E91A39FF}" type="presOf" srcId="{AD85B66C-C82F-4614-8742-8640910BCBBE}" destId="{CC23450B-F34C-4E88-81D3-B899DC05C791}" srcOrd="0" destOrd="0" presId="urn:microsoft.com/office/officeart/2005/8/layout/default"/>
    <dgm:cxn modelId="{FD839229-A181-4972-90B2-C9A7F61A6C1C}" type="presOf" srcId="{D24262BC-B822-410F-9713-F02510E615D3}" destId="{753A70D6-5B37-4EA2-A74F-10A4C01B1B31}" srcOrd="0" destOrd="0" presId="urn:microsoft.com/office/officeart/2005/8/layout/default"/>
    <dgm:cxn modelId="{0CEFA32D-FE7B-4211-A129-B5709FE20971}" srcId="{89FD0138-2D02-402B-8A44-3403ED7BAA29}" destId="{AD85B66C-C82F-4614-8742-8640910BCBBE}" srcOrd="0" destOrd="0" parTransId="{484DBD71-8FF4-4ADC-949B-ED535CFBC52A}" sibTransId="{DA334318-BBB9-4977-AC6C-04D56B9D3BE6}"/>
    <dgm:cxn modelId="{D0952642-6745-4457-9E2E-4BCF29A65A03}" srcId="{89FD0138-2D02-402B-8A44-3403ED7BAA29}" destId="{5161EB01-C707-4F8F-BFDD-7297C3913C4F}" srcOrd="1" destOrd="0" parTransId="{54E0DEA5-DA11-4B37-8A1A-46886E069241}" sibTransId="{95792392-9C89-4B03-9FA1-E58C17880494}"/>
    <dgm:cxn modelId="{7DFC0F74-20E9-441B-BCC9-B90CB0EF09D2}" type="presOf" srcId="{2ACDEE58-031D-4B23-93F9-6E3D94F29DB5}" destId="{342BF8D5-8B21-439A-B0E2-D28DB9C4A69A}" srcOrd="0" destOrd="0" presId="urn:microsoft.com/office/officeart/2005/8/layout/default"/>
    <dgm:cxn modelId="{8B9E677A-C028-4719-9464-C58500A80DCA}" type="presOf" srcId="{676AF226-09CA-4427-BE90-7D52D6F2B6BE}" destId="{5DDC7EEB-EF75-4161-B538-92EBE06922B8}" srcOrd="0" destOrd="0" presId="urn:microsoft.com/office/officeart/2005/8/layout/default"/>
    <dgm:cxn modelId="{FBCCFA7E-C883-40A7-8C1C-5984F2910987}" type="presOf" srcId="{89FD0138-2D02-402B-8A44-3403ED7BAA29}" destId="{9A0B3BD8-7AEE-4DF3-BAAD-66887AE64BA3}" srcOrd="0" destOrd="0" presId="urn:microsoft.com/office/officeart/2005/8/layout/default"/>
    <dgm:cxn modelId="{96DBB084-B51F-4101-9122-09E7DDA4DD33}" srcId="{89FD0138-2D02-402B-8A44-3403ED7BAA29}" destId="{D77C8F55-3D37-4115-83BA-7ED6BCAE786C}" srcOrd="8" destOrd="0" parTransId="{9B5537C0-5958-4D50-9032-0CCF84FA5268}" sibTransId="{C6433CEB-389D-4C29-98CB-D9D1E1BDF0BA}"/>
    <dgm:cxn modelId="{E08937A9-69D7-4A2C-9F93-EBF08591E535}" type="presOf" srcId="{D77C8F55-3D37-4115-83BA-7ED6BCAE786C}" destId="{C73E468D-D1F3-445D-B8E1-815F49DE6DD1}" srcOrd="0" destOrd="0" presId="urn:microsoft.com/office/officeart/2005/8/layout/default"/>
    <dgm:cxn modelId="{D8B1B0B1-0FAE-4398-8D32-5262C6543A88}" type="presOf" srcId="{52FC8EC0-775D-447A-8081-4DBB210C6680}" destId="{B9F1A65C-933F-40A9-99D6-F5D2AF228570}" srcOrd="0" destOrd="0" presId="urn:microsoft.com/office/officeart/2005/8/layout/default"/>
    <dgm:cxn modelId="{26F7DAB1-06B5-4FD1-968D-0E8D0D5885A3}" type="presOf" srcId="{16C16BBA-7E0D-4119-99EB-78EBED752308}" destId="{80F33E3C-9AC1-443C-82D3-D43BAF8256B9}" srcOrd="0" destOrd="0" presId="urn:microsoft.com/office/officeart/2005/8/layout/default"/>
    <dgm:cxn modelId="{9F4880C3-B8CA-4657-A383-988F0EF67B44}" type="presOf" srcId="{5161EB01-C707-4F8F-BFDD-7297C3913C4F}" destId="{4F959A10-14EF-4E45-9B03-0B82763175AE}" srcOrd="0" destOrd="0" presId="urn:microsoft.com/office/officeart/2005/8/layout/default"/>
    <dgm:cxn modelId="{7858C3C3-E6EB-4366-8580-CF6B06B8612B}" srcId="{89FD0138-2D02-402B-8A44-3403ED7BAA29}" destId="{B14FE4F1-BBF6-4A09-8C13-B100E836EE62}" srcOrd="6" destOrd="0" parTransId="{5E06B624-67A2-40FC-987D-6B90738EF214}" sibTransId="{D024144B-E759-416C-A51D-32BB19D7DAD5}"/>
    <dgm:cxn modelId="{6239E0CB-1488-4973-8F7B-E613F12BF88A}" srcId="{89FD0138-2D02-402B-8A44-3403ED7BAA29}" destId="{2ACDEE58-031D-4B23-93F9-6E3D94F29DB5}" srcOrd="2" destOrd="0" parTransId="{F6C93506-F5D7-4D31-95E0-62A37F4E2FCF}" sibTransId="{8B53BFAD-D89D-4832-ACB0-D3F079946C23}"/>
    <dgm:cxn modelId="{30D6B5CC-5025-4F12-8915-C0E39CBB032A}" srcId="{89FD0138-2D02-402B-8A44-3403ED7BAA29}" destId="{52FC8EC0-775D-447A-8081-4DBB210C6680}" srcOrd="3" destOrd="0" parTransId="{62A2840D-A1AF-414F-9371-1E961EE66C81}" sibTransId="{07468826-8F5E-4558-BEBF-530020E449B3}"/>
    <dgm:cxn modelId="{62443CD8-A510-4C59-B484-175EDE13BE09}" srcId="{89FD0138-2D02-402B-8A44-3403ED7BAA29}" destId="{16C16BBA-7E0D-4119-99EB-78EBED752308}" srcOrd="7" destOrd="0" parTransId="{B2FFC956-17C4-4408-B895-09D5A626F0B5}" sibTransId="{FB8727A8-E0FD-42F3-9D1F-95D91B5D41A9}"/>
    <dgm:cxn modelId="{FCDC0CE1-EA68-405D-843B-A1A5B011D37B}" type="presOf" srcId="{B14FE4F1-BBF6-4A09-8C13-B100E836EE62}" destId="{0B9BFB89-926C-4179-A144-92F08AEB71FF}" srcOrd="0" destOrd="0" presId="urn:microsoft.com/office/officeart/2005/8/layout/default"/>
    <dgm:cxn modelId="{F227EAF5-662B-4920-BED0-EA99DDDE6F34}" srcId="{89FD0138-2D02-402B-8A44-3403ED7BAA29}" destId="{676AF226-09CA-4427-BE90-7D52D6F2B6BE}" srcOrd="4" destOrd="0" parTransId="{CF5822FE-25E8-45C4-B645-3901887C63D4}" sibTransId="{0FA40BFE-FDAC-4F85-B2B3-9FD37C4BB8D2}"/>
    <dgm:cxn modelId="{306E412A-62C4-41CC-B3AC-2390F6210D1C}" type="presParOf" srcId="{9A0B3BD8-7AEE-4DF3-BAAD-66887AE64BA3}" destId="{CC23450B-F34C-4E88-81D3-B899DC05C791}" srcOrd="0" destOrd="0" presId="urn:microsoft.com/office/officeart/2005/8/layout/default"/>
    <dgm:cxn modelId="{E16ECDF3-270C-4695-BE03-C8D6235360C7}" type="presParOf" srcId="{9A0B3BD8-7AEE-4DF3-BAAD-66887AE64BA3}" destId="{E9A1636D-50F0-442D-A17D-01F4C599CBA4}" srcOrd="1" destOrd="0" presId="urn:microsoft.com/office/officeart/2005/8/layout/default"/>
    <dgm:cxn modelId="{23DA80F9-4BEB-45E6-81A5-CEE56BFFF4BB}" type="presParOf" srcId="{9A0B3BD8-7AEE-4DF3-BAAD-66887AE64BA3}" destId="{4F959A10-14EF-4E45-9B03-0B82763175AE}" srcOrd="2" destOrd="0" presId="urn:microsoft.com/office/officeart/2005/8/layout/default"/>
    <dgm:cxn modelId="{989772A5-38B4-49D4-90B8-8CA5128520BC}" type="presParOf" srcId="{9A0B3BD8-7AEE-4DF3-BAAD-66887AE64BA3}" destId="{B66C97B4-FF36-4A7E-8B23-CB8786256244}" srcOrd="3" destOrd="0" presId="urn:microsoft.com/office/officeart/2005/8/layout/default"/>
    <dgm:cxn modelId="{5C91D2DA-7251-4C1A-B4A0-D073904FA226}" type="presParOf" srcId="{9A0B3BD8-7AEE-4DF3-BAAD-66887AE64BA3}" destId="{342BF8D5-8B21-439A-B0E2-D28DB9C4A69A}" srcOrd="4" destOrd="0" presId="urn:microsoft.com/office/officeart/2005/8/layout/default"/>
    <dgm:cxn modelId="{E91F10C1-CCD4-4B09-8865-F43ACCD6B05F}" type="presParOf" srcId="{9A0B3BD8-7AEE-4DF3-BAAD-66887AE64BA3}" destId="{CEA648C8-68A2-42AD-A66C-4E92E489F214}" srcOrd="5" destOrd="0" presId="urn:microsoft.com/office/officeart/2005/8/layout/default"/>
    <dgm:cxn modelId="{68C30B8C-F5E4-452C-96D4-150470A9E20D}" type="presParOf" srcId="{9A0B3BD8-7AEE-4DF3-BAAD-66887AE64BA3}" destId="{B9F1A65C-933F-40A9-99D6-F5D2AF228570}" srcOrd="6" destOrd="0" presId="urn:microsoft.com/office/officeart/2005/8/layout/default"/>
    <dgm:cxn modelId="{D7A3A2DC-F77C-40DA-951B-9AE89CFB8711}" type="presParOf" srcId="{9A0B3BD8-7AEE-4DF3-BAAD-66887AE64BA3}" destId="{912BF95D-8F61-4B64-B0E2-9276F183B1F3}" srcOrd="7" destOrd="0" presId="urn:microsoft.com/office/officeart/2005/8/layout/default"/>
    <dgm:cxn modelId="{239A12E6-BAB9-4D07-AAD4-CC5934FBFD5F}" type="presParOf" srcId="{9A0B3BD8-7AEE-4DF3-BAAD-66887AE64BA3}" destId="{5DDC7EEB-EF75-4161-B538-92EBE06922B8}" srcOrd="8" destOrd="0" presId="urn:microsoft.com/office/officeart/2005/8/layout/default"/>
    <dgm:cxn modelId="{D7814FE3-A5FF-4E92-9C45-D3BE6B5B299E}" type="presParOf" srcId="{9A0B3BD8-7AEE-4DF3-BAAD-66887AE64BA3}" destId="{5017BBE4-037D-42D2-8CD8-2AA69C728229}" srcOrd="9" destOrd="0" presId="urn:microsoft.com/office/officeart/2005/8/layout/default"/>
    <dgm:cxn modelId="{733E17D5-95BD-45BB-AF7F-9CD058F09577}" type="presParOf" srcId="{9A0B3BD8-7AEE-4DF3-BAAD-66887AE64BA3}" destId="{753A70D6-5B37-4EA2-A74F-10A4C01B1B31}" srcOrd="10" destOrd="0" presId="urn:microsoft.com/office/officeart/2005/8/layout/default"/>
    <dgm:cxn modelId="{5EEEA158-4753-41F0-B00E-A42C329BCC8A}" type="presParOf" srcId="{9A0B3BD8-7AEE-4DF3-BAAD-66887AE64BA3}" destId="{7AF094F8-50D1-4E90-BFA6-BE53E03E323C}" srcOrd="11" destOrd="0" presId="urn:microsoft.com/office/officeart/2005/8/layout/default"/>
    <dgm:cxn modelId="{37CF1011-45DE-4A93-89E4-D1E3E0A90A55}" type="presParOf" srcId="{9A0B3BD8-7AEE-4DF3-BAAD-66887AE64BA3}" destId="{0B9BFB89-926C-4179-A144-92F08AEB71FF}" srcOrd="12" destOrd="0" presId="urn:microsoft.com/office/officeart/2005/8/layout/default"/>
    <dgm:cxn modelId="{F75F0981-E3C8-44CA-A536-77F96E8C038C}" type="presParOf" srcId="{9A0B3BD8-7AEE-4DF3-BAAD-66887AE64BA3}" destId="{25A29D9F-64D1-4540-B6B1-CD30D4B6E644}" srcOrd="13" destOrd="0" presId="urn:microsoft.com/office/officeart/2005/8/layout/default"/>
    <dgm:cxn modelId="{C9730BD9-23E5-4D8D-8D91-1CB32AF92322}" type="presParOf" srcId="{9A0B3BD8-7AEE-4DF3-BAAD-66887AE64BA3}" destId="{80F33E3C-9AC1-443C-82D3-D43BAF8256B9}" srcOrd="14" destOrd="0" presId="urn:microsoft.com/office/officeart/2005/8/layout/default"/>
    <dgm:cxn modelId="{F662F3A7-5C24-454F-B676-355A70EB5216}" type="presParOf" srcId="{9A0B3BD8-7AEE-4DF3-BAAD-66887AE64BA3}" destId="{2F704DF2-0CF6-4B7C-9A4A-9905765A1B5C}" srcOrd="15" destOrd="0" presId="urn:microsoft.com/office/officeart/2005/8/layout/default"/>
    <dgm:cxn modelId="{566157E4-A358-48F2-B12E-C1E9AFCB075D}" type="presParOf" srcId="{9A0B3BD8-7AEE-4DF3-BAAD-66887AE64BA3}" destId="{C73E468D-D1F3-445D-B8E1-815F49DE6DD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E3F49F-1287-4B07-BF9F-77DD3500832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CF77DE0-F036-4794-9D4B-0F5AB434910E}">
      <dgm:prSet custT="1"/>
      <dgm:spPr/>
      <dgm:t>
        <a:bodyPr/>
        <a:lstStyle/>
        <a:p>
          <a:r>
            <a:rPr lang="en-NZ" sz="1400" dirty="0"/>
            <a:t>Develop long term, whole of company thinking. </a:t>
          </a:r>
          <a:endParaRPr lang="en-US" sz="1400" dirty="0"/>
        </a:p>
      </dgm:t>
    </dgm:pt>
    <dgm:pt modelId="{97B1C976-3EAB-4C09-9967-87735C1D2A26}" type="parTrans" cxnId="{EA1FBD11-A0B8-4D0D-AA5C-705EEBDDCF23}">
      <dgm:prSet/>
      <dgm:spPr/>
      <dgm:t>
        <a:bodyPr/>
        <a:lstStyle/>
        <a:p>
          <a:endParaRPr lang="en-US"/>
        </a:p>
      </dgm:t>
    </dgm:pt>
    <dgm:pt modelId="{E833A6A1-E198-487B-8CB7-FAF51DEA9531}" type="sibTrans" cxnId="{EA1FBD11-A0B8-4D0D-AA5C-705EEBDDCF23}">
      <dgm:prSet/>
      <dgm:spPr/>
      <dgm:t>
        <a:bodyPr/>
        <a:lstStyle/>
        <a:p>
          <a:endParaRPr lang="en-US"/>
        </a:p>
      </dgm:t>
    </dgm:pt>
    <dgm:pt modelId="{36A625DD-30B3-4F84-9E6F-25766FBD715D}">
      <dgm:prSet custT="1"/>
      <dgm:spPr/>
      <dgm:t>
        <a:bodyPr/>
        <a:lstStyle/>
        <a:p>
          <a:r>
            <a:rPr lang="en-NZ" sz="1400" dirty="0"/>
            <a:t>Make decisions about the culture and vision of the whole company.</a:t>
          </a:r>
          <a:endParaRPr lang="en-US" sz="1400" dirty="0"/>
        </a:p>
      </dgm:t>
    </dgm:pt>
    <dgm:pt modelId="{AE96E913-E7E5-481D-B091-9462593B61C5}" type="parTrans" cxnId="{90A4BF92-2E32-4275-B4A3-C84D159E52B9}">
      <dgm:prSet/>
      <dgm:spPr/>
      <dgm:t>
        <a:bodyPr/>
        <a:lstStyle/>
        <a:p>
          <a:endParaRPr lang="en-US"/>
        </a:p>
      </dgm:t>
    </dgm:pt>
    <dgm:pt modelId="{BCFB675C-010B-48B0-B8F0-B4A8EAE5836C}" type="sibTrans" cxnId="{90A4BF92-2E32-4275-B4A3-C84D159E52B9}">
      <dgm:prSet/>
      <dgm:spPr/>
      <dgm:t>
        <a:bodyPr/>
        <a:lstStyle/>
        <a:p>
          <a:endParaRPr lang="en-US"/>
        </a:p>
      </dgm:t>
    </dgm:pt>
    <dgm:pt modelId="{4155011A-A1C3-487C-9D77-17007D53C691}">
      <dgm:prSet custT="1"/>
      <dgm:spPr/>
      <dgm:t>
        <a:bodyPr/>
        <a:lstStyle/>
        <a:p>
          <a:r>
            <a:rPr lang="en-NZ" sz="1400" dirty="0"/>
            <a:t>Create value in the company rather than the individual/s.</a:t>
          </a:r>
          <a:endParaRPr lang="en-US" sz="1400" dirty="0"/>
        </a:p>
      </dgm:t>
    </dgm:pt>
    <dgm:pt modelId="{4907D9D1-E260-4155-B8F6-F1DD14B9CBF1}" type="parTrans" cxnId="{C0046F4B-416A-438A-A051-D8697F334506}">
      <dgm:prSet/>
      <dgm:spPr/>
      <dgm:t>
        <a:bodyPr/>
        <a:lstStyle/>
        <a:p>
          <a:endParaRPr lang="en-US"/>
        </a:p>
      </dgm:t>
    </dgm:pt>
    <dgm:pt modelId="{1CD716EE-1143-4588-B8B7-DDCB17CA551F}" type="sibTrans" cxnId="{C0046F4B-416A-438A-A051-D8697F334506}">
      <dgm:prSet/>
      <dgm:spPr/>
      <dgm:t>
        <a:bodyPr/>
        <a:lstStyle/>
        <a:p>
          <a:endParaRPr lang="en-US"/>
        </a:p>
      </dgm:t>
    </dgm:pt>
    <dgm:pt modelId="{0AA6FE5F-D9C3-4A71-B902-BF207254B1FC}">
      <dgm:prSet custT="1"/>
      <dgm:spPr/>
      <dgm:t>
        <a:bodyPr/>
        <a:lstStyle/>
        <a:p>
          <a:r>
            <a:rPr lang="en-NZ" sz="1400" dirty="0"/>
            <a:t>Retain some capital.</a:t>
          </a:r>
          <a:endParaRPr lang="en-US" sz="1400" dirty="0"/>
        </a:p>
      </dgm:t>
    </dgm:pt>
    <dgm:pt modelId="{631EC005-ADC9-406F-BB1D-57F9B931C8E0}" type="parTrans" cxnId="{49B768A7-BF79-4EE3-ABC3-7BA547CB5192}">
      <dgm:prSet/>
      <dgm:spPr/>
      <dgm:t>
        <a:bodyPr/>
        <a:lstStyle/>
        <a:p>
          <a:endParaRPr lang="en-US"/>
        </a:p>
      </dgm:t>
    </dgm:pt>
    <dgm:pt modelId="{3ACBCFED-B652-40B5-BC7A-22E4474991ED}" type="sibTrans" cxnId="{49B768A7-BF79-4EE3-ABC3-7BA547CB5192}">
      <dgm:prSet/>
      <dgm:spPr/>
      <dgm:t>
        <a:bodyPr/>
        <a:lstStyle/>
        <a:p>
          <a:endParaRPr lang="en-US"/>
        </a:p>
      </dgm:t>
    </dgm:pt>
    <dgm:pt modelId="{3C3E625B-00AD-4962-8164-8273BA4110F5}">
      <dgm:prSet custT="1"/>
      <dgm:spPr/>
      <dgm:t>
        <a:bodyPr/>
        <a:lstStyle/>
        <a:p>
          <a:r>
            <a:rPr lang="en-NZ" sz="1400" dirty="0"/>
            <a:t>Develop model where GPs benefit from being owners – but allow the company to grow.</a:t>
          </a:r>
          <a:endParaRPr lang="en-US" sz="1400" dirty="0"/>
        </a:p>
      </dgm:t>
    </dgm:pt>
    <dgm:pt modelId="{E5270E1B-0801-46F6-9845-42806E3AFF1E}" type="parTrans" cxnId="{891FDBFD-2B5F-4EDD-A903-04C545E8C392}">
      <dgm:prSet/>
      <dgm:spPr/>
      <dgm:t>
        <a:bodyPr/>
        <a:lstStyle/>
        <a:p>
          <a:endParaRPr lang="en-US"/>
        </a:p>
      </dgm:t>
    </dgm:pt>
    <dgm:pt modelId="{EDE7DA8F-CECB-40F3-A570-CC804A04278B}" type="sibTrans" cxnId="{891FDBFD-2B5F-4EDD-A903-04C545E8C392}">
      <dgm:prSet/>
      <dgm:spPr/>
      <dgm:t>
        <a:bodyPr/>
        <a:lstStyle/>
        <a:p>
          <a:endParaRPr lang="en-US"/>
        </a:p>
      </dgm:t>
    </dgm:pt>
    <dgm:pt modelId="{DA20A89F-AC62-4BF5-AD1E-2B10BA2CE4D8}">
      <dgm:prSet custT="1"/>
      <dgm:spPr/>
      <dgm:t>
        <a:bodyPr/>
        <a:lstStyle/>
        <a:p>
          <a:r>
            <a:rPr lang="en-NZ" sz="1400" dirty="0"/>
            <a:t>Separate clinical and shareholder remuneration.</a:t>
          </a:r>
          <a:endParaRPr lang="en-US" sz="1400" dirty="0"/>
        </a:p>
      </dgm:t>
    </dgm:pt>
    <dgm:pt modelId="{67D7732C-75AD-4C48-9EB2-8050B8AF091C}" type="parTrans" cxnId="{F47B56C7-86D0-474C-B6F2-A4BEA0D33A59}">
      <dgm:prSet/>
      <dgm:spPr/>
      <dgm:t>
        <a:bodyPr/>
        <a:lstStyle/>
        <a:p>
          <a:endParaRPr lang="en-US"/>
        </a:p>
      </dgm:t>
    </dgm:pt>
    <dgm:pt modelId="{E8D217FD-A39F-4EEA-AFDA-18359B1491D4}" type="sibTrans" cxnId="{F47B56C7-86D0-474C-B6F2-A4BEA0D33A59}">
      <dgm:prSet/>
      <dgm:spPr/>
      <dgm:t>
        <a:bodyPr/>
        <a:lstStyle/>
        <a:p>
          <a:endParaRPr lang="en-US"/>
        </a:p>
      </dgm:t>
    </dgm:pt>
    <dgm:pt modelId="{953647A4-EC56-4FB8-A2BF-294CEB616289}">
      <dgm:prSet custT="1"/>
      <dgm:spPr/>
      <dgm:t>
        <a:bodyPr/>
        <a:lstStyle/>
        <a:p>
          <a:r>
            <a:rPr lang="en-NZ" sz="1400" dirty="0"/>
            <a:t>Often decisions about ownership will come up around time of infrastructure change – </a:t>
          </a:r>
          <a:r>
            <a:rPr lang="en-NZ" sz="1400" dirty="0" err="1"/>
            <a:t>eg</a:t>
          </a:r>
          <a:r>
            <a:rPr lang="en-NZ" sz="1400" dirty="0"/>
            <a:t> new buildings etc.  Be ready for these.</a:t>
          </a:r>
          <a:endParaRPr lang="en-US" sz="1400" dirty="0"/>
        </a:p>
      </dgm:t>
    </dgm:pt>
    <dgm:pt modelId="{49185A40-EBCC-48A6-A61A-7869E2F3265F}" type="parTrans" cxnId="{B02E3E47-4EB3-4321-8F44-75B5C597FBF8}">
      <dgm:prSet/>
      <dgm:spPr/>
      <dgm:t>
        <a:bodyPr/>
        <a:lstStyle/>
        <a:p>
          <a:endParaRPr lang="en-US"/>
        </a:p>
      </dgm:t>
    </dgm:pt>
    <dgm:pt modelId="{078B6C6A-B45E-460A-BA29-322421D5DFD7}" type="sibTrans" cxnId="{B02E3E47-4EB3-4321-8F44-75B5C597FBF8}">
      <dgm:prSet/>
      <dgm:spPr/>
      <dgm:t>
        <a:bodyPr/>
        <a:lstStyle/>
        <a:p>
          <a:endParaRPr lang="en-US"/>
        </a:p>
      </dgm:t>
    </dgm:pt>
    <dgm:pt modelId="{79C5499E-AE7E-4A24-84ED-1D2FD73518F3}" type="pres">
      <dgm:prSet presAssocID="{88E3F49F-1287-4B07-BF9F-77DD3500832F}" presName="root" presStyleCnt="0">
        <dgm:presLayoutVars>
          <dgm:dir/>
          <dgm:resizeHandles val="exact"/>
        </dgm:presLayoutVars>
      </dgm:prSet>
      <dgm:spPr/>
    </dgm:pt>
    <dgm:pt modelId="{FACB4960-908A-42E2-9A2C-36BBC09DC9B1}" type="pres">
      <dgm:prSet presAssocID="{ACF77DE0-F036-4794-9D4B-0F5AB434910E}" presName="compNode" presStyleCnt="0"/>
      <dgm:spPr/>
    </dgm:pt>
    <dgm:pt modelId="{917D4B41-0413-487C-8CCA-487E47EF9275}" type="pres">
      <dgm:prSet presAssocID="{ACF77DE0-F036-4794-9D4B-0F5AB434910E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BE22CDE3-5FE8-43D4-B463-6CF99663613A}" type="pres">
      <dgm:prSet presAssocID="{ACF77DE0-F036-4794-9D4B-0F5AB434910E}" presName="spaceRect" presStyleCnt="0"/>
      <dgm:spPr/>
    </dgm:pt>
    <dgm:pt modelId="{5499069E-117B-4B66-9CE9-AD506E9A9A8F}" type="pres">
      <dgm:prSet presAssocID="{ACF77DE0-F036-4794-9D4B-0F5AB434910E}" presName="textRect" presStyleLbl="revTx" presStyleIdx="0" presStyleCnt="7">
        <dgm:presLayoutVars>
          <dgm:chMax val="1"/>
          <dgm:chPref val="1"/>
        </dgm:presLayoutVars>
      </dgm:prSet>
      <dgm:spPr/>
    </dgm:pt>
    <dgm:pt modelId="{83C97D5F-6D95-475A-BA97-F2247D92A8B1}" type="pres">
      <dgm:prSet presAssocID="{E833A6A1-E198-487B-8CB7-FAF51DEA9531}" presName="sibTrans" presStyleCnt="0"/>
      <dgm:spPr/>
    </dgm:pt>
    <dgm:pt modelId="{19A518DC-3A0A-4B2F-91AB-DD3B6E9A6928}" type="pres">
      <dgm:prSet presAssocID="{36A625DD-30B3-4F84-9E6F-25766FBD715D}" presName="compNode" presStyleCnt="0"/>
      <dgm:spPr/>
    </dgm:pt>
    <dgm:pt modelId="{14AB748D-842B-4771-891F-2AB271753CD6}" type="pres">
      <dgm:prSet presAssocID="{36A625DD-30B3-4F84-9E6F-25766FBD715D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38FC2E4B-E771-40B9-8109-8733770C6C0F}" type="pres">
      <dgm:prSet presAssocID="{36A625DD-30B3-4F84-9E6F-25766FBD715D}" presName="spaceRect" presStyleCnt="0"/>
      <dgm:spPr/>
    </dgm:pt>
    <dgm:pt modelId="{804395A3-05D5-4D01-BE51-59ADFFFCE731}" type="pres">
      <dgm:prSet presAssocID="{36A625DD-30B3-4F84-9E6F-25766FBD715D}" presName="textRect" presStyleLbl="revTx" presStyleIdx="1" presStyleCnt="7">
        <dgm:presLayoutVars>
          <dgm:chMax val="1"/>
          <dgm:chPref val="1"/>
        </dgm:presLayoutVars>
      </dgm:prSet>
      <dgm:spPr/>
    </dgm:pt>
    <dgm:pt modelId="{F8A55963-8389-4137-AE97-DCD1D2F8F796}" type="pres">
      <dgm:prSet presAssocID="{BCFB675C-010B-48B0-B8F0-B4A8EAE5836C}" presName="sibTrans" presStyleCnt="0"/>
      <dgm:spPr/>
    </dgm:pt>
    <dgm:pt modelId="{20215C65-FB5B-4C7B-9D0E-E141D70B323B}" type="pres">
      <dgm:prSet presAssocID="{4155011A-A1C3-487C-9D77-17007D53C691}" presName="compNode" presStyleCnt="0"/>
      <dgm:spPr/>
    </dgm:pt>
    <dgm:pt modelId="{D601C8BE-F14D-4D3C-A0C1-2836A2F2B10C}" type="pres">
      <dgm:prSet presAssocID="{4155011A-A1C3-487C-9D77-17007D53C691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EFD06122-A824-468B-AB3B-3CF2573BF04F}" type="pres">
      <dgm:prSet presAssocID="{4155011A-A1C3-487C-9D77-17007D53C691}" presName="spaceRect" presStyleCnt="0"/>
      <dgm:spPr/>
    </dgm:pt>
    <dgm:pt modelId="{5842B455-87A0-4AF4-9CA1-1E69EDE5FD2E}" type="pres">
      <dgm:prSet presAssocID="{4155011A-A1C3-487C-9D77-17007D53C691}" presName="textRect" presStyleLbl="revTx" presStyleIdx="2" presStyleCnt="7">
        <dgm:presLayoutVars>
          <dgm:chMax val="1"/>
          <dgm:chPref val="1"/>
        </dgm:presLayoutVars>
      </dgm:prSet>
      <dgm:spPr/>
    </dgm:pt>
    <dgm:pt modelId="{005FAB9F-1ADE-4561-99F8-A5F882BDA282}" type="pres">
      <dgm:prSet presAssocID="{1CD716EE-1143-4588-B8B7-DDCB17CA551F}" presName="sibTrans" presStyleCnt="0"/>
      <dgm:spPr/>
    </dgm:pt>
    <dgm:pt modelId="{DC698307-2F64-4959-9553-8E2CA2FDE14C}" type="pres">
      <dgm:prSet presAssocID="{0AA6FE5F-D9C3-4A71-B902-BF207254B1FC}" presName="compNode" presStyleCnt="0"/>
      <dgm:spPr/>
    </dgm:pt>
    <dgm:pt modelId="{7BDAA3B8-0E46-46B6-BE90-9644C8BA6CE5}" type="pres">
      <dgm:prSet presAssocID="{0AA6FE5F-D9C3-4A71-B902-BF207254B1FC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12F8D1A1-C67B-486A-B0E1-6B01179D65B4}" type="pres">
      <dgm:prSet presAssocID="{0AA6FE5F-D9C3-4A71-B902-BF207254B1FC}" presName="spaceRect" presStyleCnt="0"/>
      <dgm:spPr/>
    </dgm:pt>
    <dgm:pt modelId="{ACFEC1F4-0A80-4AA3-8FE9-8A5BE7FF8ADB}" type="pres">
      <dgm:prSet presAssocID="{0AA6FE5F-D9C3-4A71-B902-BF207254B1FC}" presName="textRect" presStyleLbl="revTx" presStyleIdx="3" presStyleCnt="7">
        <dgm:presLayoutVars>
          <dgm:chMax val="1"/>
          <dgm:chPref val="1"/>
        </dgm:presLayoutVars>
      </dgm:prSet>
      <dgm:spPr/>
    </dgm:pt>
    <dgm:pt modelId="{9DF3DAFE-D4EB-4962-B9B4-F4BE0156FE0C}" type="pres">
      <dgm:prSet presAssocID="{3ACBCFED-B652-40B5-BC7A-22E4474991ED}" presName="sibTrans" presStyleCnt="0"/>
      <dgm:spPr/>
    </dgm:pt>
    <dgm:pt modelId="{812A5AA3-5CF1-47CF-B030-7D0CBEB6CC93}" type="pres">
      <dgm:prSet presAssocID="{3C3E625B-00AD-4962-8164-8273BA4110F5}" presName="compNode" presStyleCnt="0"/>
      <dgm:spPr/>
    </dgm:pt>
    <dgm:pt modelId="{BA3D9BE3-962C-487C-88AC-CEA043E6D0C0}" type="pres">
      <dgm:prSet presAssocID="{3C3E625B-00AD-4962-8164-8273BA4110F5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02970888-C3ED-4CEB-B616-B7DEB4657AF9}" type="pres">
      <dgm:prSet presAssocID="{3C3E625B-00AD-4962-8164-8273BA4110F5}" presName="spaceRect" presStyleCnt="0"/>
      <dgm:spPr/>
    </dgm:pt>
    <dgm:pt modelId="{EDFCEE79-89EF-4344-894F-32888ACA63FA}" type="pres">
      <dgm:prSet presAssocID="{3C3E625B-00AD-4962-8164-8273BA4110F5}" presName="textRect" presStyleLbl="revTx" presStyleIdx="4" presStyleCnt="7">
        <dgm:presLayoutVars>
          <dgm:chMax val="1"/>
          <dgm:chPref val="1"/>
        </dgm:presLayoutVars>
      </dgm:prSet>
      <dgm:spPr/>
    </dgm:pt>
    <dgm:pt modelId="{B02A09EA-87CD-4C12-B26B-52CA225DD395}" type="pres">
      <dgm:prSet presAssocID="{EDE7DA8F-CECB-40F3-A570-CC804A04278B}" presName="sibTrans" presStyleCnt="0"/>
      <dgm:spPr/>
    </dgm:pt>
    <dgm:pt modelId="{7BED385F-55F4-4120-A9E5-668C553DA0F7}" type="pres">
      <dgm:prSet presAssocID="{DA20A89F-AC62-4BF5-AD1E-2B10BA2CE4D8}" presName="compNode" presStyleCnt="0"/>
      <dgm:spPr/>
    </dgm:pt>
    <dgm:pt modelId="{6BCE0C3A-C9E3-4D6A-A75B-D98E1F4D217A}" type="pres">
      <dgm:prSet presAssocID="{DA20A89F-AC62-4BF5-AD1E-2B10BA2CE4D8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BB839253-2AFC-4434-9947-4242B5BB3AED}" type="pres">
      <dgm:prSet presAssocID="{DA20A89F-AC62-4BF5-AD1E-2B10BA2CE4D8}" presName="spaceRect" presStyleCnt="0"/>
      <dgm:spPr/>
    </dgm:pt>
    <dgm:pt modelId="{47A762E8-6EB0-47D8-B9F7-41670B431332}" type="pres">
      <dgm:prSet presAssocID="{DA20A89F-AC62-4BF5-AD1E-2B10BA2CE4D8}" presName="textRect" presStyleLbl="revTx" presStyleIdx="5" presStyleCnt="7">
        <dgm:presLayoutVars>
          <dgm:chMax val="1"/>
          <dgm:chPref val="1"/>
        </dgm:presLayoutVars>
      </dgm:prSet>
      <dgm:spPr/>
    </dgm:pt>
    <dgm:pt modelId="{C7F4EFB1-4624-430E-8AE7-B1A333F79E2F}" type="pres">
      <dgm:prSet presAssocID="{E8D217FD-A39F-4EEA-AFDA-18359B1491D4}" presName="sibTrans" presStyleCnt="0"/>
      <dgm:spPr/>
    </dgm:pt>
    <dgm:pt modelId="{D630AD75-7414-49CF-93B0-7B2DEE744DEB}" type="pres">
      <dgm:prSet presAssocID="{953647A4-EC56-4FB8-A2BF-294CEB616289}" presName="compNode" presStyleCnt="0"/>
      <dgm:spPr/>
    </dgm:pt>
    <dgm:pt modelId="{76C08FE5-9086-4BE1-8091-DC89C88B821D}" type="pres">
      <dgm:prSet presAssocID="{953647A4-EC56-4FB8-A2BF-294CEB616289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2A1AAE2A-A313-4396-8F3D-B993B8706B4D}" type="pres">
      <dgm:prSet presAssocID="{953647A4-EC56-4FB8-A2BF-294CEB616289}" presName="spaceRect" presStyleCnt="0"/>
      <dgm:spPr/>
    </dgm:pt>
    <dgm:pt modelId="{70218FF1-92BA-4881-9267-906C85649719}" type="pres">
      <dgm:prSet presAssocID="{953647A4-EC56-4FB8-A2BF-294CEB616289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938ECD0C-9C34-4C70-9E32-2237CB770705}" type="presOf" srcId="{4155011A-A1C3-487C-9D77-17007D53C691}" destId="{5842B455-87A0-4AF4-9CA1-1E69EDE5FD2E}" srcOrd="0" destOrd="0" presId="urn:microsoft.com/office/officeart/2018/2/layout/IconLabelList"/>
    <dgm:cxn modelId="{EA1FBD11-A0B8-4D0D-AA5C-705EEBDDCF23}" srcId="{88E3F49F-1287-4B07-BF9F-77DD3500832F}" destId="{ACF77DE0-F036-4794-9D4B-0F5AB434910E}" srcOrd="0" destOrd="0" parTransId="{97B1C976-3EAB-4C09-9967-87735C1D2A26}" sibTransId="{E833A6A1-E198-487B-8CB7-FAF51DEA9531}"/>
    <dgm:cxn modelId="{1BF9BA20-97FE-4C9E-B55C-CD35B30127F7}" type="presOf" srcId="{953647A4-EC56-4FB8-A2BF-294CEB616289}" destId="{70218FF1-92BA-4881-9267-906C85649719}" srcOrd="0" destOrd="0" presId="urn:microsoft.com/office/officeart/2018/2/layout/IconLabelList"/>
    <dgm:cxn modelId="{E7239E25-CD80-49BC-9936-016948577065}" type="presOf" srcId="{DA20A89F-AC62-4BF5-AD1E-2B10BA2CE4D8}" destId="{47A762E8-6EB0-47D8-B9F7-41670B431332}" srcOrd="0" destOrd="0" presId="urn:microsoft.com/office/officeart/2018/2/layout/IconLabelList"/>
    <dgm:cxn modelId="{41833327-D7A2-46F4-B8BE-F3761FB140A8}" type="presOf" srcId="{88E3F49F-1287-4B07-BF9F-77DD3500832F}" destId="{79C5499E-AE7E-4A24-84ED-1D2FD73518F3}" srcOrd="0" destOrd="0" presId="urn:microsoft.com/office/officeart/2018/2/layout/IconLabelList"/>
    <dgm:cxn modelId="{0594B63E-BB17-4A6F-8422-AB04279CC21A}" type="presOf" srcId="{ACF77DE0-F036-4794-9D4B-0F5AB434910E}" destId="{5499069E-117B-4B66-9CE9-AD506E9A9A8F}" srcOrd="0" destOrd="0" presId="urn:microsoft.com/office/officeart/2018/2/layout/IconLabelList"/>
    <dgm:cxn modelId="{B02E3E47-4EB3-4321-8F44-75B5C597FBF8}" srcId="{88E3F49F-1287-4B07-BF9F-77DD3500832F}" destId="{953647A4-EC56-4FB8-A2BF-294CEB616289}" srcOrd="6" destOrd="0" parTransId="{49185A40-EBCC-48A6-A61A-7869E2F3265F}" sibTransId="{078B6C6A-B45E-460A-BA29-322421D5DFD7}"/>
    <dgm:cxn modelId="{C0046F4B-416A-438A-A051-D8697F334506}" srcId="{88E3F49F-1287-4B07-BF9F-77DD3500832F}" destId="{4155011A-A1C3-487C-9D77-17007D53C691}" srcOrd="2" destOrd="0" parTransId="{4907D9D1-E260-4155-B8F6-F1DD14B9CBF1}" sibTransId="{1CD716EE-1143-4588-B8B7-DDCB17CA551F}"/>
    <dgm:cxn modelId="{A109784B-CC8D-4D02-AAC9-9FDB87674F94}" type="presOf" srcId="{0AA6FE5F-D9C3-4A71-B902-BF207254B1FC}" destId="{ACFEC1F4-0A80-4AA3-8FE9-8A5BE7FF8ADB}" srcOrd="0" destOrd="0" presId="urn:microsoft.com/office/officeart/2018/2/layout/IconLabelList"/>
    <dgm:cxn modelId="{E0BF6492-EEB8-4B02-91BD-C152E5DE2B95}" type="presOf" srcId="{36A625DD-30B3-4F84-9E6F-25766FBD715D}" destId="{804395A3-05D5-4D01-BE51-59ADFFFCE731}" srcOrd="0" destOrd="0" presId="urn:microsoft.com/office/officeart/2018/2/layout/IconLabelList"/>
    <dgm:cxn modelId="{90A4BF92-2E32-4275-B4A3-C84D159E52B9}" srcId="{88E3F49F-1287-4B07-BF9F-77DD3500832F}" destId="{36A625DD-30B3-4F84-9E6F-25766FBD715D}" srcOrd="1" destOrd="0" parTransId="{AE96E913-E7E5-481D-B091-9462593B61C5}" sibTransId="{BCFB675C-010B-48B0-B8F0-B4A8EAE5836C}"/>
    <dgm:cxn modelId="{49B768A7-BF79-4EE3-ABC3-7BA547CB5192}" srcId="{88E3F49F-1287-4B07-BF9F-77DD3500832F}" destId="{0AA6FE5F-D9C3-4A71-B902-BF207254B1FC}" srcOrd="3" destOrd="0" parTransId="{631EC005-ADC9-406F-BB1D-57F9B931C8E0}" sibTransId="{3ACBCFED-B652-40B5-BC7A-22E4474991ED}"/>
    <dgm:cxn modelId="{A46AC0A8-4302-4DAB-87D6-AC47C6A9E234}" type="presOf" srcId="{3C3E625B-00AD-4962-8164-8273BA4110F5}" destId="{EDFCEE79-89EF-4344-894F-32888ACA63FA}" srcOrd="0" destOrd="0" presId="urn:microsoft.com/office/officeart/2018/2/layout/IconLabelList"/>
    <dgm:cxn modelId="{F47B56C7-86D0-474C-B6F2-A4BEA0D33A59}" srcId="{88E3F49F-1287-4B07-BF9F-77DD3500832F}" destId="{DA20A89F-AC62-4BF5-AD1E-2B10BA2CE4D8}" srcOrd="5" destOrd="0" parTransId="{67D7732C-75AD-4C48-9EB2-8050B8AF091C}" sibTransId="{E8D217FD-A39F-4EEA-AFDA-18359B1491D4}"/>
    <dgm:cxn modelId="{891FDBFD-2B5F-4EDD-A903-04C545E8C392}" srcId="{88E3F49F-1287-4B07-BF9F-77DD3500832F}" destId="{3C3E625B-00AD-4962-8164-8273BA4110F5}" srcOrd="4" destOrd="0" parTransId="{E5270E1B-0801-46F6-9845-42806E3AFF1E}" sibTransId="{EDE7DA8F-CECB-40F3-A570-CC804A04278B}"/>
    <dgm:cxn modelId="{92E34421-6639-4C73-A6A0-BDA2CF6C9E61}" type="presParOf" srcId="{79C5499E-AE7E-4A24-84ED-1D2FD73518F3}" destId="{FACB4960-908A-42E2-9A2C-36BBC09DC9B1}" srcOrd="0" destOrd="0" presId="urn:microsoft.com/office/officeart/2018/2/layout/IconLabelList"/>
    <dgm:cxn modelId="{900456BB-BBB2-45DC-8009-393AC30205C4}" type="presParOf" srcId="{FACB4960-908A-42E2-9A2C-36BBC09DC9B1}" destId="{917D4B41-0413-487C-8CCA-487E47EF9275}" srcOrd="0" destOrd="0" presId="urn:microsoft.com/office/officeart/2018/2/layout/IconLabelList"/>
    <dgm:cxn modelId="{45F7D118-61A5-4F68-A858-1EE4451CE4A4}" type="presParOf" srcId="{FACB4960-908A-42E2-9A2C-36BBC09DC9B1}" destId="{BE22CDE3-5FE8-43D4-B463-6CF99663613A}" srcOrd="1" destOrd="0" presId="urn:microsoft.com/office/officeart/2018/2/layout/IconLabelList"/>
    <dgm:cxn modelId="{F5A88CE4-440F-4B1E-B5FF-A9D1FE10E2DB}" type="presParOf" srcId="{FACB4960-908A-42E2-9A2C-36BBC09DC9B1}" destId="{5499069E-117B-4B66-9CE9-AD506E9A9A8F}" srcOrd="2" destOrd="0" presId="urn:microsoft.com/office/officeart/2018/2/layout/IconLabelList"/>
    <dgm:cxn modelId="{9A0B824D-326A-4A55-AE50-9E115C727F23}" type="presParOf" srcId="{79C5499E-AE7E-4A24-84ED-1D2FD73518F3}" destId="{83C97D5F-6D95-475A-BA97-F2247D92A8B1}" srcOrd="1" destOrd="0" presId="urn:microsoft.com/office/officeart/2018/2/layout/IconLabelList"/>
    <dgm:cxn modelId="{AF711571-8B22-4385-92B1-12D492B0B1CE}" type="presParOf" srcId="{79C5499E-AE7E-4A24-84ED-1D2FD73518F3}" destId="{19A518DC-3A0A-4B2F-91AB-DD3B6E9A6928}" srcOrd="2" destOrd="0" presId="urn:microsoft.com/office/officeart/2018/2/layout/IconLabelList"/>
    <dgm:cxn modelId="{973A4185-799A-4A6F-9B41-3E3DE78FDE81}" type="presParOf" srcId="{19A518DC-3A0A-4B2F-91AB-DD3B6E9A6928}" destId="{14AB748D-842B-4771-891F-2AB271753CD6}" srcOrd="0" destOrd="0" presId="urn:microsoft.com/office/officeart/2018/2/layout/IconLabelList"/>
    <dgm:cxn modelId="{0924D736-1316-4E1A-BEB4-A4F10C7A185E}" type="presParOf" srcId="{19A518DC-3A0A-4B2F-91AB-DD3B6E9A6928}" destId="{38FC2E4B-E771-40B9-8109-8733770C6C0F}" srcOrd="1" destOrd="0" presId="urn:microsoft.com/office/officeart/2018/2/layout/IconLabelList"/>
    <dgm:cxn modelId="{B6F12360-EC54-4FC6-A7E1-70ECC2625F6B}" type="presParOf" srcId="{19A518DC-3A0A-4B2F-91AB-DD3B6E9A6928}" destId="{804395A3-05D5-4D01-BE51-59ADFFFCE731}" srcOrd="2" destOrd="0" presId="urn:microsoft.com/office/officeart/2018/2/layout/IconLabelList"/>
    <dgm:cxn modelId="{77806D2A-B811-44B9-A8CA-E327868B272A}" type="presParOf" srcId="{79C5499E-AE7E-4A24-84ED-1D2FD73518F3}" destId="{F8A55963-8389-4137-AE97-DCD1D2F8F796}" srcOrd="3" destOrd="0" presId="urn:microsoft.com/office/officeart/2018/2/layout/IconLabelList"/>
    <dgm:cxn modelId="{39F3A444-357B-413B-A90B-D293B0082BF7}" type="presParOf" srcId="{79C5499E-AE7E-4A24-84ED-1D2FD73518F3}" destId="{20215C65-FB5B-4C7B-9D0E-E141D70B323B}" srcOrd="4" destOrd="0" presId="urn:microsoft.com/office/officeart/2018/2/layout/IconLabelList"/>
    <dgm:cxn modelId="{CBF61F4A-5A3D-4D1B-81AA-E275E7966669}" type="presParOf" srcId="{20215C65-FB5B-4C7B-9D0E-E141D70B323B}" destId="{D601C8BE-F14D-4D3C-A0C1-2836A2F2B10C}" srcOrd="0" destOrd="0" presId="urn:microsoft.com/office/officeart/2018/2/layout/IconLabelList"/>
    <dgm:cxn modelId="{0FD1C422-A531-49D4-B77D-AA98586EBF2A}" type="presParOf" srcId="{20215C65-FB5B-4C7B-9D0E-E141D70B323B}" destId="{EFD06122-A824-468B-AB3B-3CF2573BF04F}" srcOrd="1" destOrd="0" presId="urn:microsoft.com/office/officeart/2018/2/layout/IconLabelList"/>
    <dgm:cxn modelId="{334C0369-1FF3-41B1-B183-B9B948322D1E}" type="presParOf" srcId="{20215C65-FB5B-4C7B-9D0E-E141D70B323B}" destId="{5842B455-87A0-4AF4-9CA1-1E69EDE5FD2E}" srcOrd="2" destOrd="0" presId="urn:microsoft.com/office/officeart/2018/2/layout/IconLabelList"/>
    <dgm:cxn modelId="{6CC04908-26E5-4BB1-B685-2B79FE21623E}" type="presParOf" srcId="{79C5499E-AE7E-4A24-84ED-1D2FD73518F3}" destId="{005FAB9F-1ADE-4561-99F8-A5F882BDA282}" srcOrd="5" destOrd="0" presId="urn:microsoft.com/office/officeart/2018/2/layout/IconLabelList"/>
    <dgm:cxn modelId="{3EF44D40-884A-4814-B87C-4521D497C6B1}" type="presParOf" srcId="{79C5499E-AE7E-4A24-84ED-1D2FD73518F3}" destId="{DC698307-2F64-4959-9553-8E2CA2FDE14C}" srcOrd="6" destOrd="0" presId="urn:microsoft.com/office/officeart/2018/2/layout/IconLabelList"/>
    <dgm:cxn modelId="{A01C1696-7C65-4BC0-A4EA-DF83C724779B}" type="presParOf" srcId="{DC698307-2F64-4959-9553-8E2CA2FDE14C}" destId="{7BDAA3B8-0E46-46B6-BE90-9644C8BA6CE5}" srcOrd="0" destOrd="0" presId="urn:microsoft.com/office/officeart/2018/2/layout/IconLabelList"/>
    <dgm:cxn modelId="{E942B1EF-E14E-492F-82A1-051B74651A82}" type="presParOf" srcId="{DC698307-2F64-4959-9553-8E2CA2FDE14C}" destId="{12F8D1A1-C67B-486A-B0E1-6B01179D65B4}" srcOrd="1" destOrd="0" presId="urn:microsoft.com/office/officeart/2018/2/layout/IconLabelList"/>
    <dgm:cxn modelId="{3A68C32A-BAED-4FCF-840F-7F6FDDD816EF}" type="presParOf" srcId="{DC698307-2F64-4959-9553-8E2CA2FDE14C}" destId="{ACFEC1F4-0A80-4AA3-8FE9-8A5BE7FF8ADB}" srcOrd="2" destOrd="0" presId="urn:microsoft.com/office/officeart/2018/2/layout/IconLabelList"/>
    <dgm:cxn modelId="{8821A250-E186-40EF-AE78-0D388DF07DE2}" type="presParOf" srcId="{79C5499E-AE7E-4A24-84ED-1D2FD73518F3}" destId="{9DF3DAFE-D4EB-4962-B9B4-F4BE0156FE0C}" srcOrd="7" destOrd="0" presId="urn:microsoft.com/office/officeart/2018/2/layout/IconLabelList"/>
    <dgm:cxn modelId="{3ADEC958-2488-4185-8012-7241BA5F2079}" type="presParOf" srcId="{79C5499E-AE7E-4A24-84ED-1D2FD73518F3}" destId="{812A5AA3-5CF1-47CF-B030-7D0CBEB6CC93}" srcOrd="8" destOrd="0" presId="urn:microsoft.com/office/officeart/2018/2/layout/IconLabelList"/>
    <dgm:cxn modelId="{1792E3F8-BC12-4228-9E7C-51B6943F5F50}" type="presParOf" srcId="{812A5AA3-5CF1-47CF-B030-7D0CBEB6CC93}" destId="{BA3D9BE3-962C-487C-88AC-CEA043E6D0C0}" srcOrd="0" destOrd="0" presId="urn:microsoft.com/office/officeart/2018/2/layout/IconLabelList"/>
    <dgm:cxn modelId="{F49CC0F1-CB35-42D6-8EC6-BD84D113B0E1}" type="presParOf" srcId="{812A5AA3-5CF1-47CF-B030-7D0CBEB6CC93}" destId="{02970888-C3ED-4CEB-B616-B7DEB4657AF9}" srcOrd="1" destOrd="0" presId="urn:microsoft.com/office/officeart/2018/2/layout/IconLabelList"/>
    <dgm:cxn modelId="{E1DA664F-7029-4F84-BC17-3EA29FA6A8C8}" type="presParOf" srcId="{812A5AA3-5CF1-47CF-B030-7D0CBEB6CC93}" destId="{EDFCEE79-89EF-4344-894F-32888ACA63FA}" srcOrd="2" destOrd="0" presId="urn:microsoft.com/office/officeart/2018/2/layout/IconLabelList"/>
    <dgm:cxn modelId="{447D33DE-CC87-4DD3-9CC1-68919430180A}" type="presParOf" srcId="{79C5499E-AE7E-4A24-84ED-1D2FD73518F3}" destId="{B02A09EA-87CD-4C12-B26B-52CA225DD395}" srcOrd="9" destOrd="0" presId="urn:microsoft.com/office/officeart/2018/2/layout/IconLabelList"/>
    <dgm:cxn modelId="{40FD4213-756E-4FCA-A9D6-0C838A4631CF}" type="presParOf" srcId="{79C5499E-AE7E-4A24-84ED-1D2FD73518F3}" destId="{7BED385F-55F4-4120-A9E5-668C553DA0F7}" srcOrd="10" destOrd="0" presId="urn:microsoft.com/office/officeart/2018/2/layout/IconLabelList"/>
    <dgm:cxn modelId="{0C8E4E8B-2241-4F20-A05B-1D440E60477F}" type="presParOf" srcId="{7BED385F-55F4-4120-A9E5-668C553DA0F7}" destId="{6BCE0C3A-C9E3-4D6A-A75B-D98E1F4D217A}" srcOrd="0" destOrd="0" presId="urn:microsoft.com/office/officeart/2018/2/layout/IconLabelList"/>
    <dgm:cxn modelId="{836FE17D-6892-42F5-99F8-F9FFA3EB2CF4}" type="presParOf" srcId="{7BED385F-55F4-4120-A9E5-668C553DA0F7}" destId="{BB839253-2AFC-4434-9947-4242B5BB3AED}" srcOrd="1" destOrd="0" presId="urn:microsoft.com/office/officeart/2018/2/layout/IconLabelList"/>
    <dgm:cxn modelId="{61E521FD-7E0D-44D3-94A9-09479FF9E362}" type="presParOf" srcId="{7BED385F-55F4-4120-A9E5-668C553DA0F7}" destId="{47A762E8-6EB0-47D8-B9F7-41670B431332}" srcOrd="2" destOrd="0" presId="urn:microsoft.com/office/officeart/2018/2/layout/IconLabelList"/>
    <dgm:cxn modelId="{673ADCC6-1DA7-48B3-BDB9-31599CDD7A07}" type="presParOf" srcId="{79C5499E-AE7E-4A24-84ED-1D2FD73518F3}" destId="{C7F4EFB1-4624-430E-8AE7-B1A333F79E2F}" srcOrd="11" destOrd="0" presId="urn:microsoft.com/office/officeart/2018/2/layout/IconLabelList"/>
    <dgm:cxn modelId="{6D7B412E-821D-4F4B-8BAA-22F4D3A1D156}" type="presParOf" srcId="{79C5499E-AE7E-4A24-84ED-1D2FD73518F3}" destId="{D630AD75-7414-49CF-93B0-7B2DEE744DEB}" srcOrd="12" destOrd="0" presId="urn:microsoft.com/office/officeart/2018/2/layout/IconLabelList"/>
    <dgm:cxn modelId="{69C2306B-7EED-4FEE-BA61-3CE01059C253}" type="presParOf" srcId="{D630AD75-7414-49CF-93B0-7B2DEE744DEB}" destId="{76C08FE5-9086-4BE1-8091-DC89C88B821D}" srcOrd="0" destOrd="0" presId="urn:microsoft.com/office/officeart/2018/2/layout/IconLabelList"/>
    <dgm:cxn modelId="{69BD3038-A164-4119-91D0-01AA711D6231}" type="presParOf" srcId="{D630AD75-7414-49CF-93B0-7B2DEE744DEB}" destId="{2A1AAE2A-A313-4396-8F3D-B993B8706B4D}" srcOrd="1" destOrd="0" presId="urn:microsoft.com/office/officeart/2018/2/layout/IconLabelList"/>
    <dgm:cxn modelId="{953CD3B7-7DB2-427B-8C7A-95B7D20E08C3}" type="presParOf" srcId="{D630AD75-7414-49CF-93B0-7B2DEE744DEB}" destId="{70218FF1-92BA-4881-9267-906C8564971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3450B-F34C-4E88-81D3-B899DC05C791}">
      <dsp:nvSpPr>
        <dsp:cNvPr id="0" name=""/>
        <dsp:cNvSpPr/>
      </dsp:nvSpPr>
      <dsp:spPr>
        <a:xfrm>
          <a:off x="3675" y="506072"/>
          <a:ext cx="1990069" cy="11940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/>
            <a:t>Forward thinking, planning.</a:t>
          </a:r>
          <a:endParaRPr lang="en-US" sz="1800" kern="1200"/>
        </a:p>
      </dsp:txBody>
      <dsp:txXfrm>
        <a:off x="3675" y="506072"/>
        <a:ext cx="1990069" cy="1194041"/>
      </dsp:txXfrm>
    </dsp:sp>
    <dsp:sp modelId="{4F959A10-14EF-4E45-9B03-0B82763175AE}">
      <dsp:nvSpPr>
        <dsp:cNvPr id="0" name=""/>
        <dsp:cNvSpPr/>
      </dsp:nvSpPr>
      <dsp:spPr>
        <a:xfrm>
          <a:off x="2192751" y="506072"/>
          <a:ext cx="1990069" cy="1194041"/>
        </a:xfrm>
        <a:prstGeom prst="rect">
          <a:avLst/>
        </a:prstGeom>
        <a:solidFill>
          <a:schemeClr val="accent5">
            <a:hueOff val="607506"/>
            <a:satOff val="215"/>
            <a:lumOff val="19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/>
            <a:t>Investment in infacilities, technology and infrastructure</a:t>
          </a:r>
          <a:endParaRPr lang="en-US" sz="1800" kern="1200"/>
        </a:p>
      </dsp:txBody>
      <dsp:txXfrm>
        <a:off x="2192751" y="506072"/>
        <a:ext cx="1990069" cy="1194041"/>
      </dsp:txXfrm>
    </dsp:sp>
    <dsp:sp modelId="{342BF8D5-8B21-439A-B0E2-D28DB9C4A69A}">
      <dsp:nvSpPr>
        <dsp:cNvPr id="0" name=""/>
        <dsp:cNvSpPr/>
      </dsp:nvSpPr>
      <dsp:spPr>
        <a:xfrm>
          <a:off x="4381827" y="506072"/>
          <a:ext cx="1990069" cy="1194041"/>
        </a:xfrm>
        <a:prstGeom prst="rect">
          <a:avLst/>
        </a:prstGeom>
        <a:solidFill>
          <a:schemeClr val="accent5">
            <a:hueOff val="1215011"/>
            <a:satOff val="429"/>
            <a:lumOff val="3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/>
            <a:t>Team based activity.</a:t>
          </a:r>
          <a:endParaRPr lang="en-US" sz="1800" kern="1200"/>
        </a:p>
      </dsp:txBody>
      <dsp:txXfrm>
        <a:off x="4381827" y="506072"/>
        <a:ext cx="1990069" cy="1194041"/>
      </dsp:txXfrm>
    </dsp:sp>
    <dsp:sp modelId="{B9F1A65C-933F-40A9-99D6-F5D2AF228570}">
      <dsp:nvSpPr>
        <dsp:cNvPr id="0" name=""/>
        <dsp:cNvSpPr/>
      </dsp:nvSpPr>
      <dsp:spPr>
        <a:xfrm>
          <a:off x="6570904" y="506072"/>
          <a:ext cx="1990069" cy="1194041"/>
        </a:xfrm>
        <a:prstGeom prst="rect">
          <a:avLst/>
        </a:prstGeom>
        <a:solidFill>
          <a:schemeClr val="accent5">
            <a:hueOff val="1822517"/>
            <a:satOff val="644"/>
            <a:lumOff val="57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/>
            <a:t>Multidisciplinary / Interdisciplinary teams.</a:t>
          </a:r>
          <a:endParaRPr lang="en-US" sz="1800" kern="1200"/>
        </a:p>
      </dsp:txBody>
      <dsp:txXfrm>
        <a:off x="6570904" y="506072"/>
        <a:ext cx="1990069" cy="1194041"/>
      </dsp:txXfrm>
    </dsp:sp>
    <dsp:sp modelId="{5DDC7EEB-EF75-4161-B538-92EBE06922B8}">
      <dsp:nvSpPr>
        <dsp:cNvPr id="0" name=""/>
        <dsp:cNvSpPr/>
      </dsp:nvSpPr>
      <dsp:spPr>
        <a:xfrm>
          <a:off x="8759980" y="506072"/>
          <a:ext cx="1990069" cy="1194041"/>
        </a:xfrm>
        <a:prstGeom prst="rect">
          <a:avLst/>
        </a:prstGeom>
        <a:solidFill>
          <a:schemeClr val="accent5">
            <a:hueOff val="2430022"/>
            <a:satOff val="859"/>
            <a:lumOff val="7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/>
            <a:t>Bulk funding.</a:t>
          </a:r>
          <a:endParaRPr lang="en-US" sz="1800" kern="1200"/>
        </a:p>
      </dsp:txBody>
      <dsp:txXfrm>
        <a:off x="8759980" y="506072"/>
        <a:ext cx="1990069" cy="1194041"/>
      </dsp:txXfrm>
    </dsp:sp>
    <dsp:sp modelId="{753A70D6-5B37-4EA2-A74F-10A4C01B1B31}">
      <dsp:nvSpPr>
        <dsp:cNvPr id="0" name=""/>
        <dsp:cNvSpPr/>
      </dsp:nvSpPr>
      <dsp:spPr>
        <a:xfrm>
          <a:off x="1098213" y="1899120"/>
          <a:ext cx="1990069" cy="1194041"/>
        </a:xfrm>
        <a:prstGeom prst="rect">
          <a:avLst/>
        </a:prstGeom>
        <a:solidFill>
          <a:schemeClr val="accent5">
            <a:hueOff val="3037528"/>
            <a:satOff val="1074"/>
            <a:lumOff val="95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/>
            <a:t>System level thinking – whole of practice, whole of system. </a:t>
          </a:r>
          <a:endParaRPr lang="en-US" sz="1800" kern="1200"/>
        </a:p>
      </dsp:txBody>
      <dsp:txXfrm>
        <a:off x="1098213" y="1899120"/>
        <a:ext cx="1990069" cy="1194041"/>
      </dsp:txXfrm>
    </dsp:sp>
    <dsp:sp modelId="{0B9BFB89-926C-4179-A144-92F08AEB71FF}">
      <dsp:nvSpPr>
        <dsp:cNvPr id="0" name=""/>
        <dsp:cNvSpPr/>
      </dsp:nvSpPr>
      <dsp:spPr>
        <a:xfrm>
          <a:off x="3287289" y="1899120"/>
          <a:ext cx="1990069" cy="1194041"/>
        </a:xfrm>
        <a:prstGeom prst="rect">
          <a:avLst/>
        </a:prstGeom>
        <a:solidFill>
          <a:schemeClr val="accent5">
            <a:hueOff val="3645034"/>
            <a:satOff val="1288"/>
            <a:lumOff val="1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/>
            <a:t>‘Wet’ shareholders.</a:t>
          </a:r>
          <a:endParaRPr lang="en-US" sz="1800" kern="1200"/>
        </a:p>
      </dsp:txBody>
      <dsp:txXfrm>
        <a:off x="3287289" y="1899120"/>
        <a:ext cx="1990069" cy="1194041"/>
      </dsp:txXfrm>
    </dsp:sp>
    <dsp:sp modelId="{80F33E3C-9AC1-443C-82D3-D43BAF8256B9}">
      <dsp:nvSpPr>
        <dsp:cNvPr id="0" name=""/>
        <dsp:cNvSpPr/>
      </dsp:nvSpPr>
      <dsp:spPr>
        <a:xfrm>
          <a:off x="5476365" y="1899120"/>
          <a:ext cx="1990069" cy="1194041"/>
        </a:xfrm>
        <a:prstGeom prst="rect">
          <a:avLst/>
        </a:prstGeom>
        <a:solidFill>
          <a:schemeClr val="accent5">
            <a:hueOff val="4252539"/>
            <a:satOff val="1503"/>
            <a:lumOff val="133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/>
            <a:t>Excellent corporate governance. </a:t>
          </a:r>
          <a:endParaRPr lang="en-US" sz="1800" kern="1200"/>
        </a:p>
      </dsp:txBody>
      <dsp:txXfrm>
        <a:off x="5476365" y="1899120"/>
        <a:ext cx="1990069" cy="1194041"/>
      </dsp:txXfrm>
    </dsp:sp>
    <dsp:sp modelId="{C73E468D-D1F3-445D-B8E1-815F49DE6DD1}">
      <dsp:nvSpPr>
        <dsp:cNvPr id="0" name=""/>
        <dsp:cNvSpPr/>
      </dsp:nvSpPr>
      <dsp:spPr>
        <a:xfrm>
          <a:off x="7665442" y="1899120"/>
          <a:ext cx="1990069" cy="1194041"/>
        </a:xfrm>
        <a:prstGeom prst="rect">
          <a:avLst/>
        </a:prstGeom>
        <a:solidFill>
          <a:schemeClr val="accent5">
            <a:hueOff val="4860045"/>
            <a:satOff val="1718"/>
            <a:lumOff val="1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/>
            <a:t>Succession planning for new GPs. </a:t>
          </a:r>
          <a:endParaRPr lang="en-US" sz="1800" kern="1200"/>
        </a:p>
      </dsp:txBody>
      <dsp:txXfrm>
        <a:off x="7665442" y="1899120"/>
        <a:ext cx="1990069" cy="11940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D4B41-0413-487C-8CCA-487E47EF9275}">
      <dsp:nvSpPr>
        <dsp:cNvPr id="0" name=""/>
        <dsp:cNvSpPr/>
      </dsp:nvSpPr>
      <dsp:spPr>
        <a:xfrm>
          <a:off x="373688" y="1281504"/>
          <a:ext cx="600380" cy="6003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9069E-117B-4B66-9CE9-AD506E9A9A8F}">
      <dsp:nvSpPr>
        <dsp:cNvPr id="0" name=""/>
        <dsp:cNvSpPr/>
      </dsp:nvSpPr>
      <dsp:spPr>
        <a:xfrm>
          <a:off x="6789" y="2142370"/>
          <a:ext cx="1334179" cy="87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 dirty="0"/>
            <a:t>Develop long term, whole of company thinking. </a:t>
          </a:r>
          <a:endParaRPr lang="en-US" sz="1400" kern="1200" dirty="0"/>
        </a:p>
      </dsp:txBody>
      <dsp:txXfrm>
        <a:off x="6789" y="2142370"/>
        <a:ext cx="1334179" cy="875555"/>
      </dsp:txXfrm>
    </dsp:sp>
    <dsp:sp modelId="{14AB748D-842B-4771-891F-2AB271753CD6}">
      <dsp:nvSpPr>
        <dsp:cNvPr id="0" name=""/>
        <dsp:cNvSpPr/>
      </dsp:nvSpPr>
      <dsp:spPr>
        <a:xfrm>
          <a:off x="1941349" y="1281504"/>
          <a:ext cx="600380" cy="6003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395A3-05D5-4D01-BE51-59ADFFFCE731}">
      <dsp:nvSpPr>
        <dsp:cNvPr id="0" name=""/>
        <dsp:cNvSpPr/>
      </dsp:nvSpPr>
      <dsp:spPr>
        <a:xfrm>
          <a:off x="1574450" y="2142370"/>
          <a:ext cx="1334179" cy="87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 dirty="0"/>
            <a:t>Make decisions about the culture and vision of the whole company.</a:t>
          </a:r>
          <a:endParaRPr lang="en-US" sz="1400" kern="1200" dirty="0"/>
        </a:p>
      </dsp:txBody>
      <dsp:txXfrm>
        <a:off x="1574450" y="2142370"/>
        <a:ext cx="1334179" cy="875555"/>
      </dsp:txXfrm>
    </dsp:sp>
    <dsp:sp modelId="{D601C8BE-F14D-4D3C-A0C1-2836A2F2B10C}">
      <dsp:nvSpPr>
        <dsp:cNvPr id="0" name=""/>
        <dsp:cNvSpPr/>
      </dsp:nvSpPr>
      <dsp:spPr>
        <a:xfrm>
          <a:off x="3509010" y="1281504"/>
          <a:ext cx="600380" cy="6003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2B455-87A0-4AF4-9CA1-1E69EDE5FD2E}">
      <dsp:nvSpPr>
        <dsp:cNvPr id="0" name=""/>
        <dsp:cNvSpPr/>
      </dsp:nvSpPr>
      <dsp:spPr>
        <a:xfrm>
          <a:off x="3142111" y="2142370"/>
          <a:ext cx="1334179" cy="87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 dirty="0"/>
            <a:t>Create value in the company rather than the individual/s.</a:t>
          </a:r>
          <a:endParaRPr lang="en-US" sz="1400" kern="1200" dirty="0"/>
        </a:p>
      </dsp:txBody>
      <dsp:txXfrm>
        <a:off x="3142111" y="2142370"/>
        <a:ext cx="1334179" cy="875555"/>
      </dsp:txXfrm>
    </dsp:sp>
    <dsp:sp modelId="{7BDAA3B8-0E46-46B6-BE90-9644C8BA6CE5}">
      <dsp:nvSpPr>
        <dsp:cNvPr id="0" name=""/>
        <dsp:cNvSpPr/>
      </dsp:nvSpPr>
      <dsp:spPr>
        <a:xfrm>
          <a:off x="5076672" y="1281504"/>
          <a:ext cx="600380" cy="6003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EC1F4-0A80-4AA3-8FE9-8A5BE7FF8ADB}">
      <dsp:nvSpPr>
        <dsp:cNvPr id="0" name=""/>
        <dsp:cNvSpPr/>
      </dsp:nvSpPr>
      <dsp:spPr>
        <a:xfrm>
          <a:off x="4709772" y="2142370"/>
          <a:ext cx="1334179" cy="87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 dirty="0"/>
            <a:t>Retain some capital.</a:t>
          </a:r>
          <a:endParaRPr lang="en-US" sz="1400" kern="1200" dirty="0"/>
        </a:p>
      </dsp:txBody>
      <dsp:txXfrm>
        <a:off x="4709772" y="2142370"/>
        <a:ext cx="1334179" cy="875555"/>
      </dsp:txXfrm>
    </dsp:sp>
    <dsp:sp modelId="{BA3D9BE3-962C-487C-88AC-CEA043E6D0C0}">
      <dsp:nvSpPr>
        <dsp:cNvPr id="0" name=""/>
        <dsp:cNvSpPr/>
      </dsp:nvSpPr>
      <dsp:spPr>
        <a:xfrm>
          <a:off x="6644333" y="1281504"/>
          <a:ext cx="600380" cy="6003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CEE79-89EF-4344-894F-32888ACA63FA}">
      <dsp:nvSpPr>
        <dsp:cNvPr id="0" name=""/>
        <dsp:cNvSpPr/>
      </dsp:nvSpPr>
      <dsp:spPr>
        <a:xfrm>
          <a:off x="6277433" y="2142370"/>
          <a:ext cx="1334179" cy="87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 dirty="0"/>
            <a:t>Develop model where GPs benefit from being owners – but allow the company to grow.</a:t>
          </a:r>
          <a:endParaRPr lang="en-US" sz="1400" kern="1200" dirty="0"/>
        </a:p>
      </dsp:txBody>
      <dsp:txXfrm>
        <a:off x="6277433" y="2142370"/>
        <a:ext cx="1334179" cy="875555"/>
      </dsp:txXfrm>
    </dsp:sp>
    <dsp:sp modelId="{6BCE0C3A-C9E3-4D6A-A75B-D98E1F4D217A}">
      <dsp:nvSpPr>
        <dsp:cNvPr id="0" name=""/>
        <dsp:cNvSpPr/>
      </dsp:nvSpPr>
      <dsp:spPr>
        <a:xfrm>
          <a:off x="8211994" y="1281504"/>
          <a:ext cx="600380" cy="60038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762E8-6EB0-47D8-B9F7-41670B431332}">
      <dsp:nvSpPr>
        <dsp:cNvPr id="0" name=""/>
        <dsp:cNvSpPr/>
      </dsp:nvSpPr>
      <dsp:spPr>
        <a:xfrm>
          <a:off x="7845094" y="2142370"/>
          <a:ext cx="1334179" cy="87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 dirty="0"/>
            <a:t>Separate clinical and shareholder remuneration.</a:t>
          </a:r>
          <a:endParaRPr lang="en-US" sz="1400" kern="1200" dirty="0"/>
        </a:p>
      </dsp:txBody>
      <dsp:txXfrm>
        <a:off x="7845094" y="2142370"/>
        <a:ext cx="1334179" cy="875555"/>
      </dsp:txXfrm>
    </dsp:sp>
    <dsp:sp modelId="{76C08FE5-9086-4BE1-8091-DC89C88B821D}">
      <dsp:nvSpPr>
        <dsp:cNvPr id="0" name=""/>
        <dsp:cNvSpPr/>
      </dsp:nvSpPr>
      <dsp:spPr>
        <a:xfrm>
          <a:off x="9779655" y="1281504"/>
          <a:ext cx="600380" cy="60038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18FF1-92BA-4881-9267-906C85649719}">
      <dsp:nvSpPr>
        <dsp:cNvPr id="0" name=""/>
        <dsp:cNvSpPr/>
      </dsp:nvSpPr>
      <dsp:spPr>
        <a:xfrm>
          <a:off x="9412756" y="2142370"/>
          <a:ext cx="1334179" cy="87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 dirty="0"/>
            <a:t>Often decisions about ownership will come up around time of infrastructure change – </a:t>
          </a:r>
          <a:r>
            <a:rPr lang="en-NZ" sz="1400" kern="1200" dirty="0" err="1"/>
            <a:t>eg</a:t>
          </a:r>
          <a:r>
            <a:rPr lang="en-NZ" sz="1400" kern="1200" dirty="0"/>
            <a:t> new buildings etc.  Be ready for these.</a:t>
          </a:r>
          <a:endParaRPr lang="en-US" sz="1400" kern="1200" dirty="0"/>
        </a:p>
      </dsp:txBody>
      <dsp:txXfrm>
        <a:off x="9412756" y="2142370"/>
        <a:ext cx="1334179" cy="875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9CE54-AC64-4F53-9321-15A97A2D26E7}" type="datetimeFigureOut">
              <a:rPr lang="en-NZ" smtClean="0"/>
              <a:t>6/12/2019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C4ECD-5AC9-48E0-A963-68FE14E74D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9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C5E153-EF9B-429B-ADB0-B85272FD47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355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C80DC-ECB3-4E1A-B8CB-70ADC9268D0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2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EDBBE4A-94E6-4E0C-B1FA-0E9E2751EB66}" type="datetime1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940B04E-6F37-408A-89FA-64C33C101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52D-255E-4D79-B2A5-B1E16042B6D6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B04E-6F37-408A-89FA-64C33C101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4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F89-C342-48FE-82F9-58D0ACD45090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B04E-6F37-408A-89FA-64C33C101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1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3B69-C1F1-47A0-8781-DF16729656D9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B04E-6F37-408A-89FA-64C33C101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A571-9CF9-457F-85A3-63F48D57D610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B04E-6F37-408A-89FA-64C33C101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B39C-E5E6-4D65-93A9-269FF971C75D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B04E-6F37-408A-89FA-64C33C101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9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7C12-59FC-4770-B094-5CA97669D098}" type="datetime1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B04E-6F37-408A-89FA-64C33C101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8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0214-5C75-4A34-9839-D425AABD45C1}" type="datetime1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B04E-6F37-408A-89FA-64C33C101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2BAF-D13E-4E2B-9BA7-737CF57A3655}" type="datetime1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B04E-6F37-408A-89FA-64C33C101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6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F275-776C-45FB-A4AD-7F28CA22BC5F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940B04E-6F37-408A-89FA-64C33C101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6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EBA08FB-D2E7-433F-8899-D9EBA36933CC}" type="datetime1">
              <a:rPr lang="en-US" smtClean="0"/>
              <a:t>12/6/2019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940B04E-6F37-408A-89FA-64C33C101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99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B8FAE8A-538D-4B20-A17F-2D99F2D200F4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940B04E-6F37-408A-89FA-64C33C101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2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30F32-E9F7-4E2B-8513-9DA139DC8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020" y="904610"/>
            <a:ext cx="10782300" cy="3352800"/>
          </a:xfrm>
        </p:spPr>
        <p:txBody>
          <a:bodyPr/>
          <a:lstStyle/>
          <a:p>
            <a:r>
              <a:rPr lang="en-NZ" dirty="0"/>
              <a:t>Health Care Homes</a:t>
            </a:r>
            <a:br>
              <a:rPr lang="en-NZ" dirty="0"/>
            </a:b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47831-BC86-46C3-B239-66F39E4EC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397" y="3854105"/>
            <a:ext cx="9876264" cy="1043114"/>
          </a:xfrm>
        </p:spPr>
        <p:txBody>
          <a:bodyPr>
            <a:normAutofit/>
          </a:bodyPr>
          <a:lstStyle/>
          <a:p>
            <a:pPr algn="ctr"/>
            <a:r>
              <a:rPr lang="en-NZ" dirty="0"/>
              <a:t>Practice ownership and business models</a:t>
            </a:r>
          </a:p>
          <a:p>
            <a:pPr algn="ctr"/>
            <a:r>
              <a:rPr lang="en-NZ" sz="2400" i="1" dirty="0"/>
              <a:t>The unspoken issues and what we can do about them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7392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C661-8703-4AA0-B8AA-5C20C759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en-NZ" dirty="0"/>
              <a:t>So where to from here?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E355DB-F1BD-4577-9750-7B0E307435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341009"/>
              </p:ext>
            </p:extLst>
          </p:nvPr>
        </p:nvGraphicFramePr>
        <p:xfrm>
          <a:off x="676275" y="1673352"/>
          <a:ext cx="10753725" cy="4299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830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2743200" y="4953000"/>
            <a:ext cx="7086600" cy="8382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"/>
            <a:lightRig rig="soft" dir="t"/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581400" y="2004175"/>
            <a:ext cx="5410200" cy="3352800"/>
            <a:chOff x="2057400" y="1981200"/>
            <a:chExt cx="5410200" cy="3352800"/>
          </a:xfrm>
        </p:grpSpPr>
        <p:sp>
          <p:nvSpPr>
            <p:cNvPr id="35" name="Rectangle 34"/>
            <p:cNvSpPr/>
            <p:nvPr/>
          </p:nvSpPr>
          <p:spPr>
            <a:xfrm>
              <a:off x="2057400" y="1981200"/>
              <a:ext cx="5410200" cy="3352800"/>
            </a:xfrm>
            <a:prstGeom prst="rect">
              <a:avLst/>
            </a:prstGeom>
            <a:solidFill>
              <a:schemeClr val="bg1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15100" y="20574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dirty="0">
                <a:latin typeface="Franklin Gothic Medium Cond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685800"/>
            <a:ext cx="64770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191000" y="2514600"/>
            <a:ext cx="3505200" cy="609550"/>
            <a:chOff x="2667000" y="2514600"/>
            <a:chExt cx="3505200" cy="609550"/>
          </a:xfrm>
        </p:grpSpPr>
        <p:pic>
          <p:nvPicPr>
            <p:cNvPr id="39" name="Picture 38" descr="phone.png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667000" y="2514600"/>
              <a:ext cx="877751" cy="60955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3429000" y="2647890"/>
              <a:ext cx="2743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+64 212740012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191000" y="3124201"/>
            <a:ext cx="3505200" cy="615645"/>
            <a:chOff x="2667000" y="3124200"/>
            <a:chExt cx="3505200" cy="615645"/>
          </a:xfrm>
        </p:grpSpPr>
        <p:pic>
          <p:nvPicPr>
            <p:cNvPr id="40" name="Picture 39" descr="email.png"/>
            <p:cNvPicPr>
              <a:picLocks noChangeAspect="1"/>
            </p:cNvPicPr>
            <p:nvPr/>
          </p:nvPicPr>
          <p:blipFill>
            <a:blip r:embed="rId4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667000" y="3124200"/>
              <a:ext cx="896038" cy="615645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3429000" y="3269120"/>
              <a:ext cx="2743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nicky.hart@fhc.nz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57475" y="3659152"/>
            <a:ext cx="3538725" cy="682696"/>
            <a:chOff x="2633475" y="3657600"/>
            <a:chExt cx="3538725" cy="682696"/>
          </a:xfrm>
        </p:grpSpPr>
        <p:pic>
          <p:nvPicPr>
            <p:cNvPr id="38" name="Picture 37" descr="website.png"/>
            <p:cNvPicPr>
              <a:picLocks noChangeAspect="1"/>
            </p:cNvPicPr>
            <p:nvPr/>
          </p:nvPicPr>
          <p:blipFill>
            <a:blip r:embed="rId5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633475" y="3657600"/>
              <a:ext cx="963088" cy="682696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3429000" y="3874277"/>
              <a:ext cx="2743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feildinghealthcare.nz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CB770D7-60CC-4E17-B11C-1DFC27584B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1177" y="2090736"/>
            <a:ext cx="914400" cy="84941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2F24FA-B207-469E-9E1D-89E451FE1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r>
              <a:rPr lang="en-NZ">
                <a:solidFill>
                  <a:srgbClr val="FFFFFF"/>
                </a:solidFill>
              </a:rPr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84C71-675D-4CEF-8F09-94376151B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46" y="2971270"/>
            <a:ext cx="10040233" cy="3080526"/>
          </a:xfrm>
        </p:spPr>
        <p:txBody>
          <a:bodyPr>
            <a:normAutofit/>
          </a:bodyPr>
          <a:lstStyle/>
          <a:p>
            <a:r>
              <a:rPr lang="en-NZ" dirty="0"/>
              <a:t>Recognise how some General Practice ownership and business models can limit Health Care Home development.</a:t>
            </a:r>
          </a:p>
          <a:p>
            <a:r>
              <a:rPr lang="en-NZ" dirty="0"/>
              <a:t>Know when it’s the right time to talk ownership and business model with practices.</a:t>
            </a:r>
          </a:p>
          <a:p>
            <a:r>
              <a:rPr lang="en-NZ" dirty="0"/>
              <a:t>Consider what support practices need to change and grow.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667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C4A892D-088E-4414-965D-1F8C4212F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CC43F0-A32A-413C-BA18-01CF42885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181" y="5061729"/>
            <a:ext cx="10923638" cy="112519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6600" dirty="0">
                <a:solidFill>
                  <a:srgbClr val="FFFFFF"/>
                </a:solidFill>
              </a:rPr>
              <a:t>Ownership and business models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72BC85F-BF83-4D6D-A1BC-8EE5822F0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7831834A-FB98-44E2-9EED-F179BBF2F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401571"/>
              </p:ext>
            </p:extLst>
          </p:nvPr>
        </p:nvGraphicFramePr>
        <p:xfrm>
          <a:off x="618885" y="498232"/>
          <a:ext cx="10938934" cy="3892416"/>
        </p:xfrm>
        <a:graphic>
          <a:graphicData uri="http://schemas.openxmlformats.org/drawingml/2006/table">
            <a:tbl>
              <a:tblPr firstRow="1" bandRow="1">
                <a:noFill/>
                <a:tableStyleId>{8799B23B-EC83-4686-B30A-512413B5E67A}</a:tableStyleId>
              </a:tblPr>
              <a:tblGrid>
                <a:gridCol w="2129426">
                  <a:extLst>
                    <a:ext uri="{9D8B030D-6E8A-4147-A177-3AD203B41FA5}">
                      <a16:colId xmlns:a16="http://schemas.microsoft.com/office/drawing/2014/main" val="3928348626"/>
                    </a:ext>
                  </a:extLst>
                </a:gridCol>
                <a:gridCol w="2502432">
                  <a:extLst>
                    <a:ext uri="{9D8B030D-6E8A-4147-A177-3AD203B41FA5}">
                      <a16:colId xmlns:a16="http://schemas.microsoft.com/office/drawing/2014/main" val="681493587"/>
                    </a:ext>
                  </a:extLst>
                </a:gridCol>
                <a:gridCol w="3015689">
                  <a:extLst>
                    <a:ext uri="{9D8B030D-6E8A-4147-A177-3AD203B41FA5}">
                      <a16:colId xmlns:a16="http://schemas.microsoft.com/office/drawing/2014/main" val="3412629020"/>
                    </a:ext>
                  </a:extLst>
                </a:gridCol>
                <a:gridCol w="3291387">
                  <a:extLst>
                    <a:ext uri="{9D8B030D-6E8A-4147-A177-3AD203B41FA5}">
                      <a16:colId xmlns:a16="http://schemas.microsoft.com/office/drawing/2014/main" val="3555254976"/>
                    </a:ext>
                  </a:extLst>
                </a:gridCol>
              </a:tblGrid>
              <a:tr h="377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NZ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155380" marR="93228" marT="93228" marB="9322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b="1" dirty="0">
                          <a:solidFill>
                            <a:srgbClr val="FFFFFF"/>
                          </a:solidFill>
                        </a:rPr>
                        <a:t>Old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b="1" dirty="0">
                          <a:solidFill>
                            <a:srgbClr val="FFFFFF"/>
                          </a:solidFill>
                        </a:rPr>
                        <a:t>2015 – as reported by MAS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b="1">
                          <a:solidFill>
                            <a:srgbClr val="FFFFFF"/>
                          </a:solidFill>
                        </a:rPr>
                        <a:t>Now (2019)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500664"/>
                  </a:ext>
                </a:extLst>
              </a:tr>
              <a:tr h="542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Business structure</a:t>
                      </a:r>
                    </a:p>
                  </a:txBody>
                  <a:tcPr marL="155380" marR="93228" marT="93228" marB="9322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Group practice – mostly cost sharing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Single business,  profit sharing becoming more common. 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Still mostly group practice cost sharing – but a few more profit sharing. 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797555"/>
                  </a:ext>
                </a:extLst>
              </a:tr>
              <a:tr h="542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Facilities</a:t>
                      </a:r>
                    </a:p>
                  </a:txBody>
                  <a:tcPr marL="155380" marR="93228" marT="93228" marB="9322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Often converted house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IFHC developments becoming more common. 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More IFHCs / new facilities.  Still a lot of old. 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458826"/>
                  </a:ext>
                </a:extLst>
              </a:tr>
              <a:tr h="542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Practice values</a:t>
                      </a:r>
                    </a:p>
                  </a:txBody>
                  <a:tcPr marL="155380" marR="93228" marT="93228" marB="9322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Limited value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Generally limited value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IFHCs / amalgamated practices valued more highly  1 – 2 million. 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105786"/>
                  </a:ext>
                </a:extLst>
              </a:tr>
              <a:tr h="542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Revenue streams</a:t>
                      </a:r>
                    </a:p>
                  </a:txBody>
                  <a:tcPr marL="155380" marR="93228" marT="93228" marB="9322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Majority from patients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Over 60% from government through capitation and ACC etc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Majority through capitation / ACC, plus other variable revenue streams such as HCH. 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09422"/>
                  </a:ext>
                </a:extLst>
              </a:tr>
              <a:tr h="542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Revenue generators</a:t>
                      </a:r>
                    </a:p>
                  </a:txBody>
                  <a:tcPr marL="155380" marR="93228" marT="93228" marB="9322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Income generated by GP face to face consultation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Income generated by other staff such as nurses via consultations. 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NZ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Revenue generated via F2F, virtual consultations.  GP, Nurse, HCA and allied health</a:t>
                      </a:r>
                    </a:p>
                  </a:txBody>
                  <a:tcPr marL="155380" marR="93228" marT="93228" marB="9322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838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70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A8447-7C7A-4214-A2C0-4B415133B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180752"/>
            <a:ext cx="10772775" cy="1350675"/>
          </a:xfrm>
        </p:spPr>
        <p:txBody>
          <a:bodyPr>
            <a:normAutofit fontScale="90000"/>
          </a:bodyPr>
          <a:lstStyle/>
          <a:p>
            <a:r>
              <a:rPr lang="en-NZ" dirty="0"/>
              <a:t>Typical cost share model </a:t>
            </a:r>
            <a:br>
              <a:rPr lang="en-NZ" dirty="0"/>
            </a:br>
            <a:r>
              <a:rPr lang="en-NZ" dirty="0"/>
              <a:t>(</a:t>
            </a:r>
            <a:r>
              <a:rPr lang="en-NZ" sz="2800" dirty="0"/>
              <a:t>from MAS 2015)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26E791-2A45-4C9F-AD86-13638447F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443" y="1531427"/>
            <a:ext cx="103251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40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12" y="127676"/>
            <a:ext cx="10772775" cy="1658198"/>
          </a:xfrm>
        </p:spPr>
        <p:txBody>
          <a:bodyPr>
            <a:noAutofit/>
          </a:bodyPr>
          <a:lstStyle/>
          <a:p>
            <a:r>
              <a:rPr lang="en-US" dirty="0"/>
              <a:t>Change is critical and will take time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1752600" y="1812925"/>
            <a:ext cx="8077200" cy="3733800"/>
          </a:xfrm>
          <a:prstGeom prst="leftRightArrow">
            <a:avLst>
              <a:gd name="adj1" fmla="val 50000"/>
              <a:gd name="adj2" fmla="val 44593"/>
            </a:avLst>
          </a:prstGeom>
          <a:gradFill>
            <a:gsLst>
              <a:gs pos="46000">
                <a:schemeClr val="accent3">
                  <a:lumMod val="75000"/>
                </a:schemeClr>
              </a:gs>
              <a:gs pos="48000">
                <a:schemeClr val="accent2">
                  <a:lumMod val="75000"/>
                </a:schemeClr>
              </a:gs>
            </a:gsLst>
            <a:lin ang="10800000" scaled="0"/>
          </a:gradFill>
          <a:effectLst>
            <a:outerShdw blurRad="203200" dist="101600" dir="6000000" sx="104000" sy="104000" algn="t" rotWithShape="0">
              <a:prstClr val="black">
                <a:alpha val="40000"/>
              </a:prstClr>
            </a:outerShdw>
          </a:effectLst>
          <a:scene3d>
            <a:camera prst="perspectiveRelaxed">
              <a:rot lat="17673603" lon="0" rev="0"/>
            </a:camera>
            <a:lightRig rig="threePt" dir="t">
              <a:rot lat="0" lon="0" rev="1200000"/>
            </a:lightRig>
          </a:scene3d>
          <a:sp3d extrusionH="260350">
            <a:bevelT w="635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4143" y="1844327"/>
            <a:ext cx="4248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Health Care Home will stagnate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32382" y="1812924"/>
            <a:ext cx="3990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Health Care Home will flourish</a:t>
            </a:r>
          </a:p>
        </p:txBody>
      </p:sp>
      <p:grpSp>
        <p:nvGrpSpPr>
          <p:cNvPr id="16" name="Group 71"/>
          <p:cNvGrpSpPr/>
          <p:nvPr/>
        </p:nvGrpSpPr>
        <p:grpSpPr>
          <a:xfrm>
            <a:off x="6248400" y="2727326"/>
            <a:ext cx="3597767" cy="3281065"/>
            <a:chOff x="5638800" y="3429000"/>
            <a:chExt cx="3597767" cy="3281065"/>
          </a:xfrm>
        </p:grpSpPr>
        <p:grpSp>
          <p:nvGrpSpPr>
            <p:cNvPr id="17" name="Group 45"/>
            <p:cNvGrpSpPr/>
            <p:nvPr/>
          </p:nvGrpSpPr>
          <p:grpSpPr>
            <a:xfrm>
              <a:off x="6019800" y="3429000"/>
              <a:ext cx="1076325" cy="1218726"/>
              <a:chOff x="6019800" y="3429000"/>
              <a:chExt cx="1076325" cy="1218726"/>
            </a:xfrm>
          </p:grpSpPr>
          <p:sp>
            <p:nvSpPr>
              <p:cNvPr id="22" name="Ellipse 99"/>
              <p:cNvSpPr/>
              <p:nvPr/>
            </p:nvSpPr>
            <p:spPr bwMode="auto">
              <a:xfrm>
                <a:off x="6019800" y="3429000"/>
                <a:ext cx="1076325" cy="107899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sz="2000">
                  <a:solidFill>
                    <a:srgbClr val="FFFFFF"/>
                  </a:solidFill>
                  <a:latin typeface="Calibri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23" name="Ellipse 100"/>
              <p:cNvSpPr>
                <a:spLocks noChangeArrowheads="1"/>
              </p:cNvSpPr>
              <p:nvPr/>
            </p:nvSpPr>
            <p:spPr bwMode="auto">
              <a:xfrm>
                <a:off x="6164230" y="3466769"/>
                <a:ext cx="792064" cy="627153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2000">
                  <a:solidFill>
                    <a:srgbClr val="FFFFFF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4" name="Ellipse 98"/>
              <p:cNvSpPr/>
              <p:nvPr/>
            </p:nvSpPr>
            <p:spPr bwMode="auto">
              <a:xfrm>
                <a:off x="6096000" y="4419600"/>
                <a:ext cx="965766" cy="228126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2000">
                  <a:solidFill>
                    <a:srgbClr val="FFFFFF"/>
                  </a:solidFill>
                  <a:latin typeface="Calibri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8" name="Group 64"/>
            <p:cNvGrpSpPr/>
            <p:nvPr/>
          </p:nvGrpSpPr>
          <p:grpSpPr>
            <a:xfrm>
              <a:off x="5638800" y="6248400"/>
              <a:ext cx="3597767" cy="461665"/>
              <a:chOff x="3048000" y="6248400"/>
              <a:chExt cx="3597767" cy="4616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3048000" y="6248400"/>
                <a:ext cx="1905000" cy="1588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200400" y="6248400"/>
                <a:ext cx="34453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Profit sharing single entity</a:t>
                </a:r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 rot="5400000">
              <a:off x="5601494" y="5295106"/>
              <a:ext cx="1905000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68"/>
          <p:cNvGrpSpPr/>
          <p:nvPr/>
        </p:nvGrpSpPr>
        <p:grpSpPr>
          <a:xfrm>
            <a:off x="3581400" y="2799060"/>
            <a:ext cx="2347630" cy="3133131"/>
            <a:chOff x="2895600" y="3657599"/>
            <a:chExt cx="2347630" cy="3133131"/>
          </a:xfrm>
        </p:grpSpPr>
        <p:grpSp>
          <p:nvGrpSpPr>
            <p:cNvPr id="26" name="Group 63"/>
            <p:cNvGrpSpPr/>
            <p:nvPr/>
          </p:nvGrpSpPr>
          <p:grpSpPr>
            <a:xfrm>
              <a:off x="2895600" y="6248400"/>
              <a:ext cx="2347630" cy="542330"/>
              <a:chOff x="2895600" y="6248400"/>
              <a:chExt cx="2347630" cy="54233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2895600" y="6248400"/>
                <a:ext cx="1905000" cy="1588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2895600" y="6329065"/>
                <a:ext cx="2347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Cost share model</a:t>
                </a:r>
              </a:p>
            </p:txBody>
          </p:sp>
        </p:grpSp>
        <p:grpSp>
          <p:nvGrpSpPr>
            <p:cNvPr id="27" name="Group 46"/>
            <p:cNvGrpSpPr/>
            <p:nvPr/>
          </p:nvGrpSpPr>
          <p:grpSpPr>
            <a:xfrm>
              <a:off x="3276600" y="3657599"/>
              <a:ext cx="1203209" cy="1222324"/>
              <a:chOff x="3276600" y="3657599"/>
              <a:chExt cx="1203209" cy="1222324"/>
            </a:xfrm>
          </p:grpSpPr>
          <p:sp>
            <p:nvSpPr>
              <p:cNvPr id="29" name="Ellipse 300"/>
              <p:cNvSpPr/>
              <p:nvPr/>
            </p:nvSpPr>
            <p:spPr bwMode="auto">
              <a:xfrm>
                <a:off x="3276600" y="4571999"/>
                <a:ext cx="1203209" cy="30792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2000" noProof="1">
                  <a:solidFill>
                    <a:srgbClr val="FFFFFF"/>
                  </a:solidFill>
                  <a:latin typeface="Calibri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30" name="Ellipse 301"/>
              <p:cNvSpPr/>
              <p:nvPr/>
            </p:nvSpPr>
            <p:spPr bwMode="auto">
              <a:xfrm>
                <a:off x="3276600" y="3657599"/>
                <a:ext cx="1078992" cy="107899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2">
                      <a:lumMod val="50000"/>
                    </a:schemeClr>
                  </a:gs>
                  <a:gs pos="0">
                    <a:schemeClr val="accent2">
                      <a:lumMod val="60000"/>
                      <a:lumOff val="4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accent2">
                    <a:lumMod val="50000"/>
                  </a:schemeClr>
                </a:solidFill>
                <a:prstDash val="solid"/>
              </a:ln>
              <a:effectLst>
                <a:innerShdw blurRad="269875" dist="114300" dir="5640000">
                  <a:srgbClr val="000000">
                    <a:alpha val="13000"/>
                  </a:srgbClr>
                </a:innerShdw>
              </a:effectLst>
            </p:spPr>
            <p:txBody>
              <a:bodyPr anchor="ctr"/>
              <a:lstStyle/>
              <a:p>
                <a:pPr marL="342900" indent="-342900" algn="ctr">
                  <a:buFont typeface="Calibri" pitchFamily="-111" charset="0"/>
                  <a:buAutoNum type="arabicPeriod"/>
                  <a:defRPr/>
                </a:pPr>
                <a:endParaRPr lang="en-US" sz="2000" noProof="1">
                  <a:solidFill>
                    <a:srgbClr val="FFFFFF"/>
                  </a:solidFill>
                  <a:latin typeface="Calibri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31" name="Ellipse 302"/>
              <p:cNvSpPr>
                <a:spLocks noChangeArrowheads="1"/>
              </p:cNvSpPr>
              <p:nvPr/>
            </p:nvSpPr>
            <p:spPr bwMode="auto">
              <a:xfrm>
                <a:off x="3424050" y="3711699"/>
                <a:ext cx="790700" cy="636650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marL="342900" indent="-342900" algn="ctr">
                  <a:buFont typeface="Calibri" charset="0"/>
                  <a:buAutoNum type="arabicPeriod"/>
                </a:pPr>
                <a:endParaRPr lang="en-US" sz="2000" noProof="1">
                  <a:solidFill>
                    <a:srgbClr val="FFFFFF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 rot="5400000">
              <a:off x="3010694" y="5448300"/>
              <a:ext cx="1600200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1AF1-E2E7-4849-950B-552D8363B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r>
              <a:rPr lang="en-NZ">
                <a:solidFill>
                  <a:srgbClr val="FFFFFF"/>
                </a:solidFill>
              </a:rPr>
              <a:t>The problem with cost sharing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FD9A196-5E9D-43DE-A64B-101B8AEEB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46" y="2795886"/>
            <a:ext cx="10040233" cy="3863331"/>
          </a:xfrm>
        </p:spPr>
        <p:txBody>
          <a:bodyPr>
            <a:normAutofit/>
          </a:bodyPr>
          <a:lstStyle/>
          <a:p>
            <a:r>
              <a:rPr lang="en-NZ" sz="2000" dirty="0"/>
              <a:t>Remuneration models focuses on GP throughput. </a:t>
            </a:r>
          </a:p>
          <a:p>
            <a:r>
              <a:rPr lang="en-NZ" sz="2000" dirty="0"/>
              <a:t>Generally there is a lack of investment and capital. </a:t>
            </a:r>
          </a:p>
          <a:p>
            <a:r>
              <a:rPr lang="en-NZ" sz="2000" dirty="0"/>
              <a:t>Management and Boards can’t easily make decisions around forward thinking or use of profits. </a:t>
            </a:r>
          </a:p>
          <a:p>
            <a:r>
              <a:rPr lang="en-NZ" sz="2000" dirty="0"/>
              <a:t>Limited ability for succession planning – workforce wanting more flexible arrangements. </a:t>
            </a:r>
          </a:p>
          <a:p>
            <a:r>
              <a:rPr lang="en-NZ" sz="2000" dirty="0"/>
              <a:t>Mergers are often the answer but require investment. No equity = no investment.  Raising capital is the only way. </a:t>
            </a:r>
          </a:p>
          <a:p>
            <a:r>
              <a:rPr lang="en-NZ" sz="2000" dirty="0"/>
              <a:t>GP owners don't trust any other way of generating revenue, other than selling their own time. </a:t>
            </a:r>
          </a:p>
          <a:p>
            <a:r>
              <a:rPr lang="en-NZ" sz="2000" dirty="0"/>
              <a:t>Difficult to take control of the long term future of the Practice. </a:t>
            </a:r>
          </a:p>
          <a:p>
            <a:r>
              <a:rPr lang="en-NZ" sz="2000" dirty="0"/>
              <a:t>Many GPs are locked into cost sharing arrangement and cannot sell.</a:t>
            </a:r>
          </a:p>
          <a:p>
            <a:endParaRPr lang="en-NZ" sz="2000" dirty="0"/>
          </a:p>
          <a:p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468116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54C4829-CF39-4CF4-973E-6F5A32F80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2600" cy="6858000"/>
          </a:xfrm>
          <a:prstGeom prst="rect">
            <a:avLst/>
          </a:prstGeom>
          <a:solidFill>
            <a:schemeClr val="accent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F44AE-23FC-4AF7-9AFC-41CC2E29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685689"/>
            <a:ext cx="10254489" cy="4636119"/>
          </a:xfrm>
        </p:spPr>
        <p:txBody>
          <a:bodyPr>
            <a:normAutofit lnSpcReduction="10000"/>
          </a:bodyPr>
          <a:lstStyle/>
          <a:p>
            <a:r>
              <a:rPr lang="en-NZ" sz="1800" b="1" dirty="0"/>
              <a:t>HCA / Nurses can do medicals</a:t>
            </a:r>
          </a:p>
          <a:p>
            <a:r>
              <a:rPr lang="en-NZ" sz="1800" dirty="0"/>
              <a:t>- 	… </a:t>
            </a:r>
            <a:r>
              <a:rPr lang="en-NZ" sz="1800" i="1" dirty="0"/>
              <a:t>who gets the income?  GP better just keep doing it. </a:t>
            </a:r>
          </a:p>
          <a:p>
            <a:r>
              <a:rPr lang="en-NZ" sz="1800" b="1" dirty="0"/>
              <a:t>LTC Nurse can see high risk patients</a:t>
            </a:r>
          </a:p>
          <a:p>
            <a:r>
              <a:rPr lang="en-NZ" sz="1800" i="1" dirty="0"/>
              <a:t>- 	… my practice doesn’t have as many high needs so that’s not fair.  We could split the cost of the nurse, and the income.  </a:t>
            </a:r>
          </a:p>
          <a:p>
            <a:r>
              <a:rPr lang="en-NZ" sz="1800" b="1" dirty="0"/>
              <a:t>Maori and High Needs patients have 30 minute appointments</a:t>
            </a:r>
          </a:p>
          <a:p>
            <a:r>
              <a:rPr lang="en-NZ" sz="1800" dirty="0"/>
              <a:t>- </a:t>
            </a:r>
            <a:r>
              <a:rPr lang="en-NZ" sz="1800" i="1" dirty="0"/>
              <a:t>But my practice has so many Maori and High Need.  I’ll earn less if I do more longer appointments.</a:t>
            </a:r>
          </a:p>
          <a:p>
            <a:r>
              <a:rPr lang="en-NZ" sz="1800" b="1" dirty="0"/>
              <a:t>Patients can get pre-work with the HCA. </a:t>
            </a:r>
          </a:p>
          <a:p>
            <a:r>
              <a:rPr lang="en-NZ" sz="1800" dirty="0"/>
              <a:t>- </a:t>
            </a:r>
            <a:r>
              <a:rPr lang="en-NZ" sz="1800" i="1" dirty="0"/>
              <a:t>Who gets the income?  Shared evenly across partners?  </a:t>
            </a:r>
          </a:p>
          <a:p>
            <a:r>
              <a:rPr lang="en-NZ" sz="1800" b="1" dirty="0"/>
              <a:t>Some GPs will do extended hours for routine appointments</a:t>
            </a:r>
          </a:p>
          <a:p>
            <a:r>
              <a:rPr lang="en-NZ" sz="1800" i="1" dirty="0"/>
              <a:t>- But that means the practice is open longer and costs will go up.  Who pays the extra cost?  Shall we calculate it and apportion more costs to them? </a:t>
            </a:r>
          </a:p>
          <a:p>
            <a:r>
              <a:rPr lang="en-NZ" sz="1800" b="1" dirty="0"/>
              <a:t>Etc…. Too hard.  Let’s carry on as we are</a:t>
            </a:r>
          </a:p>
          <a:p>
            <a:endParaRPr lang="en-NZ" sz="11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325EA-07FF-49FB-8F36-0209703F9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104" y="5477256"/>
            <a:ext cx="9454895" cy="935190"/>
          </a:xfrm>
        </p:spPr>
        <p:txBody>
          <a:bodyPr anchor="b">
            <a:normAutofit/>
          </a:bodyPr>
          <a:lstStyle/>
          <a:p>
            <a:pPr algn="r"/>
            <a:r>
              <a:rPr lang="en-NZ" sz="6000" dirty="0"/>
              <a:t>Operational impact – cost share</a:t>
            </a:r>
          </a:p>
        </p:txBody>
      </p:sp>
    </p:spTree>
    <p:extLst>
      <p:ext uri="{BB962C8B-B14F-4D97-AF65-F5344CB8AC3E}">
        <p14:creationId xmlns:p14="http://schemas.microsoft.com/office/powerpoint/2010/main" val="255196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BB30F-C795-40D2-B62C-3DB05EDE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09" y="3238149"/>
            <a:ext cx="3905453" cy="2655973"/>
          </a:xfrm>
        </p:spPr>
        <p:txBody>
          <a:bodyPr>
            <a:normAutofit/>
          </a:bodyPr>
          <a:lstStyle/>
          <a:p>
            <a:pPr algn="r"/>
            <a:r>
              <a:rPr lang="en-NZ" dirty="0">
                <a:solidFill>
                  <a:schemeClr val="accent1"/>
                </a:solidFill>
              </a:rPr>
              <a:t>Myths to bust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3A363F23-BB2D-465A-96BF-57B790FFED07}"/>
              </a:ext>
            </a:extLst>
          </p:cNvPr>
          <p:cNvSpPr/>
          <p:nvPr/>
        </p:nvSpPr>
        <p:spPr>
          <a:xfrm>
            <a:off x="8405200" y="905895"/>
            <a:ext cx="3299791" cy="18155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NZ" dirty="0"/>
              <a:t>Other partners in my practice don’t work as hard as me</a:t>
            </a:r>
          </a:p>
          <a:p>
            <a:pPr algn="ctr">
              <a:spcAft>
                <a:spcPts val="600"/>
              </a:spcAft>
            </a:pPr>
            <a:endParaRPr lang="en-NZ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D0CD4DAB-E0CE-4EDB-9827-9D19267332A3}"/>
              </a:ext>
            </a:extLst>
          </p:cNvPr>
          <p:cNvSpPr/>
          <p:nvPr/>
        </p:nvSpPr>
        <p:spPr>
          <a:xfrm>
            <a:off x="4879853" y="905895"/>
            <a:ext cx="3299791" cy="18155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NZ" dirty="0"/>
              <a:t>My patient base (capitation and fees), is worth more than others.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D963CF32-9540-45D2-8D4D-C40F0EEC5DD4}"/>
              </a:ext>
            </a:extLst>
          </p:cNvPr>
          <p:cNvSpPr/>
          <p:nvPr/>
        </p:nvSpPr>
        <p:spPr>
          <a:xfrm>
            <a:off x="4865124" y="4136557"/>
            <a:ext cx="3299791" cy="18155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NZ" dirty="0"/>
              <a:t>I’m too old to take on any debt.</a:t>
            </a:r>
          </a:p>
          <a:p>
            <a:pPr algn="ctr">
              <a:spcAft>
                <a:spcPts val="600"/>
              </a:spcAft>
            </a:pPr>
            <a:endParaRPr lang="en-NZ" dirty="0"/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7D0DB457-8081-448B-BA72-0059A235F100}"/>
              </a:ext>
            </a:extLst>
          </p:cNvPr>
          <p:cNvSpPr/>
          <p:nvPr/>
        </p:nvSpPr>
        <p:spPr>
          <a:xfrm>
            <a:off x="8465100" y="4136557"/>
            <a:ext cx="3299791" cy="18155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dirty="0"/>
              <a:t>We can’t afford to form a single entity and buy all the practices</a:t>
            </a:r>
          </a:p>
          <a:p>
            <a:pPr algn="ctr">
              <a:spcAft>
                <a:spcPts val="600"/>
              </a:spcAft>
            </a:pPr>
            <a:endParaRPr lang="en-NZ" dirty="0"/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89500077-6849-4641-837D-24584DDBF7A2}"/>
              </a:ext>
            </a:extLst>
          </p:cNvPr>
          <p:cNvSpPr/>
          <p:nvPr/>
        </p:nvSpPr>
        <p:spPr>
          <a:xfrm>
            <a:off x="921648" y="905895"/>
            <a:ext cx="3299791" cy="18155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NZ" dirty="0"/>
              <a:t>Young GPs are not interested in ownership. </a:t>
            </a:r>
          </a:p>
        </p:txBody>
      </p:sp>
    </p:spTree>
    <p:extLst>
      <p:ext uri="{BB962C8B-B14F-4D97-AF65-F5344CB8AC3E}">
        <p14:creationId xmlns:p14="http://schemas.microsoft.com/office/powerpoint/2010/main" val="100097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AAAB1-4F2C-4C9E-B1D6-4CC39EC5C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en-NZ" dirty="0"/>
              <a:t>Health Care Homes need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741A81-31B6-40E6-8564-FB220918DC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318931"/>
              </p:ext>
            </p:extLst>
          </p:nvPr>
        </p:nvGraphicFramePr>
        <p:xfrm>
          <a:off x="676275" y="2373549"/>
          <a:ext cx="10753725" cy="3599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768361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F4CE4520D6F3469B020C8501506770" ma:contentTypeVersion="14" ma:contentTypeDescription="Create a new document." ma:contentTypeScope="" ma:versionID="6a3e4f530e77c805d1639df6dd2c4ed5">
  <xsd:schema xmlns:xsd="http://www.w3.org/2001/XMLSchema" xmlns:xs="http://www.w3.org/2001/XMLSchema" xmlns:p="http://schemas.microsoft.com/office/2006/metadata/properties" xmlns:ns1="http://schemas.microsoft.com/sharepoint/v3" xmlns:ns2="662774e8-ceb8-4889-889a-aa8b0aa1d1db" xmlns:ns3="9f0e7999-c8ed-4616-b0a4-fece3b66517b" targetNamespace="http://schemas.microsoft.com/office/2006/metadata/properties" ma:root="true" ma:fieldsID="b2e7dda327e4f8cabafd4ec8c9121ffe" ns1:_="" ns2:_="" ns3:_="">
    <xsd:import namespace="http://schemas.microsoft.com/sharepoint/v3"/>
    <xsd:import namespace="662774e8-ceb8-4889-889a-aa8b0aa1d1db"/>
    <xsd:import namespace="9f0e7999-c8ed-4616-b0a4-fece3b665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74e8-ceb8-4889-889a-aa8b0aa1d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7999-c8ed-4616-b0a4-fece3b6651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2A122BB-2A86-43EB-9FF4-88319CA55E70}"/>
</file>

<file path=customXml/itemProps2.xml><?xml version="1.0" encoding="utf-8"?>
<ds:datastoreItem xmlns:ds="http://schemas.openxmlformats.org/officeDocument/2006/customXml" ds:itemID="{20624FF8-FF3C-4C8A-ACA0-CF07F30A70D2}"/>
</file>

<file path=customXml/itemProps3.xml><?xml version="1.0" encoding="utf-8"?>
<ds:datastoreItem xmlns:ds="http://schemas.openxmlformats.org/officeDocument/2006/customXml" ds:itemID="{BE4FF369-C511-470D-905C-76D7D6EE7866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745</Words>
  <Application>Microsoft Office PowerPoint</Application>
  <PresentationFormat>Widescreen</PresentationFormat>
  <Paragraphs>88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Franklin Gothic Medium Cond</vt:lpstr>
      <vt:lpstr>Metropolitan</vt:lpstr>
      <vt:lpstr>Health Care Homes </vt:lpstr>
      <vt:lpstr>Outcomes</vt:lpstr>
      <vt:lpstr>Ownership and business models</vt:lpstr>
      <vt:lpstr>Typical cost share model  (from MAS 2015) </vt:lpstr>
      <vt:lpstr>Change is critical and will take time</vt:lpstr>
      <vt:lpstr>The problem with cost sharing</vt:lpstr>
      <vt:lpstr>Operational impact – cost share</vt:lpstr>
      <vt:lpstr>Myths to bust</vt:lpstr>
      <vt:lpstr>Health Care Homes need </vt:lpstr>
      <vt:lpstr>So where to from here?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Homes </dc:title>
  <dc:creator>Nicky Hart</dc:creator>
  <cp:lastModifiedBy>Nicky Hart</cp:lastModifiedBy>
  <cp:revision>2</cp:revision>
  <dcterms:created xsi:type="dcterms:W3CDTF">2019-12-05T03:58:06Z</dcterms:created>
  <dcterms:modified xsi:type="dcterms:W3CDTF">2019-12-05T18:15:11Z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0x01010067F4CE4520D6F3469B020C8501506770</vt:lpwstr>
  </property>
</Properties>
</file>