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7"/>
  </p:notesMasterIdLst>
  <p:handoutMasterIdLst>
    <p:handoutMasterId r:id="rId8"/>
  </p:handoutMasterIdLst>
  <p:sldIdLst>
    <p:sldId id="554" r:id="rId5"/>
    <p:sldId id="555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hewk1" initials="M" lastIdx="3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1D3D4"/>
    <a:srgbClr val="BCBCBC"/>
    <a:srgbClr val="FF7D25"/>
    <a:srgbClr val="FF6600"/>
    <a:srgbClr val="FFCC00"/>
    <a:srgbClr val="5800B0"/>
    <a:srgbClr val="989B9E"/>
    <a:srgbClr val="5D6063"/>
    <a:srgbClr val="D008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539" autoAdjust="0"/>
    <p:restoredTop sz="98794" autoAdjust="0"/>
  </p:normalViewPr>
  <p:slideViewPr>
    <p:cSldViewPr>
      <p:cViewPr varScale="1">
        <p:scale>
          <a:sx n="72" d="100"/>
          <a:sy n="72" d="100"/>
        </p:scale>
        <p:origin x="660" y="6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58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170255" cy="47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3" rIns="96647" bIns="48323" numCol="1" anchor="t" anchorCtr="0" compatLnSpc="1">
            <a:prstTxWarp prst="textNoShape">
              <a:avLst/>
            </a:prstTxWarp>
          </a:bodyPr>
          <a:lstStyle>
            <a:lvl1pPr defTabSz="966606" eaLnBrk="0" hangingPunct="0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272" y="0"/>
            <a:ext cx="3170255" cy="47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3" rIns="96647" bIns="48323" numCol="1" anchor="t" anchorCtr="0" compatLnSpc="1">
            <a:prstTxWarp prst="textNoShape">
              <a:avLst/>
            </a:prstTxWarp>
          </a:bodyPr>
          <a:lstStyle>
            <a:lvl1pPr algn="r" defTabSz="966606" eaLnBrk="0" hangingPunct="0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1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0812"/>
            <a:ext cx="3170255" cy="47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3" rIns="96647" bIns="48323" numCol="1" anchor="b" anchorCtr="0" compatLnSpc="1">
            <a:prstTxWarp prst="textNoShape">
              <a:avLst/>
            </a:prstTxWarp>
          </a:bodyPr>
          <a:lstStyle>
            <a:lvl1pPr defTabSz="966606" eaLnBrk="0" hangingPunct="0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1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272" y="9120812"/>
            <a:ext cx="3170255" cy="47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3" rIns="96647" bIns="48323" numCol="1" anchor="b" anchorCtr="0" compatLnSpc="1">
            <a:prstTxWarp prst="textNoShape">
              <a:avLst/>
            </a:prstTxWarp>
          </a:bodyPr>
          <a:lstStyle>
            <a:lvl1pPr algn="r" defTabSz="966606" eaLnBrk="0" hangingPunct="0">
              <a:defRPr sz="1300"/>
            </a:lvl1pPr>
          </a:lstStyle>
          <a:p>
            <a:pPr>
              <a:defRPr/>
            </a:pPr>
            <a:fld id="{E2D6828A-159A-45C6-AA55-10A867267C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17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170255" cy="47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3" rIns="96647" bIns="48323" numCol="1" anchor="t" anchorCtr="0" compatLnSpc="1">
            <a:prstTxWarp prst="textNoShape">
              <a:avLst/>
            </a:prstTxWarp>
          </a:bodyPr>
          <a:lstStyle>
            <a:lvl1pPr defTabSz="966606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46" y="0"/>
            <a:ext cx="3170254" cy="47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3" rIns="96647" bIns="48323" numCol="1" anchor="t" anchorCtr="0" compatLnSpc="1">
            <a:prstTxWarp prst="textNoShape">
              <a:avLst/>
            </a:prstTxWarp>
          </a:bodyPr>
          <a:lstStyle>
            <a:lvl1pPr algn="r" defTabSz="966606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8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7425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1231"/>
            <a:ext cx="5365820" cy="431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3" rIns="96647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22464"/>
            <a:ext cx="3170255" cy="47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3" rIns="96647" bIns="48323" numCol="1" anchor="b" anchorCtr="0" compatLnSpc="1">
            <a:prstTxWarp prst="textNoShape">
              <a:avLst/>
            </a:prstTxWarp>
          </a:bodyPr>
          <a:lstStyle>
            <a:lvl1pPr defTabSz="966606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46" y="9122464"/>
            <a:ext cx="3170254" cy="47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3" rIns="96647" bIns="48323" numCol="1" anchor="b" anchorCtr="0" compatLnSpc="1">
            <a:prstTxWarp prst="textNoShape">
              <a:avLst/>
            </a:prstTxWarp>
          </a:bodyPr>
          <a:lstStyle>
            <a:lvl1pPr algn="r" defTabSz="966606">
              <a:defRPr sz="1300"/>
            </a:lvl1pPr>
          </a:lstStyle>
          <a:p>
            <a:pPr>
              <a:defRPr/>
            </a:pPr>
            <a:fld id="{A7AA37F2-49D7-40A1-BAB3-E0D5713CF0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26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228B4A-2EE7-46AD-B350-6D1A66BECE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904BF5-D791-4213-9EC4-15F42BC1137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972F3-25DB-475A-BE6C-D9062E4E31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9C32B-C49B-4304-A8F3-F544AC702D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45B6B-7778-452B-9631-C751BCB00B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1800"/>
              </a:spcAft>
              <a:defRPr/>
            </a:lvl1pPr>
            <a:lvl2pPr>
              <a:spcBef>
                <a:spcPts val="120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>
              <a:defRPr/>
            </a:pPr>
            <a:fld id="{30D972F3-25DB-475A-BE6C-D9062E4E31B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chemeClr val="bg1"/>
                </a:solidFill>
              </a:rPr>
              <a:t> </a:t>
            </a:r>
            <a:fld id="{5D9AF35D-CC3E-4F91-9D00-97672EB4D2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AA203-2BB3-4A47-AD84-6E4E98FF06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AA254-CD4D-4F23-B679-84A37F5BA0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99640-8C5D-407F-A0DB-6FBE3CF558D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DE5D2-65E3-4149-A0E5-EA7C993AE8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DC9B2-20FC-4AFE-8440-21DB6D7FAF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91755-7E91-4851-A675-6AA613DED6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4A1EA-256D-406D-9959-06CC606F7E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3" t="28102" r="4761" b="3839"/>
          <a:stretch/>
        </p:blipFill>
        <p:spPr>
          <a:xfrm>
            <a:off x="-76199" y="5845323"/>
            <a:ext cx="9220200" cy="1012677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76200" y="6483880"/>
            <a:ext cx="2057400" cy="32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700" b="0" dirty="0">
                <a:solidFill>
                  <a:schemeClr val="bg1"/>
                </a:solidFill>
                <a:latin typeface="+mn-lt"/>
              </a:rPr>
              <a:t>Copyright © 2014 Prosci Inc. All rights reserved. </a:t>
            </a:r>
          </a:p>
        </p:txBody>
      </p:sp>
      <p:sp>
        <p:nvSpPr>
          <p:cNvPr id="405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019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100" b="1">
                <a:solidFill>
                  <a:schemeClr val="accent4"/>
                </a:solidFill>
                <a:latin typeface="+mn-lt"/>
              </a:defRPr>
            </a:lvl1pPr>
          </a:lstStyle>
          <a:p>
            <a:pPr>
              <a:defRPr/>
            </a:pPr>
            <a:fld id="{21037E97-68A6-4047-AF90-6F332811FD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cap="none" baseline="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438400" y="2133600"/>
            <a:ext cx="2209800" cy="182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dirty="0">
                <a:latin typeface="+mn-lt"/>
              </a:rPr>
              <a:t>Speed of adoption</a:t>
            </a:r>
          </a:p>
          <a:p>
            <a:pPr algn="ctr"/>
            <a:r>
              <a:rPr lang="en-US" sz="2400" dirty="0">
                <a:latin typeface="+mn-lt"/>
              </a:rPr>
              <a:t>Utilization rate</a:t>
            </a:r>
          </a:p>
          <a:p>
            <a:pPr algn="ctr"/>
            <a:r>
              <a:rPr lang="en-US" sz="2400" dirty="0">
                <a:latin typeface="+mn-lt"/>
              </a:rPr>
              <a:t>Proficiency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648200" y="2133600"/>
            <a:ext cx="2209800" cy="182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>
                <a:latin typeface="+mn-lt"/>
              </a:rPr>
              <a:t>ADKAR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438400" y="3962400"/>
            <a:ext cx="2209800" cy="182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400">
              <a:latin typeface="+mn-lt"/>
            </a:endParaRPr>
          </a:p>
          <a:p>
            <a:pPr algn="ctr"/>
            <a:r>
              <a:rPr lang="en-US" sz="2400">
                <a:latin typeface="+mn-lt"/>
              </a:rPr>
              <a:t>Business performance against objectives</a:t>
            </a:r>
          </a:p>
          <a:p>
            <a:pPr algn="ctr"/>
            <a:endParaRPr lang="en-US" sz="2400">
              <a:latin typeface="+mn-lt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648200" y="3962400"/>
            <a:ext cx="2209800" cy="182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>
                <a:latin typeface="+mn-lt"/>
              </a:rPr>
              <a:t>Individual performance for each job role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2955925" y="1676400"/>
            <a:ext cx="1427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latin typeface="+mn-lt"/>
              </a:rPr>
              <a:t>Organization</a:t>
            </a: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5105400" y="1676400"/>
            <a:ext cx="11448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+mn-lt"/>
              </a:rPr>
              <a:t>Individual</a:t>
            </a: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 rot="-5400000">
            <a:off x="1604168" y="4675982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+mn-lt"/>
              </a:rPr>
              <a:t>Outcome</a:t>
            </a:r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 rot="-5400000">
            <a:off x="1696883" y="2908092"/>
            <a:ext cx="9051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+mn-lt"/>
              </a:rPr>
              <a:t>Process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1600200" y="457200"/>
            <a:ext cx="5856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1D1D59"/>
                </a:solidFill>
                <a:latin typeface="+mn-lt"/>
              </a:rPr>
              <a:t>Prosci</a:t>
            </a:r>
            <a:r>
              <a:rPr lang="en-US" sz="1100" b="1" baseline="85000" dirty="0">
                <a:solidFill>
                  <a:srgbClr val="1D1D59"/>
                </a:solidFill>
                <a:latin typeface="+mn-lt"/>
                <a:cs typeface="Arial" charset="0"/>
              </a:rPr>
              <a:t>®</a:t>
            </a:r>
            <a:r>
              <a:rPr lang="en-US" sz="2000" b="1" baseline="30000" dirty="0">
                <a:solidFill>
                  <a:srgbClr val="1D1D59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1D1D59"/>
                </a:solidFill>
                <a:latin typeface="+mn-lt"/>
              </a:rPr>
              <a:t>Measurement Matrix</a:t>
            </a:r>
          </a:p>
          <a:p>
            <a:pPr algn="ctr"/>
            <a:r>
              <a:rPr lang="en-US" sz="2000" b="1" dirty="0">
                <a:solidFill>
                  <a:srgbClr val="1D1D59"/>
                </a:solidFill>
                <a:latin typeface="+mn-lt"/>
              </a:rPr>
              <a:t>Measuring Change Management Effectiveness 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438400" y="2133600"/>
            <a:ext cx="2209800" cy="182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 dirty="0">
                <a:latin typeface="+mn-lt"/>
              </a:rPr>
              <a:t>Speed of adoption (</a:t>
            </a:r>
            <a:r>
              <a:rPr lang="en-US" sz="1000" b="1" dirty="0">
                <a:solidFill>
                  <a:srgbClr val="1D1D59"/>
                </a:solidFill>
                <a:latin typeface="+mn-lt"/>
              </a:rPr>
              <a:t>ADK</a:t>
            </a:r>
            <a:r>
              <a:rPr lang="en-US" sz="1000" dirty="0">
                <a:latin typeface="+mn-lt"/>
              </a:rPr>
              <a:t>AR)</a:t>
            </a:r>
          </a:p>
          <a:p>
            <a:pPr algn="ctr"/>
            <a:r>
              <a:rPr lang="en-US" sz="1000" dirty="0">
                <a:latin typeface="+mn-lt"/>
              </a:rPr>
              <a:t>Utilization rate (</a:t>
            </a:r>
            <a:r>
              <a:rPr lang="en-US" sz="1000" b="1" dirty="0">
                <a:solidFill>
                  <a:srgbClr val="1D1D59"/>
                </a:solidFill>
                <a:latin typeface="+mn-lt"/>
              </a:rPr>
              <a:t>ADK</a:t>
            </a:r>
            <a:r>
              <a:rPr lang="en-US" sz="1000" dirty="0">
                <a:latin typeface="+mn-lt"/>
              </a:rPr>
              <a:t>AR)</a:t>
            </a:r>
          </a:p>
          <a:p>
            <a:pPr algn="ctr"/>
            <a:r>
              <a:rPr lang="en-US" sz="1000" dirty="0">
                <a:latin typeface="+mn-lt"/>
              </a:rPr>
              <a:t>Proficiency (ADK</a:t>
            </a:r>
            <a:r>
              <a:rPr lang="en-US" sz="1000" b="1" dirty="0">
                <a:solidFill>
                  <a:srgbClr val="1D1D59"/>
                </a:solidFill>
                <a:latin typeface="+mn-lt"/>
              </a:rPr>
              <a:t>AR)</a:t>
            </a:r>
          </a:p>
          <a:p>
            <a:pPr algn="ctr"/>
            <a:endParaRPr lang="en-US" sz="1000" b="1" dirty="0">
              <a:solidFill>
                <a:srgbClr val="1D1D59"/>
              </a:solidFill>
              <a:latin typeface="+mn-lt"/>
            </a:endParaRPr>
          </a:p>
          <a:p>
            <a:pPr algn="ctr"/>
            <a:r>
              <a:rPr lang="en-US" sz="1000" b="1" dirty="0">
                <a:solidFill>
                  <a:srgbClr val="1D1D59"/>
                </a:solidFill>
                <a:latin typeface="+mn-lt"/>
              </a:rPr>
              <a:t>Measured by group, function, location</a:t>
            </a:r>
          </a:p>
          <a:p>
            <a:pPr algn="ctr"/>
            <a:endParaRPr lang="en-US" sz="1000" b="1" dirty="0">
              <a:solidFill>
                <a:srgbClr val="1D1D59"/>
              </a:solidFill>
              <a:latin typeface="+mn-lt"/>
            </a:endParaRPr>
          </a:p>
          <a:p>
            <a:pPr algn="ctr"/>
            <a:r>
              <a:rPr lang="en-US" sz="1000" b="1" dirty="0">
                <a:solidFill>
                  <a:srgbClr val="1D1D59"/>
                </a:solidFill>
                <a:latin typeface="+mn-lt"/>
              </a:rPr>
              <a:t>(measurement using web-based ADKAR assessments)</a:t>
            </a:r>
            <a:endParaRPr lang="en-US" sz="1000" dirty="0">
              <a:latin typeface="+mn-lt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648200" y="2133600"/>
            <a:ext cx="2209800" cy="182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+mn-lt"/>
              </a:rPr>
              <a:t>ADKAR</a:t>
            </a:r>
          </a:p>
          <a:p>
            <a:pPr algn="ctr"/>
            <a:endParaRPr lang="en-US" sz="1200">
              <a:latin typeface="+mn-lt"/>
            </a:endParaRPr>
          </a:p>
          <a:p>
            <a:pPr algn="ctr"/>
            <a:r>
              <a:rPr lang="en-US" sz="1000" b="1">
                <a:solidFill>
                  <a:srgbClr val="1D1D59"/>
                </a:solidFill>
                <a:latin typeface="+mn-lt"/>
              </a:rPr>
              <a:t>Assessment by immediate supervisors as part of their role in leading change</a:t>
            </a:r>
          </a:p>
          <a:p>
            <a:pPr algn="ctr"/>
            <a:endParaRPr lang="en-US" sz="1000" b="1">
              <a:solidFill>
                <a:srgbClr val="1D1D59"/>
              </a:solidFill>
              <a:latin typeface="+mn-lt"/>
            </a:endParaRPr>
          </a:p>
          <a:p>
            <a:pPr algn="ctr"/>
            <a:r>
              <a:rPr lang="en-US" sz="1000" b="1">
                <a:solidFill>
                  <a:srgbClr val="1D1D59"/>
                </a:solidFill>
                <a:latin typeface="+mn-lt"/>
              </a:rPr>
              <a:t>(measurement using ADKAR instruments)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438400" y="3962400"/>
            <a:ext cx="2209800" cy="182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latin typeface="+mn-lt"/>
            </a:endParaRPr>
          </a:p>
          <a:p>
            <a:pPr algn="ctr"/>
            <a:r>
              <a:rPr lang="en-US" sz="1000">
                <a:latin typeface="+mn-lt"/>
              </a:rPr>
              <a:t>Business performance against objectives</a:t>
            </a:r>
          </a:p>
          <a:p>
            <a:pPr algn="ctr"/>
            <a:endParaRPr lang="en-US" sz="1000">
              <a:latin typeface="+mn-lt"/>
            </a:endParaRPr>
          </a:p>
          <a:p>
            <a:pPr algn="ctr"/>
            <a:r>
              <a:rPr lang="en-US" sz="1000" b="1">
                <a:solidFill>
                  <a:srgbClr val="1D1D59"/>
                </a:solidFill>
                <a:latin typeface="+mn-lt"/>
              </a:rPr>
              <a:t>Financial performance</a:t>
            </a:r>
          </a:p>
          <a:p>
            <a:pPr algn="ctr"/>
            <a:r>
              <a:rPr lang="en-US" sz="1000" b="1">
                <a:solidFill>
                  <a:srgbClr val="1D1D59"/>
                </a:solidFill>
                <a:latin typeface="+mn-lt"/>
              </a:rPr>
              <a:t>Quality of product</a:t>
            </a:r>
          </a:p>
          <a:p>
            <a:pPr algn="ctr"/>
            <a:r>
              <a:rPr lang="en-US" sz="1000" b="1">
                <a:solidFill>
                  <a:srgbClr val="1D1D59"/>
                </a:solidFill>
                <a:latin typeface="+mn-lt"/>
              </a:rPr>
              <a:t>Quality of service</a:t>
            </a:r>
          </a:p>
          <a:p>
            <a:pPr algn="ctr"/>
            <a:r>
              <a:rPr lang="en-US" sz="1000" b="1">
                <a:solidFill>
                  <a:srgbClr val="1D1D59"/>
                </a:solidFill>
                <a:latin typeface="+mn-lt"/>
              </a:rPr>
              <a:t>Quality of work life</a:t>
            </a:r>
          </a:p>
          <a:p>
            <a:pPr algn="ctr"/>
            <a:r>
              <a:rPr lang="en-US" sz="1000" b="1">
                <a:solidFill>
                  <a:srgbClr val="1D1D59"/>
                </a:solidFill>
                <a:latin typeface="+mn-lt"/>
              </a:rPr>
              <a:t>Speed of implementation (schedule adherence)</a:t>
            </a:r>
          </a:p>
          <a:p>
            <a:pPr algn="ctr"/>
            <a:endParaRPr lang="en-US" sz="1000" b="1">
              <a:solidFill>
                <a:srgbClr val="1D1D59"/>
              </a:solidFill>
              <a:latin typeface="+mn-lt"/>
            </a:endParaRPr>
          </a:p>
          <a:p>
            <a:pPr algn="ctr"/>
            <a:endParaRPr lang="en-US" sz="1000">
              <a:latin typeface="+mn-lt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648200" y="3962400"/>
            <a:ext cx="2209800" cy="182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>
                <a:latin typeface="+mn-lt"/>
              </a:rPr>
              <a:t>Individual performance for </a:t>
            </a:r>
            <a:br>
              <a:rPr lang="en-US" sz="1000">
                <a:latin typeface="+mn-lt"/>
              </a:rPr>
            </a:br>
            <a:r>
              <a:rPr lang="en-US" sz="1000">
                <a:latin typeface="+mn-lt"/>
              </a:rPr>
              <a:t>each job role</a:t>
            </a:r>
          </a:p>
          <a:p>
            <a:pPr algn="ctr"/>
            <a:endParaRPr lang="en-US" sz="1000">
              <a:latin typeface="+mn-lt"/>
            </a:endParaRPr>
          </a:p>
          <a:p>
            <a:pPr algn="ctr"/>
            <a:r>
              <a:rPr lang="en-US" sz="1000" b="1">
                <a:solidFill>
                  <a:srgbClr val="1D1D59"/>
                </a:solidFill>
                <a:latin typeface="+mn-lt"/>
              </a:rPr>
              <a:t>Performance against objectives as defined in personal objectives with immediate supervisor</a:t>
            </a:r>
          </a:p>
          <a:p>
            <a:pPr algn="ctr"/>
            <a:endParaRPr lang="en-US" sz="1000">
              <a:latin typeface="+mn-lt"/>
            </a:endParaRPr>
          </a:p>
          <a:p>
            <a:pPr algn="ctr"/>
            <a:endParaRPr lang="en-US" sz="1000">
              <a:latin typeface="+mn-lt"/>
            </a:endParaRPr>
          </a:p>
          <a:p>
            <a:pPr algn="ctr"/>
            <a:endParaRPr lang="en-US" sz="1000">
              <a:latin typeface="+mn-lt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955925" y="1600200"/>
            <a:ext cx="1427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+mn-lt"/>
              </a:rPr>
              <a:t>Organization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105400" y="1600200"/>
            <a:ext cx="11448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+mn-lt"/>
              </a:rPr>
              <a:t>Individual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 rot="-5400000">
            <a:off x="1604168" y="4675982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+mn-lt"/>
              </a:rPr>
              <a:t>Outcome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 rot="-5400000">
            <a:off x="1696883" y="2908092"/>
            <a:ext cx="9051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+mn-lt"/>
              </a:rPr>
              <a:t>Process</a:t>
            </a:r>
          </a:p>
        </p:txBody>
      </p:sp>
      <p:sp>
        <p:nvSpPr>
          <p:cNvPr id="4106" name="Text Box 13"/>
          <p:cNvSpPr txBox="1">
            <a:spLocks noChangeArrowheads="1"/>
          </p:cNvSpPr>
          <p:nvPr/>
        </p:nvSpPr>
        <p:spPr bwMode="auto">
          <a:xfrm>
            <a:off x="1573213" y="457200"/>
            <a:ext cx="5856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1D1D59"/>
                </a:solidFill>
                <a:latin typeface="+mn-lt"/>
              </a:rPr>
              <a:t>Prosci</a:t>
            </a:r>
            <a:r>
              <a:rPr lang="en-US" sz="1100" b="1" baseline="85000">
                <a:solidFill>
                  <a:srgbClr val="1D1D59"/>
                </a:solidFill>
                <a:latin typeface="+mn-lt"/>
                <a:cs typeface="Arial" charset="0"/>
              </a:rPr>
              <a:t>®</a:t>
            </a:r>
            <a:r>
              <a:rPr lang="en-US" sz="2000" b="1" baseline="30000">
                <a:solidFill>
                  <a:srgbClr val="1D1D59"/>
                </a:solidFill>
                <a:latin typeface="+mn-lt"/>
              </a:rPr>
              <a:t> </a:t>
            </a:r>
            <a:r>
              <a:rPr lang="en-US" sz="2000" b="1">
                <a:solidFill>
                  <a:srgbClr val="1D1D59"/>
                </a:solidFill>
                <a:latin typeface="+mn-lt"/>
              </a:rPr>
              <a:t>Measurement Matrix</a:t>
            </a:r>
          </a:p>
          <a:p>
            <a:pPr algn="ctr"/>
            <a:r>
              <a:rPr lang="en-US" sz="2000" b="1">
                <a:solidFill>
                  <a:srgbClr val="1D1D59"/>
                </a:solidFill>
                <a:latin typeface="+mn-lt"/>
              </a:rPr>
              <a:t>Measuring Change Management Effectiveness 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ew Prosci">
  <a:themeElements>
    <a:clrScheme name="Prosci">
      <a:dk1>
        <a:srgbClr val="000000"/>
      </a:dk1>
      <a:lt1>
        <a:sysClr val="window" lastClr="FFFFFF"/>
      </a:lt1>
      <a:dk2>
        <a:srgbClr val="000000"/>
      </a:dk2>
      <a:lt2>
        <a:srgbClr val="EEECE1"/>
      </a:lt2>
      <a:accent1>
        <a:srgbClr val="D00829"/>
      </a:accent1>
      <a:accent2>
        <a:srgbClr val="FFC000"/>
      </a:accent2>
      <a:accent3>
        <a:srgbClr val="BFBFBF"/>
      </a:accent3>
      <a:accent4>
        <a:srgbClr val="342A86"/>
      </a:accent4>
      <a:accent5>
        <a:srgbClr val="9661D1"/>
      </a:accent5>
      <a:accent6>
        <a:srgbClr val="C8B2DC"/>
      </a:accent6>
      <a:hlink>
        <a:srgbClr val="D00829"/>
      </a:hlink>
      <a:folHlink>
        <a:srgbClr val="D00829"/>
      </a:folHlink>
    </a:clrScheme>
    <a:fontScheme name="Prosci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F4CE4520D6F3469B020C8501506770" ma:contentTypeVersion="15" ma:contentTypeDescription="Create a new document." ma:contentTypeScope="" ma:versionID="5b625a9bc9c0f36cfb62d467c8396939">
  <xsd:schema xmlns:xsd="http://www.w3.org/2001/XMLSchema" xmlns:xs="http://www.w3.org/2001/XMLSchema" xmlns:p="http://schemas.microsoft.com/office/2006/metadata/properties" xmlns:ns1="http://schemas.microsoft.com/sharepoint/v3" xmlns:ns2="662774e8-ceb8-4889-889a-aa8b0aa1d1db" xmlns:ns3="9f0e7999-c8ed-4616-b0a4-fece3b66517b" targetNamespace="http://schemas.microsoft.com/office/2006/metadata/properties" ma:root="true" ma:fieldsID="3075302bc9a849f69c58e65c4f00e00d" ns1:_="" ns2:_="" ns3:_="">
    <xsd:import namespace="http://schemas.microsoft.com/sharepoint/v3"/>
    <xsd:import namespace="662774e8-ceb8-4889-889a-aa8b0aa1d1db"/>
    <xsd:import namespace="9f0e7999-c8ed-4616-b0a4-fece3b6651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74e8-ceb8-4889-889a-aa8b0aa1d1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e7999-c8ed-4616-b0a4-fece3b6651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1BF4937-3FFC-4F53-B3C3-4F89CFC8FE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C4E56C-6EF3-46D6-8313-4D6499F4D2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62774e8-ceb8-4889-889a-aa8b0aa1d1db"/>
    <ds:schemaRef ds:uri="9f0e7999-c8ed-4616-b0a4-fece3b6651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FDC24C-5630-4F5C-BE5D-DA3BC71C53F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Prosci</Template>
  <TotalTime>26306</TotalTime>
  <Words>132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Segoe UI</vt:lpstr>
      <vt:lpstr>Times New Roman</vt:lpstr>
      <vt:lpstr>New Prosci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 Sponsor Assessment Diagram</dc:title>
  <dc:creator>Prosci</dc:creator>
  <cp:lastModifiedBy>Paris Snelleksz</cp:lastModifiedBy>
  <cp:revision>1092</cp:revision>
  <cp:lastPrinted>2013-11-26T22:39:03Z</cp:lastPrinted>
  <dcterms:created xsi:type="dcterms:W3CDTF">1601-01-01T00:00:00Z</dcterms:created>
  <dcterms:modified xsi:type="dcterms:W3CDTF">2021-08-30T00:10:49Z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0x01010067F4CE4520D6F3469B020C8501506770</vt:lpwstr>
  </property>
  <property fmtid="{D5CDD505-2E9C-101B-9397-08002B2CF9AE}" pid="3" name="Order">
    <vt:r8>60600</vt:r8>
  </property>
</Properties>
</file>