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6.xml" ContentType="application/vnd.ms-office.chartstyle+xml"/>
  <Override PartName="/ppt/charts/style5.xml" ContentType="application/vnd.ms-office.chartstyle+xml"/>
  <Override PartName="/ppt/charts/colors6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5" r:id="rId6"/>
    <p:sldId id="267" r:id="rId7"/>
    <p:sldId id="258" r:id="rId8"/>
    <p:sldId id="261" r:id="rId9"/>
    <p:sldId id="260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72D-4B37-B021-78858CF9581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2D-4B37-B021-78858CF95819}"/>
              </c:ext>
            </c:extLst>
          </c:dPt>
          <c:dLbls>
            <c:dLbl>
              <c:idx val="0"/>
              <c:layout>
                <c:manualLayout>
                  <c:x val="-9.58952413557001E-2"/>
                  <c:y val="-0.23253675076493713"/>
                </c:manualLayout>
              </c:layout>
              <c:tx>
                <c:rich>
                  <a:bodyPr/>
                  <a:lstStyle/>
                  <a:p>
                    <a:fld id="{304FCD43-3F64-4801-AAB6-E39F12E9FCD6}" type="CATEGORYNAM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z="1600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1F601BA5-1BED-4FE7-A878-61B9B1BEADB3}" type="PERCENTAGE">
                      <a:rPr lang="en-US" sz="1600" b="1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sz="16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72D-4B37-B021-78858CF95819}"/>
                </c:ext>
              </c:extLst>
            </c:dLbl>
            <c:dLbl>
              <c:idx val="1"/>
              <c:layout>
                <c:manualLayout>
                  <c:x val="7.9753889459469735E-2"/>
                  <c:y val="0.18345989210674971"/>
                </c:manualLayout>
              </c:layout>
              <c:tx>
                <c:rich>
                  <a:bodyPr/>
                  <a:lstStyle/>
                  <a:p>
                    <a:fld id="{9FE826A0-F1A4-407F-A46A-507AF5FCB909}" type="CATEGORYNAM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z="1600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95D19BC7-B85A-4F44-9C68-F85DD671CB7E}" type="PERCENTAGE">
                      <a:rPr lang="en-US" sz="1600" b="1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sz="16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2D-4B37-B021-78858CF958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246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D-4B37-B021-78858CF9581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18-27 years</c:v>
                </c:pt>
                <c:pt idx="1">
                  <c:v>28-37 years</c:v>
                </c:pt>
                <c:pt idx="2">
                  <c:v>38-47 years</c:v>
                </c:pt>
                <c:pt idx="3">
                  <c:v>48-57 years</c:v>
                </c:pt>
                <c:pt idx="4">
                  <c:v>58-67 years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76</c:v>
                </c:pt>
                <c:pt idx="2">
                  <c:v>87</c:v>
                </c:pt>
                <c:pt idx="3">
                  <c:v>97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1-41B4-A849-A26F68D4DE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92199456"/>
        <c:axId val="1186510608"/>
      </c:barChart>
      <c:catAx>
        <c:axId val="129219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510608"/>
        <c:crosses val="autoZero"/>
        <c:auto val="1"/>
        <c:lblAlgn val="ctr"/>
        <c:lblOffset val="100"/>
        <c:noMultiLvlLbl val="0"/>
      </c:catAx>
      <c:valAx>
        <c:axId val="1186510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219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European</c:v>
                </c:pt>
                <c:pt idx="1">
                  <c:v>Māori</c:v>
                </c:pt>
                <c:pt idx="2">
                  <c:v>Pasifika</c:v>
                </c:pt>
                <c:pt idx="3">
                  <c:v>Asia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157</c:v>
                </c:pt>
                <c:pt idx="1">
                  <c:v>52</c:v>
                </c:pt>
                <c:pt idx="2">
                  <c:v>41</c:v>
                </c:pt>
                <c:pt idx="3">
                  <c:v>37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1-41B4-A849-A26F68D4DE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92199456"/>
        <c:axId val="1186510608"/>
      </c:barChart>
      <c:catAx>
        <c:axId val="129219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510608"/>
        <c:crosses val="autoZero"/>
        <c:auto val="1"/>
        <c:lblAlgn val="ctr"/>
        <c:lblOffset val="100"/>
        <c:noMultiLvlLbl val="0"/>
      </c:catAx>
      <c:valAx>
        <c:axId val="118651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219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AD8-4859-8343-D67D0C6B8248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AD8-4859-8343-D67D0C6B8248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AD8-4859-8343-D67D0C6B8248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AD8-4859-8343-D67D0C6B8248}"/>
              </c:ext>
            </c:extLst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AD8-4859-8343-D67D0C6B82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European</c:v>
                </c:pt>
                <c:pt idx="1">
                  <c:v>Māori</c:v>
                </c:pt>
                <c:pt idx="2">
                  <c:v>Pasifika</c:v>
                </c:pt>
                <c:pt idx="3">
                  <c:v>Asia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157</c:v>
                </c:pt>
                <c:pt idx="1">
                  <c:v>52</c:v>
                </c:pt>
                <c:pt idx="2">
                  <c:v>41</c:v>
                </c:pt>
                <c:pt idx="3">
                  <c:v>37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8-4859-8343-D67D0C6B824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Northland</c:v>
                </c:pt>
                <c:pt idx="1">
                  <c:v>Auckland</c:v>
                </c:pt>
                <c:pt idx="2">
                  <c:v>Waikato</c:v>
                </c:pt>
                <c:pt idx="3">
                  <c:v>Bay of Plenty</c:v>
                </c:pt>
                <c:pt idx="4">
                  <c:v>Gisborne</c:v>
                </c:pt>
                <c:pt idx="5">
                  <c:v>Hawke's Bay</c:v>
                </c:pt>
                <c:pt idx="6">
                  <c:v>Taranaki</c:v>
                </c:pt>
                <c:pt idx="7">
                  <c:v>Manawatu-Wanganui</c:v>
                </c:pt>
                <c:pt idx="8">
                  <c:v>Wellington</c:v>
                </c:pt>
                <c:pt idx="9">
                  <c:v>Tasman</c:v>
                </c:pt>
                <c:pt idx="10">
                  <c:v>Nelson</c:v>
                </c:pt>
                <c:pt idx="11">
                  <c:v>Marlborough</c:v>
                </c:pt>
                <c:pt idx="12">
                  <c:v>West Coast</c:v>
                </c:pt>
                <c:pt idx="13">
                  <c:v>Canterbury</c:v>
                </c:pt>
                <c:pt idx="14">
                  <c:v>Otago</c:v>
                </c:pt>
                <c:pt idx="15">
                  <c:v>Southland 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12</c:v>
                </c:pt>
                <c:pt idx="1">
                  <c:v>103</c:v>
                </c:pt>
                <c:pt idx="2">
                  <c:v>9</c:v>
                </c:pt>
                <c:pt idx="3">
                  <c:v>12</c:v>
                </c:pt>
                <c:pt idx="4">
                  <c:v>3</c:v>
                </c:pt>
                <c:pt idx="5">
                  <c:v>10</c:v>
                </c:pt>
                <c:pt idx="6">
                  <c:v>10</c:v>
                </c:pt>
                <c:pt idx="7">
                  <c:v>11</c:v>
                </c:pt>
                <c:pt idx="8">
                  <c:v>76</c:v>
                </c:pt>
                <c:pt idx="10">
                  <c:v>4</c:v>
                </c:pt>
                <c:pt idx="11">
                  <c:v>2</c:v>
                </c:pt>
                <c:pt idx="12">
                  <c:v>5</c:v>
                </c:pt>
                <c:pt idx="13">
                  <c:v>37</c:v>
                </c:pt>
                <c:pt idx="14">
                  <c:v>31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8-47C2-9495-DCCB046418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98418320"/>
        <c:axId val="1410881408"/>
      </c:barChart>
      <c:catAx>
        <c:axId val="139841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881408"/>
        <c:crosses val="autoZero"/>
        <c:auto val="1"/>
        <c:lblAlgn val="ctr"/>
        <c:lblOffset val="100"/>
        <c:noMultiLvlLbl val="0"/>
      </c:catAx>
      <c:valAx>
        <c:axId val="141088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41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Aged support</c:v>
                </c:pt>
                <c:pt idx="1">
                  <c:v>Disability support</c:v>
                </c:pt>
                <c:pt idx="2">
                  <c:v>Healthcare services</c:v>
                </c:pt>
                <c:pt idx="3">
                  <c:v>Home and residential services</c:v>
                </c:pt>
                <c:pt idx="4">
                  <c:v>Mental health and addiction support</c:v>
                </c:pt>
                <c:pt idx="5">
                  <c:v>Social and community services</c:v>
                </c:pt>
                <c:pt idx="6">
                  <c:v>Youth work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58</c:v>
                </c:pt>
                <c:pt idx="1">
                  <c:v>72</c:v>
                </c:pt>
                <c:pt idx="2">
                  <c:v>37</c:v>
                </c:pt>
                <c:pt idx="3">
                  <c:v>10</c:v>
                </c:pt>
                <c:pt idx="4">
                  <c:v>97</c:v>
                </c:pt>
                <c:pt idx="5">
                  <c:v>51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5-4D68-B557-A7448AD69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02238224"/>
        <c:axId val="1399031776"/>
      </c:barChart>
      <c:catAx>
        <c:axId val="120223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9031776"/>
        <c:crosses val="autoZero"/>
        <c:auto val="1"/>
        <c:lblAlgn val="ctr"/>
        <c:lblOffset val="100"/>
        <c:noMultiLvlLbl val="0"/>
      </c:catAx>
      <c:valAx>
        <c:axId val="139903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23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4872" y="1122363"/>
            <a:ext cx="770312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4872" y="3602038"/>
            <a:ext cx="770312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533D-79D4-4C92-92F2-EE965E1C730A}" type="datetimeFigureOut">
              <a:rPr lang="en-NZ" smtClean="0"/>
              <a:t>9/11/2020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B76-2869-4670-9474-178B5022B2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997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533D-79D4-4C92-92F2-EE965E1C730A}" type="datetimeFigureOut">
              <a:rPr lang="en-NZ" smtClean="0"/>
              <a:t>9/11/2020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B76-2869-4670-9474-178B5022B2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111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533D-79D4-4C92-92F2-EE965E1C730A}" type="datetimeFigureOut">
              <a:rPr lang="en-NZ" smtClean="0"/>
              <a:t>9/11/2020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B76-2869-4670-9474-178B5022B2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394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9626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533D-79D4-4C92-92F2-EE965E1C730A}" type="datetimeFigureOut">
              <a:rPr lang="en-NZ" smtClean="0"/>
              <a:t>9/11/2020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B76-2869-4670-9474-178B5022B2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784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533D-79D4-4C92-92F2-EE965E1C730A}" type="datetimeFigureOut">
              <a:rPr lang="en-NZ" smtClean="0"/>
              <a:t>9/11/2020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B76-2869-4670-9474-178B5022B2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274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533D-79D4-4C92-92F2-EE965E1C730A}" type="datetimeFigureOut">
              <a:rPr lang="en-NZ" smtClean="0"/>
              <a:t>9/11/2020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B76-2869-4670-9474-178B5022B2F8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9626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0133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533D-79D4-4C92-92F2-EE965E1C730A}" type="datetimeFigureOut">
              <a:rPr lang="en-NZ" smtClean="0"/>
              <a:t>9/11/2020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B76-2869-4670-9474-178B5022B2F8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9626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0664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533D-79D4-4C92-92F2-EE965E1C730A}" type="datetimeFigureOut">
              <a:rPr lang="en-NZ" smtClean="0"/>
              <a:t>9/11/2020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B76-2869-4670-9474-178B5022B2F8}" type="slidenum">
              <a:rPr lang="en-NZ" smtClean="0"/>
              <a:t>‹#›</a:t>
            </a:fld>
            <a:endParaRPr lang="en-NZ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9626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2006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533D-79D4-4C92-92F2-EE965E1C730A}" type="datetimeFigureOut">
              <a:rPr lang="en-NZ" smtClean="0"/>
              <a:t>9/11/2020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B76-2869-4670-9474-178B5022B2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56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60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006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160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533D-79D4-4C92-92F2-EE965E1C730A}" type="datetimeFigureOut">
              <a:rPr lang="en-NZ" smtClean="0"/>
              <a:t>9/11/2020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B76-2869-4670-9474-178B5022B2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698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533D-79D4-4C92-92F2-EE965E1C730A}" type="datetimeFigureOut">
              <a:rPr lang="en-NZ" smtClean="0"/>
              <a:t>9/11/2020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B76-2869-4670-9474-178B5022B2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8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533D-79D4-4C92-92F2-EE965E1C730A}" type="datetimeFigureOut">
              <a:rPr lang="en-NZ" smtClean="0"/>
              <a:t>9/11/2020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A0B76-2869-4670-9474-178B5022B2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940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force.org.nz/apprenticeships/" TargetMode="External"/><Relationship Id="rId2" Type="http://schemas.openxmlformats.org/officeDocument/2006/relationships/hyperlink" Target="mailto:sarah.orr@careerforce.org.n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An Apprenticeship in Health and Wellbeing </a:t>
            </a:r>
            <a:r>
              <a:rPr lang="en-NZ" dirty="0" err="1"/>
              <a:t>Wellsouth</a:t>
            </a:r>
            <a:r>
              <a:rPr lang="en-NZ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New Zealand Certificate in Health and Wellbeing</a:t>
            </a:r>
          </a:p>
          <a:p>
            <a:r>
              <a:rPr lang="en-US" dirty="0"/>
              <a:t>(level 4)</a:t>
            </a:r>
          </a:p>
          <a:p>
            <a:r>
              <a:rPr lang="en-US" dirty="0"/>
              <a:t>Primary Care Practice Assistant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5547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91" y="138545"/>
            <a:ext cx="9144013" cy="6858010"/>
          </a:xfrm>
          <a:prstGeom prst="rect">
            <a:avLst/>
          </a:prstGeom>
        </p:spPr>
      </p:pic>
      <p:pic>
        <p:nvPicPr>
          <p:cNvPr id="22" name="Picture 2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9126" y="1382165"/>
            <a:ext cx="4608253" cy="30479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NZ" dirty="0">
                <a:solidFill>
                  <a:schemeClr val="accent5"/>
                </a:solidFill>
              </a:rPr>
              <a:t>“I am listening to people’s stories or issues that they may be having and I am able to look at it in a more holistic way. So, this study is helping validate the way I work intuitively anyway.”</a:t>
            </a:r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60914"/>
            <a:ext cx="486917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700" dirty="0">
                <a:solidFill>
                  <a:schemeClr val="accent4"/>
                </a:solidFill>
              </a:rPr>
              <a:t>Nicola Mason – Social Service Worker</a:t>
            </a:r>
          </a:p>
        </p:txBody>
      </p:sp>
    </p:spTree>
    <p:extLst>
      <p:ext uri="{BB962C8B-B14F-4D97-AF65-F5344CB8AC3E}">
        <p14:creationId xmlns:p14="http://schemas.microsoft.com/office/powerpoint/2010/main" val="20219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apprenticeship advisor will work with you to </a:t>
            </a:r>
          </a:p>
          <a:p>
            <a:pPr lvl="1"/>
            <a:r>
              <a:rPr lang="en-US" dirty="0"/>
              <a:t>Create a training plan </a:t>
            </a:r>
          </a:p>
          <a:p>
            <a:pPr lvl="1"/>
            <a:r>
              <a:rPr lang="en-US" dirty="0"/>
              <a:t>Discuss a training needs analysis</a:t>
            </a:r>
          </a:p>
          <a:p>
            <a:pPr lvl="1"/>
            <a:r>
              <a:rPr lang="en-US" dirty="0"/>
              <a:t>Walk through the programme modules</a:t>
            </a:r>
          </a:p>
          <a:p>
            <a:pPr lvl="1"/>
            <a:r>
              <a:rPr lang="en-US" dirty="0"/>
              <a:t>Discuss the TEC code of good practice </a:t>
            </a:r>
          </a:p>
          <a:p>
            <a:pPr lvl="1"/>
            <a:r>
              <a:rPr lang="en-US" dirty="0"/>
              <a:t>Ensure the apprentice is aware of the next steps </a:t>
            </a:r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 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1656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Employers will receive regular updates on progress</a:t>
            </a:r>
          </a:p>
          <a:p>
            <a:r>
              <a:rPr lang="en-US" dirty="0"/>
              <a:t>Observations in the workplace are REAL and are a component of the programme</a:t>
            </a:r>
          </a:p>
          <a:p>
            <a:r>
              <a:rPr lang="en-US" dirty="0"/>
              <a:t>Regular visits to the workplace by the apprenticeship advisor</a:t>
            </a:r>
          </a:p>
          <a:p>
            <a:endParaRPr lang="en-US" dirty="0"/>
          </a:p>
          <a:p>
            <a:endParaRPr lang="en-US" dirty="0"/>
          </a:p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Pastoral care </a:t>
            </a:r>
          </a:p>
          <a:p>
            <a:r>
              <a:rPr lang="en-US" dirty="0"/>
              <a:t>Assessment online , verbal and observed</a:t>
            </a:r>
          </a:p>
          <a:p>
            <a:r>
              <a:rPr lang="en-US" dirty="0"/>
              <a:t>Coaching and support for literacy or other </a:t>
            </a:r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support will I get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3650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us: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Apprentice Advisor: Sarah Orr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sarah.orr@careerforce.org.nz</a:t>
            </a:r>
            <a:r>
              <a:rPr lang="en-US" dirty="0"/>
              <a:t> </a:t>
            </a:r>
          </a:p>
          <a:p>
            <a:r>
              <a:rPr lang="en-US" dirty="0"/>
              <a:t>Phone: 021 294 9389</a:t>
            </a:r>
          </a:p>
          <a:p>
            <a:r>
              <a:rPr lang="en-NZ">
                <a:hlinkClick r:id="rId3"/>
              </a:rPr>
              <a:t>https://www.careerforce.org.nz/apprenticeships/</a:t>
            </a:r>
            <a:r>
              <a:rPr lang="en-NZ"/>
              <a:t>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985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Gender of apprentices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454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448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Age spread of apprentices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423755"/>
              </p:ext>
            </p:extLst>
          </p:nvPr>
        </p:nvGraphicFramePr>
        <p:xfrm>
          <a:off x="976746" y="1825625"/>
          <a:ext cx="9543473" cy="394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22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Ethnicity spread of apprentices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493139"/>
              </p:ext>
            </p:extLst>
          </p:nvPr>
        </p:nvGraphicFramePr>
        <p:xfrm>
          <a:off x="1087583" y="1825625"/>
          <a:ext cx="4251036" cy="394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788343"/>
              </p:ext>
            </p:extLst>
          </p:nvPr>
        </p:nvGraphicFramePr>
        <p:xfrm>
          <a:off x="5904346" y="1825624"/>
          <a:ext cx="4251036" cy="394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925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Number of apprentices by region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057636"/>
              </p:ext>
            </p:extLst>
          </p:nvPr>
        </p:nvGraphicFramePr>
        <p:xfrm>
          <a:off x="773546" y="1834862"/>
          <a:ext cx="10226963" cy="408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323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Number of apprentices by sector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419738"/>
              </p:ext>
            </p:extLst>
          </p:nvPr>
        </p:nvGraphicFramePr>
        <p:xfrm>
          <a:off x="923636" y="1773382"/>
          <a:ext cx="9633528" cy="395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89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60852" y="0"/>
            <a:ext cx="10272998" cy="6852088"/>
          </a:xfrm>
          <a:prstGeom prst="rect">
            <a:avLst/>
          </a:prstGeom>
        </p:spPr>
      </p:pic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1418" y="997527"/>
            <a:ext cx="4635962" cy="34325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NZ" dirty="0">
                <a:solidFill>
                  <a:schemeClr val="accent5"/>
                </a:solidFill>
              </a:rPr>
              <a:t>“This training has equipped me with the essential skills to ensure all whānau receive the best care possible whilst empowering them to make positive changes in their lives.”</a:t>
            </a:r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60914"/>
            <a:ext cx="486917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700" dirty="0">
                <a:solidFill>
                  <a:schemeClr val="accent4"/>
                </a:solidFill>
              </a:rPr>
              <a:t>Turaukawa Bartlett – Whānau Support Worker</a:t>
            </a:r>
          </a:p>
        </p:txBody>
      </p:sp>
    </p:spTree>
    <p:extLst>
      <p:ext uri="{BB962C8B-B14F-4D97-AF65-F5344CB8AC3E}">
        <p14:creationId xmlns:p14="http://schemas.microsoft.com/office/powerpoint/2010/main" val="167861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8" y="-145739"/>
            <a:ext cx="6863772" cy="9151700"/>
          </a:xfrm>
          <a:prstGeom prst="rect">
            <a:avLst/>
          </a:prstGeom>
        </p:spPr>
      </p:pic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1" y="1382165"/>
            <a:ext cx="4869179" cy="3047946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“Although my background is in aged care and dementia care, through studying the Diversional Therapy Apprenticeship I am gaining a much deeper understanding of how the games and activities we run every day at work helps our clients.”</a:t>
            </a:r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60914"/>
            <a:ext cx="486917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700" dirty="0">
                <a:solidFill>
                  <a:schemeClr val="accent4"/>
                </a:solidFill>
              </a:rPr>
              <a:t>Pauline </a:t>
            </a:r>
            <a:r>
              <a:rPr lang="en-US" sz="3700" dirty="0" err="1">
                <a:solidFill>
                  <a:schemeClr val="accent4"/>
                </a:solidFill>
              </a:rPr>
              <a:t>Plewinski</a:t>
            </a:r>
            <a:r>
              <a:rPr lang="en-US" sz="3700" dirty="0">
                <a:solidFill>
                  <a:schemeClr val="accent4"/>
                </a:solidFill>
              </a:rPr>
              <a:t> – Diversional Therapist</a:t>
            </a:r>
          </a:p>
        </p:txBody>
      </p:sp>
    </p:spTree>
    <p:extLst>
      <p:ext uri="{BB962C8B-B14F-4D97-AF65-F5344CB8AC3E}">
        <p14:creationId xmlns:p14="http://schemas.microsoft.com/office/powerpoint/2010/main" val="196751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r="17376"/>
          <a:stretch/>
        </p:blipFill>
        <p:spPr>
          <a:xfrm>
            <a:off x="5867400" y="10"/>
            <a:ext cx="6324601" cy="6857990"/>
          </a:xfrm>
          <a:prstGeom prst="rect">
            <a:avLst/>
          </a:prstGeom>
        </p:spPr>
      </p:pic>
      <p:pic>
        <p:nvPicPr>
          <p:cNvPr id="22" name="Picture 2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9126" y="1382165"/>
            <a:ext cx="4608253" cy="30479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NZ" dirty="0">
                <a:solidFill>
                  <a:schemeClr val="accent5"/>
                </a:solidFill>
              </a:rPr>
              <a:t>“I do things totally different now because I have a better understanding now why I’m doing it and I’m thirsting for more knowledge now as to why I’m doing it.”</a:t>
            </a:r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60914"/>
            <a:ext cx="486917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700" dirty="0">
                <a:solidFill>
                  <a:schemeClr val="accent4"/>
                </a:solidFill>
              </a:rPr>
              <a:t>Deb Morrison – Primary Care Practice Assistant</a:t>
            </a:r>
          </a:p>
        </p:txBody>
      </p:sp>
    </p:spTree>
    <p:extLst>
      <p:ext uri="{BB962C8B-B14F-4D97-AF65-F5344CB8AC3E}">
        <p14:creationId xmlns:p14="http://schemas.microsoft.com/office/powerpoint/2010/main" val="956225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eerforce 2016">
      <a:dk1>
        <a:srgbClr val="0C0C0C"/>
      </a:dk1>
      <a:lt1>
        <a:sysClr val="window" lastClr="FFFFFF"/>
      </a:lt1>
      <a:dk2>
        <a:srgbClr val="444444"/>
      </a:dk2>
      <a:lt2>
        <a:srgbClr val="F2F2F2"/>
      </a:lt2>
      <a:accent1>
        <a:srgbClr val="283583"/>
      </a:accent1>
      <a:accent2>
        <a:srgbClr val="00A255"/>
      </a:accent2>
      <a:accent3>
        <a:srgbClr val="6F6F6F"/>
      </a:accent3>
      <a:accent4>
        <a:srgbClr val="E84248"/>
      </a:accent4>
      <a:accent5>
        <a:srgbClr val="78377F"/>
      </a:accent5>
      <a:accent6>
        <a:srgbClr val="EA5B0C"/>
      </a:accent6>
      <a:hlink>
        <a:srgbClr val="EA5B0C"/>
      </a:hlink>
      <a:folHlink>
        <a:srgbClr val="FFD556"/>
      </a:folHlink>
    </a:clrScheme>
    <a:fontScheme name="Careerforce 2017">
      <a:majorFont>
        <a:latin typeface="Candar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F4CE4520D6F3469B020C8501506770" ma:contentTypeVersion="14" ma:contentTypeDescription="Create a new document." ma:contentTypeScope="" ma:versionID="e10718081a6bee55ec794f318549e375">
  <xsd:schema xmlns:xsd="http://www.w3.org/2001/XMLSchema" xmlns:xs="http://www.w3.org/2001/XMLSchema" xmlns:p="http://schemas.microsoft.com/office/2006/metadata/properties" xmlns:ns1="http://schemas.microsoft.com/sharepoint/v3" xmlns:ns2="662774e8-ceb8-4889-889a-aa8b0aa1d1db" xmlns:ns3="9f0e7999-c8ed-4616-b0a4-fece3b66517b" targetNamespace="http://schemas.microsoft.com/office/2006/metadata/properties" ma:root="true" ma:fieldsID="8064651da9f971ba128248e9d2024f4e" ns1:_="" ns2:_="" ns3:_="">
    <xsd:import namespace="http://schemas.microsoft.com/sharepoint/v3"/>
    <xsd:import namespace="662774e8-ceb8-4889-889a-aa8b0aa1d1db"/>
    <xsd:import namespace="9f0e7999-c8ed-4616-b0a4-fece3b6651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74e8-ceb8-4889-889a-aa8b0aa1d1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e7999-c8ed-4616-b0a4-fece3b6651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16AF2E4-7E90-4DDE-A04F-72BB58A8E817}"/>
</file>

<file path=customXml/itemProps2.xml><?xml version="1.0" encoding="utf-8"?>
<ds:datastoreItem xmlns:ds="http://schemas.openxmlformats.org/officeDocument/2006/customXml" ds:itemID="{AF6074AB-1E9F-4EE1-BD1C-91398B5BFBFF}"/>
</file>

<file path=customXml/itemProps3.xml><?xml version="1.0" encoding="utf-8"?>
<ds:datastoreItem xmlns:ds="http://schemas.openxmlformats.org/officeDocument/2006/customXml" ds:itemID="{5F847646-C066-4BF9-985C-2FDE1F9E9F9E}"/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347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Candara</vt:lpstr>
      <vt:lpstr>Office Theme</vt:lpstr>
      <vt:lpstr>An Apprenticeship in Health and Wellbeing Wellsouth </vt:lpstr>
      <vt:lpstr>Gender of apprentices</vt:lpstr>
      <vt:lpstr>Age spread of apprentices</vt:lpstr>
      <vt:lpstr>Ethnicity spread of apprentices</vt:lpstr>
      <vt:lpstr>Number of apprentices by region</vt:lpstr>
      <vt:lpstr>Number of apprentices by sector</vt:lpstr>
      <vt:lpstr>Turaukawa Bartlett – Whānau Support Worker</vt:lpstr>
      <vt:lpstr>Pauline Plewinski – Diversional Therapist</vt:lpstr>
      <vt:lpstr>Deb Morrison – Primary Care Practice Assistant</vt:lpstr>
      <vt:lpstr>Nicola Mason – Social Service Worker</vt:lpstr>
      <vt:lpstr>How does it work ?</vt:lpstr>
      <vt:lpstr>What support will I get </vt:lpstr>
      <vt:lpstr>Contact us: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Anthony</dc:creator>
  <cp:lastModifiedBy>Kirsten Kyle</cp:lastModifiedBy>
  <cp:revision>17</cp:revision>
  <dcterms:created xsi:type="dcterms:W3CDTF">2017-05-10T22:47:45Z</dcterms:created>
  <dcterms:modified xsi:type="dcterms:W3CDTF">2020-11-09T01:31:25Z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0x01010067F4CE4520D6F3469B020C8501506770</vt:lpwstr>
  </property>
</Properties>
</file>