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0" r:id="rId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E05"/>
    <a:srgbClr val="5F6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0" autoAdjust="0"/>
    <p:restoredTop sz="95529" autoAdjust="0"/>
  </p:normalViewPr>
  <p:slideViewPr>
    <p:cSldViewPr snapToGrid="0">
      <p:cViewPr>
        <p:scale>
          <a:sx n="100" d="100"/>
          <a:sy n="100" d="100"/>
        </p:scale>
        <p:origin x="-955" y="586"/>
      </p:cViewPr>
      <p:guideLst>
        <p:guide orient="horz" pos="2387"/>
        <p:guide orient="horz" pos="1023"/>
        <p:guide orient="horz" pos="3771"/>
        <p:guide orient="horz" pos="2075"/>
        <p:guide pos="5420"/>
        <p:guide pos="334"/>
        <p:guide pos="2710"/>
        <p:guide pos="30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31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19096-4D3F-4552-853F-AC41AB1AFD7C}" type="datetimeFigureOut">
              <a:rPr lang="en-NZ" smtClean="0"/>
              <a:pPr/>
              <a:t>28/02/2019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0B052-BDE3-4BE7-8F94-96B754E8866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717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506D-1502-4CB4-A613-8C3C48A4FAFF}" type="datetimeFigureOut">
              <a:rPr lang="en-NZ" smtClean="0"/>
              <a:pPr/>
              <a:t>28/02/2019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39CC1-9C7D-45EC-8061-681B836F137C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04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921600"/>
            <a:ext cx="8082000" cy="1548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three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2739600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274747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3211047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34020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– Title and Content, eg Table, Graph, SmartAr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Column – Title &amp; Content layout, Title max 2 lines (not for text &amp; bullets)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514800" y="1624013"/>
            <a:ext cx="3762000" cy="4355586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NZ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842000" y="1624013"/>
            <a:ext cx="3762000" cy="4355587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N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000" y="223200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r>
              <a:rPr lang="en-US" dirty="0" smtClean="0"/>
              <a:t>Title Only layout</a:t>
            </a:r>
            <a:br>
              <a:rPr lang="en-US" dirty="0" smtClean="0"/>
            </a:br>
            <a:r>
              <a:rPr lang="en-US" dirty="0" smtClean="0"/>
              <a:t>Title – maximum two lines of text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5" name="Picture 4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64078" y="6177653"/>
            <a:ext cx="1582343" cy="485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200" y="3305175"/>
            <a:ext cx="8082000" cy="17820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 layout</a:t>
            </a:r>
            <a:br>
              <a:rPr lang="en-US" dirty="0" smtClean="0"/>
            </a:br>
            <a:r>
              <a:rPr lang="en-US" dirty="0" smtClean="0"/>
              <a:t>Title for new section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7" name="Picture 6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4610551" y="2582026"/>
            <a:ext cx="3993700" cy="1447049"/>
          </a:xfrm>
        </p:spPr>
        <p:txBody>
          <a:bodyPr>
            <a:noAutofit/>
          </a:bodyPr>
          <a:lstStyle>
            <a:lvl1pPr marL="0" indent="0">
              <a:defRPr/>
            </a:lvl1pPr>
            <a:lvl2pPr marL="154350" indent="-514350">
              <a:buFontTx/>
              <a:buNone/>
              <a:defRPr b="0" baseline="0"/>
            </a:lvl2pPr>
          </a:lstStyle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+64 xxx </a:t>
            </a:r>
            <a:r>
              <a:rPr lang="en-US" dirty="0" err="1" smtClean="0"/>
              <a:t>xxxxx</a:t>
            </a:r>
            <a:endParaRPr lang="en-US" dirty="0" smtClean="0"/>
          </a:p>
          <a:p>
            <a:pPr lvl="1"/>
            <a:r>
              <a:rPr lang="en-US" dirty="0" err="1" smtClean="0"/>
              <a:t>www.srgexpert.com</a:t>
            </a:r>
            <a:endParaRPr lang="en-US" dirty="0" smtClean="0"/>
          </a:p>
        </p:txBody>
      </p:sp>
      <p:pic>
        <p:nvPicPr>
          <p:cNvPr id="9" name="Picture 8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025" y="2780325"/>
            <a:ext cx="3287560" cy="100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522000" y="5684400"/>
            <a:ext cx="8082000" cy="700621"/>
          </a:xfrm>
        </p:spPr>
        <p:txBody>
          <a:bodyPr anchor="t" anchorCtr="0"/>
          <a:lstStyle>
            <a:lvl1pPr algn="ctr">
              <a:spcBef>
                <a:spcPts val="600"/>
              </a:spcBef>
              <a:defRPr sz="2400" i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Our core values are independence, integrity and objectivity</a:t>
            </a:r>
            <a:br>
              <a:rPr lang="en-US" dirty="0" smtClean="0"/>
            </a:br>
            <a:r>
              <a:rPr lang="en-US" dirty="0" err="1" smtClean="0"/>
              <a:t>Sapere</a:t>
            </a:r>
            <a:r>
              <a:rPr lang="en-US" dirty="0" smtClean="0"/>
              <a:t> </a:t>
            </a:r>
            <a:r>
              <a:rPr lang="en-US" dirty="0" err="1" smtClean="0"/>
              <a:t>aude</a:t>
            </a:r>
            <a:r>
              <a:rPr lang="en-US" dirty="0" smtClean="0"/>
              <a:t> – dare to be wise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14" name="Picture 13" descr="Health ima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2717800"/>
            <a:ext cx="806196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20" name="Picture 19" descr="Pipes ima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2727325"/>
            <a:ext cx="806196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Py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4" name="Picture 13" descr="Electricity tower.jp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6400" y="2908584"/>
            <a:ext cx="8064000" cy="2131690"/>
          </a:xfrm>
          <a:prstGeom prst="rect">
            <a:avLst/>
          </a:prstGeom>
        </p:spPr>
      </p:pic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Tran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12" name="Picture 11" descr="Transport updated.jp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3002400"/>
            <a:ext cx="8064000" cy="2131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Water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000" y="223200"/>
            <a:ext cx="8082000" cy="10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Slide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000" y="1555457"/>
            <a:ext cx="8082250" cy="47141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500" baseline="0">
                <a:solidFill>
                  <a:srgbClr val="5F65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– maximum one line of text</a:t>
            </a:r>
            <a:endParaRPr lang="en-NZ" dirty="0"/>
          </a:p>
        </p:txBody>
      </p:sp>
      <p:pic>
        <p:nvPicPr>
          <p:cNvPr id="10" name="Picture 9" descr="Sapere_RGB_l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7200" y="5666400"/>
            <a:ext cx="3287560" cy="10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36400" y="1547324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36400" y="2020422"/>
            <a:ext cx="8071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ne_170mmx2mm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0" y="5385600"/>
            <a:ext cx="8078400" cy="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522000" y="2217600"/>
            <a:ext cx="2329200" cy="262800"/>
          </a:xfrm>
        </p:spPr>
        <p:txBody>
          <a:bodyPr>
            <a:noAutofit/>
          </a:bodyPr>
          <a:lstStyle>
            <a:lvl1pPr>
              <a:buFontTx/>
              <a:buNone/>
              <a:defRPr lang="en-US" sz="1700" kern="1200" baseline="0" dirty="0" smtClean="0">
                <a:solidFill>
                  <a:srgbClr val="5F655C"/>
                </a:solidFill>
                <a:latin typeface="+mn-lt"/>
                <a:ea typeface="+mn-ea"/>
                <a:cs typeface="+mn-cs"/>
              </a:defRPr>
            </a:lvl1pPr>
            <a:lvl2pPr>
              <a:buFontTx/>
              <a:buNone/>
              <a:defRPr sz="1700" baseline="0">
                <a:solidFill>
                  <a:srgbClr val="5F655C"/>
                </a:solidFill>
              </a:defRPr>
            </a:lvl2pPr>
            <a:lvl3pPr>
              <a:buFontTx/>
              <a:buNone/>
              <a:defRPr sz="1700" baseline="0">
                <a:solidFill>
                  <a:srgbClr val="5F655C"/>
                </a:solidFill>
              </a:defRPr>
            </a:lvl3pPr>
            <a:lvl4pPr>
              <a:buFontTx/>
              <a:buNone/>
              <a:defRPr sz="1700" baseline="0">
                <a:solidFill>
                  <a:srgbClr val="5F655C"/>
                </a:solidFill>
              </a:defRPr>
            </a:lvl4pPr>
            <a:lvl5pPr>
              <a:buFontTx/>
              <a:buNone/>
              <a:defRPr sz="1700" baseline="0">
                <a:solidFill>
                  <a:srgbClr val="5F655C"/>
                </a:solidFill>
              </a:defRPr>
            </a:lvl5pPr>
          </a:lstStyle>
          <a:p>
            <a:pPr lvl="0"/>
            <a:r>
              <a:rPr lang="en-US" dirty="0" smtClean="0"/>
              <a:t>Date, eg Month Year</a:t>
            </a:r>
            <a:endParaRPr lang="en-NZ" dirty="0"/>
          </a:p>
        </p:txBody>
      </p:sp>
      <p:pic>
        <p:nvPicPr>
          <p:cNvPr id="14" name="Picture 13" descr="Waterfall image without stick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6400" y="2717800"/>
            <a:ext cx="8061960" cy="241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000" y="223200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r>
              <a:rPr lang="en-US" dirty="0" smtClean="0"/>
              <a:t>Title and Bullets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4800" y="1619999"/>
            <a:ext cx="8082000" cy="4360113"/>
          </a:xfrm>
        </p:spPr>
        <p:txBody>
          <a:bodyPr>
            <a:noAutofit/>
          </a:bodyPr>
          <a:lstStyle>
            <a:lvl1pPr>
              <a:defRPr baseline="0">
                <a:sym typeface="Symbol"/>
              </a:defRPr>
            </a:lvl1pPr>
          </a:lstStyle>
          <a:p>
            <a:pPr lvl="0"/>
            <a:r>
              <a:rPr lang="en-US" dirty="0" smtClean="0"/>
              <a:t>Subhead or bullets (click Bullets  &gt;&gt; button)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eg Table, Graph, SmartAr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2000" y="223200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r>
              <a:rPr lang="en-US" dirty="0" smtClean="0"/>
              <a:t>Title &amp; Content layout, Title – maximum 2 lines (layout not for text &amp; bullets)</a:t>
            </a:r>
            <a:endParaRPr lang="en-NZ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2000" y="1624014"/>
            <a:ext cx="8064000" cy="435558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–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 – Title and Bullets layout </a:t>
            </a:r>
            <a:br>
              <a:rPr lang="en-US" dirty="0" smtClean="0"/>
            </a:br>
            <a:r>
              <a:rPr lang="en-US" dirty="0" smtClean="0"/>
              <a:t>Title – maximum 2 lines of text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4800" y="1619999"/>
            <a:ext cx="3762000" cy="4359600"/>
          </a:xfrm>
        </p:spPr>
        <p:txBody>
          <a:bodyPr>
            <a:noAutofit/>
          </a:bodyPr>
          <a:lstStyle>
            <a:lvl1pPr marL="0" indent="0">
              <a:defRPr baseline="0"/>
            </a:lvl1pPr>
          </a:lstStyle>
          <a:p>
            <a:pPr lvl="0"/>
            <a:r>
              <a:rPr lang="en-US" dirty="0" smtClean="0"/>
              <a:t>Subhead or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2000" y="1619999"/>
            <a:ext cx="3762000" cy="4359600"/>
          </a:xfrm>
        </p:spPr>
        <p:txBody>
          <a:bodyPr>
            <a:noAutofit/>
          </a:bodyPr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Subhead or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pere_RGB_lg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64078" y="6177653"/>
            <a:ext cx="1582343" cy="4851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3050" y="228599"/>
            <a:ext cx="8081398" cy="10603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90000"/>
              </a:lnSpc>
              <a:defRPr sz="36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22000" y="223304"/>
            <a:ext cx="8082000" cy="10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514800" y="1619999"/>
            <a:ext cx="8080375" cy="435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pic>
        <p:nvPicPr>
          <p:cNvPr id="11" name="Picture 10" descr="line_170mmx2mm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6400" y="1427680"/>
            <a:ext cx="8071200" cy="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191" y="6401623"/>
            <a:ext cx="428249" cy="365125"/>
          </a:xfrm>
          <a:prstGeom prst="rect">
            <a:avLst/>
          </a:prstGeom>
        </p:spPr>
        <p:txBody>
          <a:bodyPr lIns="0" rIns="0"/>
          <a:lstStyle>
            <a:lvl1pPr algn="l">
              <a:defRPr>
                <a:solidFill>
                  <a:srgbClr val="5F655C"/>
                </a:solidFill>
              </a:defRPr>
            </a:lvl1pPr>
          </a:lstStyle>
          <a:p>
            <a:fld id="{49F29F99-31B2-48FE-B4D4-DBFDC64EEF7B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6" r:id="rId3"/>
    <p:sldLayoutId id="2147483660" r:id="rId4"/>
    <p:sldLayoutId id="2147483672" r:id="rId5"/>
    <p:sldLayoutId id="2147483677" r:id="rId6"/>
    <p:sldLayoutId id="2147483650" r:id="rId7"/>
    <p:sldLayoutId id="2147483667" r:id="rId8"/>
    <p:sldLayoutId id="2147483669" r:id="rId9"/>
    <p:sldLayoutId id="2147483670" r:id="rId10"/>
    <p:sldLayoutId id="2147483673" r:id="rId11"/>
    <p:sldLayoutId id="2147483674" r:id="rId12"/>
    <p:sldLayoutId id="2147483665" r:id="rId13"/>
    <p:sldLayoutId id="214748366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7B5E05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spcBef>
          <a:spcPts val="400"/>
        </a:spcBef>
        <a:buClr>
          <a:srgbClr val="7B5E05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spcBef>
          <a:spcPts val="24"/>
        </a:spcBef>
        <a:buFont typeface="Calibri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spcBef>
          <a:spcPts val="24"/>
        </a:spcBef>
        <a:buFont typeface="Calibri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spcBef>
          <a:spcPts val="24"/>
        </a:spcBef>
        <a:buFont typeface="Arial" pitchFamily="34" charset="0"/>
        <a:buNone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Risk prediction – brief background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 smtClean="0"/>
              <a:t>28 February 2019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593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Clinical risk prediction</a:t>
            </a:r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NZ" dirty="0" smtClean="0"/>
              <a:t>Formally a risk is a probability and an impact.</a:t>
            </a:r>
          </a:p>
          <a:p>
            <a:pPr lvl="1"/>
            <a:r>
              <a:rPr lang="en-NZ" dirty="0" smtClean="0"/>
              <a:t>Predicting the probability of clinical events or circumstances:</a:t>
            </a:r>
          </a:p>
          <a:p>
            <a:pPr lvl="2"/>
            <a:r>
              <a:rPr lang="en-NZ" dirty="0" smtClean="0"/>
              <a:t>Ottawa ankle rules</a:t>
            </a:r>
          </a:p>
          <a:p>
            <a:pPr lvl="2"/>
            <a:r>
              <a:rPr lang="en-NZ" dirty="0" smtClean="0"/>
              <a:t>Framingham equations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92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Health services risk prediction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NZ" dirty="0" smtClean="0"/>
              <a:t>Probability of contacts with the health system</a:t>
            </a:r>
          </a:p>
          <a:p>
            <a:pPr lvl="1"/>
            <a:r>
              <a:rPr lang="en-NZ" dirty="0" smtClean="0"/>
              <a:t>Proprietary approaches in the US</a:t>
            </a:r>
          </a:p>
          <a:p>
            <a:pPr lvl="1"/>
            <a:r>
              <a:rPr lang="en-NZ" dirty="0" smtClean="0"/>
              <a:t>UK: PARR, PEONY, in the mid 2000s</a:t>
            </a:r>
          </a:p>
          <a:p>
            <a:pPr lvl="2"/>
            <a:r>
              <a:rPr lang="en-NZ" dirty="0" smtClean="0"/>
              <a:t>Performance OK, not fabulous</a:t>
            </a:r>
          </a:p>
          <a:p>
            <a:pPr lvl="2"/>
            <a:endParaRPr lang="en-NZ" dirty="0"/>
          </a:p>
          <a:p>
            <a:pPr lvl="1"/>
            <a:r>
              <a:rPr lang="en-NZ" dirty="0" smtClean="0"/>
              <a:t>Area under the ROC similar to a PSA test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554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 New Zealand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NZ" dirty="0" smtClean="0"/>
              <a:t>Asked to do something similar to PARR, but for admission in Auckland in 2014.</a:t>
            </a:r>
          </a:p>
          <a:p>
            <a:pPr lvl="1"/>
            <a:r>
              <a:rPr lang="en-NZ" dirty="0" smtClean="0"/>
              <a:t>Applied similar model to a number of other PHOS, based on local data extraction</a:t>
            </a:r>
          </a:p>
          <a:p>
            <a:pPr lvl="1"/>
            <a:r>
              <a:rPr lang="en-NZ" dirty="0" smtClean="0"/>
              <a:t>Predicting acute admission in next 6 months</a:t>
            </a:r>
          </a:p>
          <a:p>
            <a:pPr lvl="1"/>
            <a:r>
              <a:rPr lang="en-NZ" dirty="0" smtClean="0"/>
              <a:t>AUC typically ~0.7</a:t>
            </a:r>
          </a:p>
          <a:p>
            <a:pPr lvl="1"/>
            <a:r>
              <a:rPr lang="en-NZ" dirty="0" smtClean="0"/>
              <a:t>BPAC developed a national model based on national routine datasets.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871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Some comments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NZ" dirty="0" smtClean="0"/>
              <a:t>Treated as a fairly analytical exercise without much clinical input.</a:t>
            </a:r>
          </a:p>
          <a:p>
            <a:pPr lvl="1"/>
            <a:r>
              <a:rPr lang="en-NZ" dirty="0" smtClean="0"/>
              <a:t>The results have some utility, and have gained some experience, but time is very much due for a more thoughtful exercise based upon a clear goal about what trying to achieve.</a:t>
            </a:r>
          </a:p>
          <a:p>
            <a:pPr lvl="1"/>
            <a:r>
              <a:rPr lang="en-NZ" dirty="0" smtClean="0"/>
              <a:t>A tool that can support clinical judgement, not a  computer says no machine.</a:t>
            </a:r>
          </a:p>
          <a:p>
            <a:pPr lvl="1"/>
            <a:r>
              <a:rPr lang="en-NZ" dirty="0" smtClean="0"/>
              <a:t>Trying to predict rare events – much harder than risk prediction in some other circumstances.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08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screening tool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NZ" dirty="0" smtClean="0"/>
              <a:t>Prevalence/duration/natural history of the condition/state being identified?</a:t>
            </a:r>
          </a:p>
          <a:p>
            <a:pPr lvl="1"/>
            <a:r>
              <a:rPr lang="en-NZ" dirty="0" smtClean="0"/>
              <a:t>What can you do about it?</a:t>
            </a:r>
          </a:p>
          <a:p>
            <a:pPr lvl="1"/>
            <a:r>
              <a:rPr lang="en-NZ" dirty="0" smtClean="0"/>
              <a:t>How good is the screening tool (sensitivity/specificity)?</a:t>
            </a:r>
          </a:p>
          <a:p>
            <a:pPr lvl="1"/>
            <a:r>
              <a:rPr lang="en-NZ" dirty="0" smtClean="0"/>
              <a:t>Are there harms from false positives/negatives?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3476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core values are independence, integrity and objectivity</a:t>
            </a:r>
            <a:br>
              <a:rPr lang="en-NZ" dirty="0" smtClean="0"/>
            </a:br>
            <a:r>
              <a:rPr lang="en-NZ" b="1" i="1" dirty="0" smtClean="0">
                <a:solidFill>
                  <a:srgbClr val="7B5E05"/>
                </a:solidFill>
              </a:rPr>
              <a:t>Sapere</a:t>
            </a:r>
            <a:r>
              <a:rPr lang="en-NZ" i="1" dirty="0" smtClean="0">
                <a:solidFill>
                  <a:srgbClr val="7B5E05"/>
                </a:solidFill>
              </a:rPr>
              <a:t> </a:t>
            </a:r>
            <a:r>
              <a:rPr lang="en-NZ" b="1" i="1" dirty="0" smtClean="0">
                <a:solidFill>
                  <a:srgbClr val="7B5E05"/>
                </a:solidFill>
              </a:rPr>
              <a:t>aude</a:t>
            </a:r>
            <a:r>
              <a:rPr lang="en-NZ" i="1" dirty="0" smtClean="0">
                <a:solidFill>
                  <a:srgbClr val="7B5E05"/>
                </a:solidFill>
              </a:rPr>
              <a:t> – dare to be wise</a:t>
            </a:r>
            <a:endParaRPr lang="en-NZ" i="1" dirty="0">
              <a:solidFill>
                <a:srgbClr val="7B5E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+64 xxx </a:t>
            </a:r>
            <a:r>
              <a:rPr lang="en-US" dirty="0" err="1" smtClean="0"/>
              <a:t>xxxxx</a:t>
            </a:r>
            <a:endParaRPr lang="en-US" dirty="0" smtClean="0"/>
          </a:p>
          <a:p>
            <a:pPr lvl="1"/>
            <a:r>
              <a:rPr lang="en-US" dirty="0" err="1" smtClean="0"/>
              <a:t>www.srgexpert.com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29F99-31B2-48FE-B4D4-DBFDC64EEF7B}" type="slidenum">
              <a:rPr lang="en-NZ" smtClean="0"/>
              <a:pPr/>
              <a:t>7</a:t>
            </a:fld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ere Econom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per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F4CE4520D6F3469B020C8501506770" ma:contentTypeVersion="14" ma:contentTypeDescription="Create a new document." ma:contentTypeScope="" ma:versionID="e10718081a6bee55ec794f318549e375">
  <xsd:schema xmlns:xsd="http://www.w3.org/2001/XMLSchema" xmlns:xs="http://www.w3.org/2001/XMLSchema" xmlns:p="http://schemas.microsoft.com/office/2006/metadata/properties" xmlns:ns1="http://schemas.microsoft.com/sharepoint/v3" xmlns:ns2="662774e8-ceb8-4889-889a-aa8b0aa1d1db" xmlns:ns3="9f0e7999-c8ed-4616-b0a4-fece3b66517b" targetNamespace="http://schemas.microsoft.com/office/2006/metadata/properties" ma:root="true" ma:fieldsID="8064651da9f971ba128248e9d2024f4e" ns1:_="" ns2:_="" ns3:_="">
    <xsd:import namespace="http://schemas.microsoft.com/sharepoint/v3"/>
    <xsd:import namespace="662774e8-ceb8-4889-889a-aa8b0aa1d1db"/>
    <xsd:import namespace="9f0e7999-c8ed-4616-b0a4-fece3b665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74e8-ceb8-4889-889a-aa8b0aa1d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7999-c8ed-4616-b0a4-fece3b665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05CEA1-E0E9-42E9-A609-3B7BD4720FC9}"/>
</file>

<file path=customXml/itemProps2.xml><?xml version="1.0" encoding="utf-8"?>
<ds:datastoreItem xmlns:ds="http://schemas.openxmlformats.org/officeDocument/2006/customXml" ds:itemID="{9E2F2338-E1D7-4AD8-8503-07CE7EB3A625}"/>
</file>

<file path=customXml/itemProps3.xml><?xml version="1.0" encoding="utf-8"?>
<ds:datastoreItem xmlns:ds="http://schemas.openxmlformats.org/officeDocument/2006/customXml" ds:itemID="{243B931C-AC14-44A0-B6E4-3ABE2F1826BE}"/>
</file>

<file path=docProps/app.xml><?xml version="1.0" encoding="utf-8"?>
<Properties xmlns="http://schemas.openxmlformats.org/officeDocument/2006/extended-properties" xmlns:vt="http://schemas.openxmlformats.org/officeDocument/2006/docPropsVTypes">
  <Template>Sapere Economics</Template>
  <TotalTime>15</TotalTime>
  <Words>263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Sapere Economics</vt:lpstr>
      <vt:lpstr>Risk prediction – brief background</vt:lpstr>
      <vt:lpstr>Clinical risk prediction</vt:lpstr>
      <vt:lpstr>Health services risk prediction</vt:lpstr>
      <vt:lpstr>In New Zealand</vt:lpstr>
      <vt:lpstr>Some comments</vt:lpstr>
      <vt:lpstr>A screening tool</vt:lpstr>
      <vt:lpstr>Our core values are independence, integrity and objectivity Sapere aude – dare to be wise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prediction – brief background</dc:title>
  <dc:creator>Tom Love</dc:creator>
  <cp:keywords>Release date 27 Sept 2013</cp:keywords>
  <dc:description>Template designed for: Sapere Forensic
by PCS Computer Training Limited
Ph: +64 4 801 7001 or 0274 411 150</dc:description>
  <cp:lastModifiedBy>Tom Love</cp:lastModifiedBy>
  <cp:revision>6</cp:revision>
  <dcterms:created xsi:type="dcterms:W3CDTF">2019-02-27T19:16:12Z</dcterms:created>
  <dcterms:modified xsi:type="dcterms:W3CDTF">2019-02-27T20:59:06Z</dcterms:modified>
  <cp:category>2010 Version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0x01010067F4CE4520D6F3469B020C8501506770</vt:lpwstr>
  </property>
</Properties>
</file>