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61" r:id="rId3"/>
    <p:sldId id="257" r:id="rId4"/>
  </p:sldIdLst>
  <p:sldSz cx="9906000" cy="6858000" type="A4"/>
  <p:notesSz cx="6797675" cy="985678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60" d="100"/>
          <a:sy n="160" d="100"/>
        </p:scale>
        <p:origin x="192" y="160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3392"/>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49688" y="0"/>
            <a:ext cx="2946400" cy="493392"/>
          </a:xfrm>
          <a:prstGeom prst="rect">
            <a:avLst/>
          </a:prstGeom>
        </p:spPr>
        <p:txBody>
          <a:bodyPr vert="horz" lIns="91440" tIns="45720" rIns="91440" bIns="45720" rtlCol="0"/>
          <a:lstStyle>
            <a:lvl1pPr algn="r">
              <a:defRPr sz="1200"/>
            </a:lvl1pPr>
          </a:lstStyle>
          <a:p>
            <a:fld id="{106A0DB1-F872-4652-B4FD-DFB3603531EB}" type="datetimeFigureOut">
              <a:rPr lang="en-NZ" smtClean="0"/>
              <a:t>22/09/2020</a:t>
            </a:fld>
            <a:endParaRPr lang="en-NZ" dirty="0"/>
          </a:p>
        </p:txBody>
      </p:sp>
      <p:sp>
        <p:nvSpPr>
          <p:cNvPr id="4" name="Slide Image Placeholder 3"/>
          <p:cNvSpPr>
            <a:spLocks noGrp="1" noRot="1" noChangeAspect="1"/>
          </p:cNvSpPr>
          <p:nvPr>
            <p:ph type="sldImg" idx="2"/>
          </p:nvPr>
        </p:nvSpPr>
        <p:spPr>
          <a:xfrm>
            <a:off x="728663" y="738188"/>
            <a:ext cx="5340350" cy="3697287"/>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79454" y="4681701"/>
            <a:ext cx="5438775" cy="443579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1" y="9361824"/>
            <a:ext cx="2946400" cy="493391"/>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49688" y="9361824"/>
            <a:ext cx="2946400" cy="493391"/>
          </a:xfrm>
          <a:prstGeom prst="rect">
            <a:avLst/>
          </a:prstGeom>
        </p:spPr>
        <p:txBody>
          <a:bodyPr vert="horz" lIns="91440" tIns="45720" rIns="91440" bIns="45720" rtlCol="0" anchor="b"/>
          <a:lstStyle>
            <a:lvl1pPr algn="r">
              <a:defRPr sz="1200"/>
            </a:lvl1pPr>
          </a:lstStyle>
          <a:p>
            <a:fld id="{D7EED507-8749-45A0-988B-0736C506D876}" type="slidenum">
              <a:rPr lang="en-NZ" smtClean="0"/>
              <a:t>‹#›</a:t>
            </a:fld>
            <a:endParaRPr lang="en-NZ" dirty="0"/>
          </a:p>
        </p:txBody>
      </p:sp>
    </p:spTree>
    <p:extLst>
      <p:ext uri="{BB962C8B-B14F-4D97-AF65-F5344CB8AC3E}">
        <p14:creationId xmlns:p14="http://schemas.microsoft.com/office/powerpoint/2010/main" val="196690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8663" y="738188"/>
            <a:ext cx="5340350" cy="3697287"/>
          </a:xfrm>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7EED507-8749-45A0-988B-0736C506D876}" type="slidenum">
              <a:rPr lang="en-NZ" smtClean="0"/>
              <a:t>1</a:t>
            </a:fld>
            <a:endParaRPr lang="en-NZ"/>
          </a:p>
        </p:txBody>
      </p:sp>
    </p:spTree>
    <p:extLst>
      <p:ext uri="{BB962C8B-B14F-4D97-AF65-F5344CB8AC3E}">
        <p14:creationId xmlns:p14="http://schemas.microsoft.com/office/powerpoint/2010/main" val="2609232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BE7BE8E5-F079-461E-A2F0-09A9DB7EE8F4}" type="datetimeFigureOut">
              <a:rPr lang="en-US" smtClean="0"/>
              <a:pPr>
                <a:defRPr/>
              </a:pPr>
              <a:t>22-Sep-20</a:t>
            </a:fld>
            <a:endParaRPr lang="en-NZ" dirty="0"/>
          </a:p>
        </p:txBody>
      </p:sp>
      <p:sp>
        <p:nvSpPr>
          <p:cNvPr id="5" name="Footer Placeholder 4"/>
          <p:cNvSpPr>
            <a:spLocks noGrp="1"/>
          </p:cNvSpPr>
          <p:nvPr>
            <p:ph type="ftr" sz="quarter" idx="11"/>
          </p:nvPr>
        </p:nvSpPr>
        <p:spPr/>
        <p:txBody>
          <a:bodyPr/>
          <a:lstStyle/>
          <a:p>
            <a:pPr>
              <a:defRPr/>
            </a:pPr>
            <a:endParaRPr lang="en-NZ" dirty="0"/>
          </a:p>
        </p:txBody>
      </p:sp>
      <p:sp>
        <p:nvSpPr>
          <p:cNvPr id="6" name="Slide Number Placeholder 5"/>
          <p:cNvSpPr>
            <a:spLocks noGrp="1"/>
          </p:cNvSpPr>
          <p:nvPr>
            <p:ph type="sldNum" sz="quarter" idx="12"/>
          </p:nvPr>
        </p:nvSpPr>
        <p:spPr/>
        <p:txBody>
          <a:bodyPr/>
          <a:lstStyle/>
          <a:p>
            <a:pPr>
              <a:defRPr/>
            </a:pPr>
            <a:fld id="{0815D9F1-6CB7-42E2-87C0-2F7024395A86}" type="slidenum">
              <a:rPr lang="en-NZ" smtClean="0"/>
              <a:pPr>
                <a:defRPr/>
              </a:pPr>
              <a:t>‹#›</a:t>
            </a:fld>
            <a:endParaRPr lang="en-NZ" dirty="0"/>
          </a:p>
        </p:txBody>
      </p:sp>
    </p:spTree>
    <p:extLst>
      <p:ext uri="{BB962C8B-B14F-4D97-AF65-F5344CB8AC3E}">
        <p14:creationId xmlns:p14="http://schemas.microsoft.com/office/powerpoint/2010/main" val="822508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270C97AC-11DE-492A-A7E1-65864DF52942}" type="datetimeFigureOut">
              <a:rPr lang="en-US" smtClean="0"/>
              <a:pPr>
                <a:defRPr/>
              </a:pPr>
              <a:t>22-Sep-20</a:t>
            </a:fld>
            <a:endParaRPr lang="en-NZ" dirty="0"/>
          </a:p>
        </p:txBody>
      </p:sp>
      <p:sp>
        <p:nvSpPr>
          <p:cNvPr id="5" name="Footer Placeholder 4"/>
          <p:cNvSpPr>
            <a:spLocks noGrp="1"/>
          </p:cNvSpPr>
          <p:nvPr>
            <p:ph type="ftr" sz="quarter" idx="11"/>
          </p:nvPr>
        </p:nvSpPr>
        <p:spPr/>
        <p:txBody>
          <a:bodyPr/>
          <a:lstStyle/>
          <a:p>
            <a:pPr>
              <a:defRPr/>
            </a:pPr>
            <a:endParaRPr lang="en-NZ" dirty="0"/>
          </a:p>
        </p:txBody>
      </p:sp>
      <p:sp>
        <p:nvSpPr>
          <p:cNvPr id="6" name="Slide Number Placeholder 5"/>
          <p:cNvSpPr>
            <a:spLocks noGrp="1"/>
          </p:cNvSpPr>
          <p:nvPr>
            <p:ph type="sldNum" sz="quarter" idx="12"/>
          </p:nvPr>
        </p:nvSpPr>
        <p:spPr/>
        <p:txBody>
          <a:bodyPr/>
          <a:lstStyle/>
          <a:p>
            <a:pPr>
              <a:defRPr/>
            </a:pPr>
            <a:fld id="{624736CD-1460-4EFB-ABFC-DD96D461F301}" type="slidenum">
              <a:rPr lang="en-NZ" smtClean="0"/>
              <a:pPr>
                <a:defRPr/>
              </a:pPr>
              <a:t>‹#›</a:t>
            </a:fld>
            <a:endParaRPr lang="en-NZ" dirty="0"/>
          </a:p>
        </p:txBody>
      </p:sp>
    </p:spTree>
    <p:extLst>
      <p:ext uri="{BB962C8B-B14F-4D97-AF65-F5344CB8AC3E}">
        <p14:creationId xmlns:p14="http://schemas.microsoft.com/office/powerpoint/2010/main" val="1892755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1"/>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6" y="274641"/>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8859C93D-4E99-4CEA-A6A2-C7A5B991C8A6}" type="datetimeFigureOut">
              <a:rPr lang="en-US" smtClean="0"/>
              <a:pPr>
                <a:defRPr/>
              </a:pPr>
              <a:t>22-Sep-20</a:t>
            </a:fld>
            <a:endParaRPr lang="en-NZ" dirty="0"/>
          </a:p>
        </p:txBody>
      </p:sp>
      <p:sp>
        <p:nvSpPr>
          <p:cNvPr id="5" name="Footer Placeholder 4"/>
          <p:cNvSpPr>
            <a:spLocks noGrp="1"/>
          </p:cNvSpPr>
          <p:nvPr>
            <p:ph type="ftr" sz="quarter" idx="11"/>
          </p:nvPr>
        </p:nvSpPr>
        <p:spPr/>
        <p:txBody>
          <a:bodyPr/>
          <a:lstStyle/>
          <a:p>
            <a:pPr>
              <a:defRPr/>
            </a:pPr>
            <a:endParaRPr lang="en-NZ" dirty="0"/>
          </a:p>
        </p:txBody>
      </p:sp>
      <p:sp>
        <p:nvSpPr>
          <p:cNvPr id="6" name="Slide Number Placeholder 5"/>
          <p:cNvSpPr>
            <a:spLocks noGrp="1"/>
          </p:cNvSpPr>
          <p:nvPr>
            <p:ph type="sldNum" sz="quarter" idx="12"/>
          </p:nvPr>
        </p:nvSpPr>
        <p:spPr/>
        <p:txBody>
          <a:bodyPr/>
          <a:lstStyle/>
          <a:p>
            <a:pPr>
              <a:defRPr/>
            </a:pPr>
            <a:fld id="{544B38E1-304D-4A4E-AF5A-00E43B93C858}" type="slidenum">
              <a:rPr lang="en-NZ" smtClean="0"/>
              <a:pPr>
                <a:defRPr/>
              </a:pPr>
              <a:t>‹#›</a:t>
            </a:fld>
            <a:endParaRPr lang="en-NZ" dirty="0"/>
          </a:p>
        </p:txBody>
      </p:sp>
    </p:spTree>
    <p:extLst>
      <p:ext uri="{BB962C8B-B14F-4D97-AF65-F5344CB8AC3E}">
        <p14:creationId xmlns:p14="http://schemas.microsoft.com/office/powerpoint/2010/main" val="81949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12B334D3-B6F1-4F0C-BE9A-AD54CCA423C3}" type="datetimeFigureOut">
              <a:rPr lang="en-US" smtClean="0"/>
              <a:pPr>
                <a:defRPr/>
              </a:pPr>
              <a:t>22-Sep-20</a:t>
            </a:fld>
            <a:endParaRPr lang="en-NZ" dirty="0"/>
          </a:p>
        </p:txBody>
      </p:sp>
      <p:sp>
        <p:nvSpPr>
          <p:cNvPr id="5" name="Footer Placeholder 4"/>
          <p:cNvSpPr>
            <a:spLocks noGrp="1"/>
          </p:cNvSpPr>
          <p:nvPr>
            <p:ph type="ftr" sz="quarter" idx="11"/>
          </p:nvPr>
        </p:nvSpPr>
        <p:spPr/>
        <p:txBody>
          <a:bodyPr/>
          <a:lstStyle/>
          <a:p>
            <a:pPr>
              <a:defRPr/>
            </a:pPr>
            <a:endParaRPr lang="en-NZ" dirty="0"/>
          </a:p>
        </p:txBody>
      </p:sp>
      <p:sp>
        <p:nvSpPr>
          <p:cNvPr id="6" name="Slide Number Placeholder 5"/>
          <p:cNvSpPr>
            <a:spLocks noGrp="1"/>
          </p:cNvSpPr>
          <p:nvPr>
            <p:ph type="sldNum" sz="quarter" idx="12"/>
          </p:nvPr>
        </p:nvSpPr>
        <p:spPr/>
        <p:txBody>
          <a:bodyPr/>
          <a:lstStyle/>
          <a:p>
            <a:pPr>
              <a:defRPr/>
            </a:pPr>
            <a:fld id="{43AB9ECD-548D-416A-9451-17367347193F}" type="slidenum">
              <a:rPr lang="en-NZ" smtClean="0"/>
              <a:pPr>
                <a:defRPr/>
              </a:pPr>
              <a:t>‹#›</a:t>
            </a:fld>
            <a:endParaRPr lang="en-NZ" dirty="0"/>
          </a:p>
        </p:txBody>
      </p:sp>
    </p:spTree>
    <p:extLst>
      <p:ext uri="{BB962C8B-B14F-4D97-AF65-F5344CB8AC3E}">
        <p14:creationId xmlns:p14="http://schemas.microsoft.com/office/powerpoint/2010/main" val="2054571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3"/>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F033DB7E-819D-417A-A01A-56F5A026785E}" type="datetimeFigureOut">
              <a:rPr lang="en-US" smtClean="0"/>
              <a:pPr>
                <a:defRPr/>
              </a:pPr>
              <a:t>22-Sep-20</a:t>
            </a:fld>
            <a:endParaRPr lang="en-NZ" dirty="0"/>
          </a:p>
        </p:txBody>
      </p:sp>
      <p:sp>
        <p:nvSpPr>
          <p:cNvPr id="5" name="Footer Placeholder 4"/>
          <p:cNvSpPr>
            <a:spLocks noGrp="1"/>
          </p:cNvSpPr>
          <p:nvPr>
            <p:ph type="ftr" sz="quarter" idx="11"/>
          </p:nvPr>
        </p:nvSpPr>
        <p:spPr/>
        <p:txBody>
          <a:bodyPr/>
          <a:lstStyle/>
          <a:p>
            <a:pPr>
              <a:defRPr/>
            </a:pPr>
            <a:endParaRPr lang="en-NZ" dirty="0"/>
          </a:p>
        </p:txBody>
      </p:sp>
      <p:sp>
        <p:nvSpPr>
          <p:cNvPr id="6" name="Slide Number Placeholder 5"/>
          <p:cNvSpPr>
            <a:spLocks noGrp="1"/>
          </p:cNvSpPr>
          <p:nvPr>
            <p:ph type="sldNum" sz="quarter" idx="12"/>
          </p:nvPr>
        </p:nvSpPr>
        <p:spPr/>
        <p:txBody>
          <a:bodyPr/>
          <a:lstStyle/>
          <a:p>
            <a:pPr>
              <a:defRPr/>
            </a:pPr>
            <a:fld id="{D7C73711-0A41-4D2B-B8F7-1E5D8F662F02}" type="slidenum">
              <a:rPr lang="en-NZ" smtClean="0"/>
              <a:pPr>
                <a:defRPr/>
              </a:pPr>
              <a:t>‹#›</a:t>
            </a:fld>
            <a:endParaRPr lang="en-NZ" dirty="0"/>
          </a:p>
        </p:txBody>
      </p:sp>
    </p:spTree>
    <p:extLst>
      <p:ext uri="{BB962C8B-B14F-4D97-AF65-F5344CB8AC3E}">
        <p14:creationId xmlns:p14="http://schemas.microsoft.com/office/powerpoint/2010/main" val="466522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B7208D81-C920-4078-AFE8-7AC35969E346}" type="datetimeFigureOut">
              <a:rPr lang="en-US" smtClean="0"/>
              <a:pPr>
                <a:defRPr/>
              </a:pPr>
              <a:t>22-Sep-20</a:t>
            </a:fld>
            <a:endParaRPr lang="en-NZ" dirty="0"/>
          </a:p>
        </p:txBody>
      </p:sp>
      <p:sp>
        <p:nvSpPr>
          <p:cNvPr id="6" name="Footer Placeholder 5"/>
          <p:cNvSpPr>
            <a:spLocks noGrp="1"/>
          </p:cNvSpPr>
          <p:nvPr>
            <p:ph type="ftr" sz="quarter" idx="11"/>
          </p:nvPr>
        </p:nvSpPr>
        <p:spPr/>
        <p:txBody>
          <a:bodyPr/>
          <a:lstStyle/>
          <a:p>
            <a:pPr>
              <a:defRPr/>
            </a:pPr>
            <a:endParaRPr lang="en-NZ" dirty="0"/>
          </a:p>
        </p:txBody>
      </p:sp>
      <p:sp>
        <p:nvSpPr>
          <p:cNvPr id="7" name="Slide Number Placeholder 6"/>
          <p:cNvSpPr>
            <a:spLocks noGrp="1"/>
          </p:cNvSpPr>
          <p:nvPr>
            <p:ph type="sldNum" sz="quarter" idx="12"/>
          </p:nvPr>
        </p:nvSpPr>
        <p:spPr/>
        <p:txBody>
          <a:bodyPr/>
          <a:lstStyle/>
          <a:p>
            <a:pPr>
              <a:defRPr/>
            </a:pPr>
            <a:fld id="{56B26094-FA4D-4D7E-AC4B-2BAF5A12F970}" type="slidenum">
              <a:rPr lang="en-NZ" smtClean="0"/>
              <a:pPr>
                <a:defRPr/>
              </a:pPr>
              <a:t>‹#›</a:t>
            </a:fld>
            <a:endParaRPr lang="en-NZ" dirty="0"/>
          </a:p>
        </p:txBody>
      </p:sp>
    </p:spTree>
    <p:extLst>
      <p:ext uri="{BB962C8B-B14F-4D97-AF65-F5344CB8AC3E}">
        <p14:creationId xmlns:p14="http://schemas.microsoft.com/office/powerpoint/2010/main" val="3953504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98CA8D88-C6C5-49E5-90B1-1598CAC35ACA}" type="datetimeFigureOut">
              <a:rPr lang="en-US" smtClean="0"/>
              <a:pPr>
                <a:defRPr/>
              </a:pPr>
              <a:t>22-Sep-20</a:t>
            </a:fld>
            <a:endParaRPr lang="en-NZ" dirty="0"/>
          </a:p>
        </p:txBody>
      </p:sp>
      <p:sp>
        <p:nvSpPr>
          <p:cNvPr id="8" name="Footer Placeholder 7"/>
          <p:cNvSpPr>
            <a:spLocks noGrp="1"/>
          </p:cNvSpPr>
          <p:nvPr>
            <p:ph type="ftr" sz="quarter" idx="11"/>
          </p:nvPr>
        </p:nvSpPr>
        <p:spPr/>
        <p:txBody>
          <a:bodyPr/>
          <a:lstStyle/>
          <a:p>
            <a:pPr>
              <a:defRPr/>
            </a:pPr>
            <a:endParaRPr lang="en-NZ" dirty="0"/>
          </a:p>
        </p:txBody>
      </p:sp>
      <p:sp>
        <p:nvSpPr>
          <p:cNvPr id="9" name="Slide Number Placeholder 8"/>
          <p:cNvSpPr>
            <a:spLocks noGrp="1"/>
          </p:cNvSpPr>
          <p:nvPr>
            <p:ph type="sldNum" sz="quarter" idx="12"/>
          </p:nvPr>
        </p:nvSpPr>
        <p:spPr/>
        <p:txBody>
          <a:bodyPr/>
          <a:lstStyle/>
          <a:p>
            <a:pPr>
              <a:defRPr/>
            </a:pPr>
            <a:fld id="{BD6857D0-4C37-4AC4-A2B4-09903C1C3FCA}" type="slidenum">
              <a:rPr lang="en-NZ" smtClean="0"/>
              <a:pPr>
                <a:defRPr/>
              </a:pPr>
              <a:t>‹#›</a:t>
            </a:fld>
            <a:endParaRPr lang="en-NZ" dirty="0"/>
          </a:p>
        </p:txBody>
      </p:sp>
    </p:spTree>
    <p:extLst>
      <p:ext uri="{BB962C8B-B14F-4D97-AF65-F5344CB8AC3E}">
        <p14:creationId xmlns:p14="http://schemas.microsoft.com/office/powerpoint/2010/main" val="1465487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BA18E48-01FA-4DF9-A291-FD1A2A1B24A7}" type="datetimeFigureOut">
              <a:rPr lang="en-US" smtClean="0"/>
              <a:pPr>
                <a:defRPr/>
              </a:pPr>
              <a:t>22-Sep-20</a:t>
            </a:fld>
            <a:endParaRPr lang="en-NZ" dirty="0"/>
          </a:p>
        </p:txBody>
      </p:sp>
      <p:sp>
        <p:nvSpPr>
          <p:cNvPr id="4" name="Footer Placeholder 3"/>
          <p:cNvSpPr>
            <a:spLocks noGrp="1"/>
          </p:cNvSpPr>
          <p:nvPr>
            <p:ph type="ftr" sz="quarter" idx="11"/>
          </p:nvPr>
        </p:nvSpPr>
        <p:spPr/>
        <p:txBody>
          <a:bodyPr/>
          <a:lstStyle/>
          <a:p>
            <a:pPr>
              <a:defRPr/>
            </a:pPr>
            <a:endParaRPr lang="en-NZ" dirty="0"/>
          </a:p>
        </p:txBody>
      </p:sp>
      <p:sp>
        <p:nvSpPr>
          <p:cNvPr id="5" name="Slide Number Placeholder 4"/>
          <p:cNvSpPr>
            <a:spLocks noGrp="1"/>
          </p:cNvSpPr>
          <p:nvPr>
            <p:ph type="sldNum" sz="quarter" idx="12"/>
          </p:nvPr>
        </p:nvSpPr>
        <p:spPr/>
        <p:txBody>
          <a:bodyPr/>
          <a:lstStyle/>
          <a:p>
            <a:pPr>
              <a:defRPr/>
            </a:pPr>
            <a:fld id="{26884E40-9979-4253-A7AA-1000FBD49DE0}" type="slidenum">
              <a:rPr lang="en-NZ" smtClean="0"/>
              <a:pPr>
                <a:defRPr/>
              </a:pPr>
              <a:t>‹#›</a:t>
            </a:fld>
            <a:endParaRPr lang="en-NZ" dirty="0"/>
          </a:p>
        </p:txBody>
      </p:sp>
    </p:spTree>
    <p:extLst>
      <p:ext uri="{BB962C8B-B14F-4D97-AF65-F5344CB8AC3E}">
        <p14:creationId xmlns:p14="http://schemas.microsoft.com/office/powerpoint/2010/main" val="369592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3675C4F-9ED8-46ED-8459-6EFAD3C1BBF8}" type="datetimeFigureOut">
              <a:rPr lang="en-US" smtClean="0"/>
              <a:pPr>
                <a:defRPr/>
              </a:pPr>
              <a:t>22-Sep-20</a:t>
            </a:fld>
            <a:endParaRPr lang="en-NZ" dirty="0"/>
          </a:p>
        </p:txBody>
      </p:sp>
      <p:sp>
        <p:nvSpPr>
          <p:cNvPr id="3" name="Footer Placeholder 2"/>
          <p:cNvSpPr>
            <a:spLocks noGrp="1"/>
          </p:cNvSpPr>
          <p:nvPr>
            <p:ph type="ftr" sz="quarter" idx="11"/>
          </p:nvPr>
        </p:nvSpPr>
        <p:spPr/>
        <p:txBody>
          <a:bodyPr/>
          <a:lstStyle/>
          <a:p>
            <a:pPr>
              <a:defRPr/>
            </a:pPr>
            <a:endParaRPr lang="en-NZ" dirty="0"/>
          </a:p>
        </p:txBody>
      </p:sp>
      <p:sp>
        <p:nvSpPr>
          <p:cNvPr id="4" name="Slide Number Placeholder 3"/>
          <p:cNvSpPr>
            <a:spLocks noGrp="1"/>
          </p:cNvSpPr>
          <p:nvPr>
            <p:ph type="sldNum" sz="quarter" idx="12"/>
          </p:nvPr>
        </p:nvSpPr>
        <p:spPr/>
        <p:txBody>
          <a:bodyPr/>
          <a:lstStyle/>
          <a:p>
            <a:pPr>
              <a:defRPr/>
            </a:pPr>
            <a:fld id="{ADF290A9-EA47-4107-988F-6BF50A4E92CD}" type="slidenum">
              <a:rPr lang="en-NZ" smtClean="0"/>
              <a:pPr>
                <a:defRPr/>
              </a:pPr>
              <a:t>‹#›</a:t>
            </a:fld>
            <a:endParaRPr lang="en-NZ" dirty="0"/>
          </a:p>
        </p:txBody>
      </p:sp>
    </p:spTree>
    <p:extLst>
      <p:ext uri="{BB962C8B-B14F-4D97-AF65-F5344CB8AC3E}">
        <p14:creationId xmlns:p14="http://schemas.microsoft.com/office/powerpoint/2010/main" val="2257171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56361631-AE1F-4D38-86EB-2B480C500B58}" type="datetimeFigureOut">
              <a:rPr lang="en-US" smtClean="0"/>
              <a:pPr>
                <a:defRPr/>
              </a:pPr>
              <a:t>22-Sep-20</a:t>
            </a:fld>
            <a:endParaRPr lang="en-NZ" dirty="0"/>
          </a:p>
        </p:txBody>
      </p:sp>
      <p:sp>
        <p:nvSpPr>
          <p:cNvPr id="6" name="Footer Placeholder 5"/>
          <p:cNvSpPr>
            <a:spLocks noGrp="1"/>
          </p:cNvSpPr>
          <p:nvPr>
            <p:ph type="ftr" sz="quarter" idx="11"/>
          </p:nvPr>
        </p:nvSpPr>
        <p:spPr/>
        <p:txBody>
          <a:bodyPr/>
          <a:lstStyle/>
          <a:p>
            <a:pPr>
              <a:defRPr/>
            </a:pPr>
            <a:endParaRPr lang="en-NZ" dirty="0"/>
          </a:p>
        </p:txBody>
      </p:sp>
      <p:sp>
        <p:nvSpPr>
          <p:cNvPr id="7" name="Slide Number Placeholder 6"/>
          <p:cNvSpPr>
            <a:spLocks noGrp="1"/>
          </p:cNvSpPr>
          <p:nvPr>
            <p:ph type="sldNum" sz="quarter" idx="12"/>
          </p:nvPr>
        </p:nvSpPr>
        <p:spPr/>
        <p:txBody>
          <a:bodyPr/>
          <a:lstStyle/>
          <a:p>
            <a:pPr>
              <a:defRPr/>
            </a:pPr>
            <a:fld id="{3B942DBA-D19E-4EED-910E-DA7D4E1935F7}" type="slidenum">
              <a:rPr lang="en-NZ" smtClean="0"/>
              <a:pPr>
                <a:defRPr/>
              </a:pPr>
              <a:t>‹#›</a:t>
            </a:fld>
            <a:endParaRPr lang="en-NZ" dirty="0"/>
          </a:p>
        </p:txBody>
      </p:sp>
    </p:spTree>
    <p:extLst>
      <p:ext uri="{BB962C8B-B14F-4D97-AF65-F5344CB8AC3E}">
        <p14:creationId xmlns:p14="http://schemas.microsoft.com/office/powerpoint/2010/main" val="4194669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5E201D3-A932-4593-AFF9-4EB1ACA2FC37}" type="datetimeFigureOut">
              <a:rPr lang="en-US" smtClean="0"/>
              <a:pPr>
                <a:defRPr/>
              </a:pPr>
              <a:t>22-Sep-20</a:t>
            </a:fld>
            <a:endParaRPr lang="en-NZ" dirty="0"/>
          </a:p>
        </p:txBody>
      </p:sp>
      <p:sp>
        <p:nvSpPr>
          <p:cNvPr id="6" name="Footer Placeholder 5"/>
          <p:cNvSpPr>
            <a:spLocks noGrp="1"/>
          </p:cNvSpPr>
          <p:nvPr>
            <p:ph type="ftr" sz="quarter" idx="11"/>
          </p:nvPr>
        </p:nvSpPr>
        <p:spPr/>
        <p:txBody>
          <a:bodyPr/>
          <a:lstStyle/>
          <a:p>
            <a:pPr>
              <a:defRPr/>
            </a:pPr>
            <a:endParaRPr lang="en-NZ" dirty="0"/>
          </a:p>
        </p:txBody>
      </p:sp>
      <p:sp>
        <p:nvSpPr>
          <p:cNvPr id="7" name="Slide Number Placeholder 6"/>
          <p:cNvSpPr>
            <a:spLocks noGrp="1"/>
          </p:cNvSpPr>
          <p:nvPr>
            <p:ph type="sldNum" sz="quarter" idx="12"/>
          </p:nvPr>
        </p:nvSpPr>
        <p:spPr/>
        <p:txBody>
          <a:bodyPr/>
          <a:lstStyle/>
          <a:p>
            <a:pPr>
              <a:defRPr/>
            </a:pPr>
            <a:fld id="{F1E29681-058A-4200-9FFB-76F33B7828FA}" type="slidenum">
              <a:rPr lang="en-NZ" smtClean="0"/>
              <a:pPr>
                <a:defRPr/>
              </a:pPr>
              <a:t>‹#›</a:t>
            </a:fld>
            <a:endParaRPr lang="en-NZ" dirty="0"/>
          </a:p>
        </p:txBody>
      </p:sp>
    </p:spTree>
    <p:extLst>
      <p:ext uri="{BB962C8B-B14F-4D97-AF65-F5344CB8AC3E}">
        <p14:creationId xmlns:p14="http://schemas.microsoft.com/office/powerpoint/2010/main" val="3817906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055A00D-B36D-4313-A36B-1AE93368928E}" type="datetimeFigureOut">
              <a:rPr lang="en-US" smtClean="0"/>
              <a:pPr>
                <a:defRPr/>
              </a:pPr>
              <a:t>22-Sep-20</a:t>
            </a:fld>
            <a:endParaRPr lang="en-NZ" dirty="0"/>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NZ" dirty="0"/>
          </a:p>
        </p:txBody>
      </p:sp>
      <p:sp>
        <p:nvSpPr>
          <p:cNvPr id="6" name="Slide Number Placeholder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E62A32D-2F35-4058-998D-B52FE93D3983}" type="slidenum">
              <a:rPr lang="en-NZ" smtClean="0"/>
              <a:pPr>
                <a:defRPr/>
              </a:pPr>
              <a:t>‹#›</a:t>
            </a:fld>
            <a:endParaRPr lang="en-NZ" dirty="0"/>
          </a:p>
        </p:txBody>
      </p:sp>
    </p:spTree>
    <p:extLst>
      <p:ext uri="{BB962C8B-B14F-4D97-AF65-F5344CB8AC3E}">
        <p14:creationId xmlns:p14="http://schemas.microsoft.com/office/powerpoint/2010/main" val="25102489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8" Type="http://schemas.openxmlformats.org/officeDocument/2006/relationships/hyperlink" Target="http://www.nzgg.org.nz/" TargetMode="External"/><Relationship Id="rId3" Type="http://schemas.openxmlformats.org/officeDocument/2006/relationships/hyperlink" Target="http://www.primarymentalhealth.co.nz/" TargetMode="External"/><Relationship Id="rId7" Type="http://schemas.openxmlformats.org/officeDocument/2006/relationships/hyperlink" Target="http://www.outoftheblue.org.nz/"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www.depression.org.nz/" TargetMode="External"/><Relationship Id="rId5" Type="http://schemas.openxmlformats.org/officeDocument/2006/relationships/hyperlink" Target="http://www.adhd.org.nz/" TargetMode="External"/><Relationship Id="rId4" Type="http://schemas.openxmlformats.org/officeDocument/2006/relationships/hyperlink" Target="http://www.thelowdown.co.nz/" TargetMode="External"/><Relationship Id="rId9" Type="http://schemas.openxmlformats.org/officeDocument/2006/relationships/hyperlink" Target="http://www.thebigblackdog.co.nz/"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mwwl@mwwl.org.nz"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mailto:throughbluenz@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5000"/>
            <a:lum/>
          </a:blip>
          <a:srcRect/>
          <a:stretch>
            <a:fillRect l="-15000" r="-1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906000" cy="512763"/>
          </a:xfrm>
          <a:solidFill>
            <a:schemeClr val="bg1">
              <a:lumMod val="95000"/>
            </a:schemeClr>
          </a:solidFill>
        </p:spPr>
        <p:style>
          <a:lnRef idx="3">
            <a:schemeClr val="lt1"/>
          </a:lnRef>
          <a:fillRef idx="1">
            <a:schemeClr val="accent1"/>
          </a:fillRef>
          <a:effectRef idx="1">
            <a:schemeClr val="accent1"/>
          </a:effectRef>
          <a:fontRef idx="minor">
            <a:schemeClr val="lt1"/>
          </a:fontRef>
        </p:style>
        <p:txBody>
          <a:bodyPr rtlCol="0">
            <a:normAutofit/>
          </a:bodyPr>
          <a:lstStyle/>
          <a:p>
            <a:pPr eaLnBrk="1" fontAlgn="auto" hangingPunct="1">
              <a:spcAft>
                <a:spcPts val="0"/>
              </a:spcAft>
              <a:defRPr/>
            </a:pPr>
            <a:r>
              <a:rPr lang="en-US" sz="2400" dirty="0" smtClean="0">
                <a:solidFill>
                  <a:schemeClr val="tx1"/>
                </a:solidFill>
                <a:latin typeface="Arial Black" pitchFamily="34" charset="0"/>
                <a:cs typeface="Aharoni" pitchFamily="2" charset="-79"/>
              </a:rPr>
              <a:t>Hora Te Pai Whānau Self Assessment  </a:t>
            </a:r>
            <a:endParaRPr lang="en-NZ" sz="2400" dirty="0" smtClean="0">
              <a:solidFill>
                <a:schemeClr val="tx1"/>
              </a:solidFill>
              <a:latin typeface="Arial Black" pitchFamily="34" charset="0"/>
              <a:cs typeface="Aharoni" pitchFamily="2" charset="-79"/>
            </a:endParaRPr>
          </a:p>
        </p:txBody>
      </p:sp>
      <p:graphicFrame>
        <p:nvGraphicFramePr>
          <p:cNvPr id="27" name="Table 26"/>
          <p:cNvGraphicFramePr>
            <a:graphicFrameLocks noGrp="1"/>
          </p:cNvGraphicFramePr>
          <p:nvPr>
            <p:extLst>
              <p:ext uri="{D42A27DB-BD31-4B8C-83A1-F6EECF244321}">
                <p14:modId xmlns:p14="http://schemas.microsoft.com/office/powerpoint/2010/main" val="1065866807"/>
              </p:ext>
            </p:extLst>
          </p:nvPr>
        </p:nvGraphicFramePr>
        <p:xfrm>
          <a:off x="128466" y="3861049"/>
          <a:ext cx="3240358" cy="2952327"/>
        </p:xfrm>
        <a:graphic>
          <a:graphicData uri="http://schemas.openxmlformats.org/drawingml/2006/table">
            <a:tbl>
              <a:tblPr>
                <a:tableStyleId>{93296810-A885-4BE3-A3E7-6D5BEEA58F35}</a:tableStyleId>
              </a:tblPr>
              <a:tblGrid>
                <a:gridCol w="3240358"/>
              </a:tblGrid>
              <a:tr h="360039">
                <a:tc>
                  <a:txBody>
                    <a:bodyPr/>
                    <a:lstStyle/>
                    <a:p>
                      <a:pPr marL="0" marR="0" lvl="0" indent="0" algn="ctr" defTabSz="914400" rtl="0" eaLnBrk="1" fontAlgn="base" latinLnBrk="0" hangingPunct="1">
                        <a:lnSpc>
                          <a:spcPct val="150000"/>
                        </a:lnSpc>
                        <a:spcBef>
                          <a:spcPts val="1200"/>
                        </a:spcBef>
                        <a:spcAft>
                          <a:spcPts val="1000"/>
                        </a:spcAft>
                        <a:buClrTx/>
                        <a:buSzTx/>
                        <a:buFontTx/>
                        <a:buNone/>
                        <a:tabLst/>
                        <a:defRPr/>
                      </a:pPr>
                      <a:r>
                        <a:rPr kumimoji="0" lang="en-US" sz="1400" b="1" u="sng" strike="noStrike" cap="none" normalizeH="0" baseline="0" dirty="0" smtClean="0">
                          <a:ln>
                            <a:noFill/>
                          </a:ln>
                          <a:solidFill>
                            <a:schemeClr val="tx1"/>
                          </a:solidFill>
                          <a:effectLst/>
                          <a:latin typeface="Comic Sans MS" pitchFamily="66" charset="0"/>
                        </a:rPr>
                        <a:t>Oranga Hinengaro Oranga Wairua</a:t>
                      </a:r>
                    </a:p>
                  </a:txBody>
                  <a:tcPr marL="74295" marR="74295" marT="0" marB="0" horzOverflow="overflow">
                    <a:noFill/>
                  </a:tcPr>
                </a:tc>
              </a:tr>
              <a:tr h="2592288">
                <a:tc>
                  <a:txBody>
                    <a:bodyPr/>
                    <a:lstStyle/>
                    <a:p>
                      <a:pPr marL="446088" lvl="1" indent="-342900">
                        <a:lnSpc>
                          <a:spcPct val="150000"/>
                        </a:lnSpc>
                        <a:spcAft>
                          <a:spcPts val="500"/>
                        </a:spcAft>
                        <a:buBlip>
                          <a:blip r:embed="rId4"/>
                        </a:buBlip>
                        <a:tabLst>
                          <a:tab pos="179388" algn="l"/>
                        </a:tabLst>
                      </a:pPr>
                      <a:r>
                        <a:rPr lang="en-US" sz="1000" b="1" i="0" dirty="0" smtClean="0">
                          <a:solidFill>
                            <a:schemeClr val="tx1"/>
                          </a:solidFill>
                          <a:latin typeface="Comic Sans MS" pitchFamily="66" charset="0"/>
                          <a:ea typeface="MS Gothic" pitchFamily="49" charset="-128"/>
                          <a:cs typeface="Times New Roman" pitchFamily="18" charset="0"/>
                        </a:rPr>
                        <a:t>Stress: e.g. Work, Finance, Health</a:t>
                      </a:r>
                      <a:endParaRPr lang="en-NZ" sz="1000" b="1" i="0" dirty="0" smtClean="0">
                        <a:solidFill>
                          <a:schemeClr val="tx1"/>
                        </a:solidFill>
                        <a:latin typeface="Comic Sans MS" pitchFamily="66" charset="0"/>
                        <a:ea typeface="MS Gothic" pitchFamily="49" charset="-128"/>
                        <a:cs typeface="Times New Roman" pitchFamily="18" charset="0"/>
                      </a:endParaRPr>
                    </a:p>
                    <a:p>
                      <a:pPr marL="446088" lvl="1" indent="-342900">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Communication</a:t>
                      </a:r>
                    </a:p>
                    <a:p>
                      <a:pPr marL="446088" lvl="1" indent="-342900">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Mental Wellness</a:t>
                      </a:r>
                    </a:p>
                    <a:p>
                      <a:pPr marL="446088" lvl="1" indent="-342900">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Overcoming Addiction and Gambling</a:t>
                      </a:r>
                    </a:p>
                    <a:p>
                      <a:pPr marL="446088" marR="0" lvl="1" indent="-342900" algn="l" defTabSz="914400" rtl="0" eaLnBrk="1" fontAlgn="base" latinLnBrk="0" hangingPunct="1">
                        <a:lnSpc>
                          <a:spcPct val="100000"/>
                        </a:lnSpc>
                        <a:spcBef>
                          <a:spcPct val="0"/>
                        </a:spcBef>
                        <a:spcAft>
                          <a:spcPts val="500"/>
                        </a:spcAft>
                        <a:buClrTx/>
                        <a:buSzTx/>
                        <a:buFontTx/>
                        <a:buBlip>
                          <a:blip r:embed="rId4"/>
                        </a:buBlip>
                        <a:tabLst>
                          <a:tab pos="179388" algn="l"/>
                        </a:tabLst>
                        <a:defRPr/>
                      </a:pPr>
                      <a:r>
                        <a:rPr lang="en-US" sz="1000" b="1" kern="1200" dirty="0" smtClean="0">
                          <a:solidFill>
                            <a:schemeClr val="tx1"/>
                          </a:solidFill>
                          <a:latin typeface="Comic Sans MS" pitchFamily="66" charset="0"/>
                          <a:ea typeface="MS Gothic" pitchFamily="49" charset="-128"/>
                          <a:cs typeface="Times New Roman" pitchFamily="18" charset="0"/>
                        </a:rPr>
                        <a:t>Anger</a:t>
                      </a:r>
                      <a:r>
                        <a:rPr lang="en-US" sz="1000" b="1" kern="1200" baseline="0" dirty="0" smtClean="0">
                          <a:solidFill>
                            <a:schemeClr val="tx1"/>
                          </a:solidFill>
                          <a:latin typeface="Comic Sans MS" pitchFamily="66" charset="0"/>
                          <a:ea typeface="MS Gothic" pitchFamily="49" charset="-128"/>
                          <a:cs typeface="Times New Roman" pitchFamily="18" charset="0"/>
                        </a:rPr>
                        <a:t> Management</a:t>
                      </a:r>
                    </a:p>
                    <a:p>
                      <a:pPr marL="446088" marR="0" lvl="1" indent="-342900" algn="l" defTabSz="914400" rtl="0" eaLnBrk="1" fontAlgn="base" latinLnBrk="0" hangingPunct="1">
                        <a:lnSpc>
                          <a:spcPct val="100000"/>
                        </a:lnSpc>
                        <a:spcBef>
                          <a:spcPct val="0"/>
                        </a:spcBef>
                        <a:spcAft>
                          <a:spcPts val="500"/>
                        </a:spcAft>
                        <a:buClrTx/>
                        <a:buSzTx/>
                        <a:buFontTx/>
                        <a:buBlip>
                          <a:blip r:embed="rId4"/>
                        </a:buBlip>
                        <a:tabLst>
                          <a:tab pos="179388" algn="l"/>
                        </a:tabLst>
                        <a:defRPr/>
                      </a:pPr>
                      <a:r>
                        <a:rPr lang="en-NZ" sz="1000" b="1" kern="1200" baseline="0" dirty="0" smtClean="0">
                          <a:solidFill>
                            <a:schemeClr val="tx1"/>
                          </a:solidFill>
                          <a:latin typeface="Comic Sans MS" pitchFamily="66" charset="0"/>
                          <a:ea typeface="MS Gothic" pitchFamily="49" charset="-128"/>
                          <a:cs typeface="Times New Roman" pitchFamily="18" charset="0"/>
                        </a:rPr>
                        <a:t>Support :Cancer &amp; other conditions</a:t>
                      </a:r>
                    </a:p>
                    <a:p>
                      <a:pPr marL="446088" marR="0" lvl="1" indent="-342900" algn="l" defTabSz="914400" rtl="0" eaLnBrk="1" fontAlgn="base" latinLnBrk="0" hangingPunct="1">
                        <a:lnSpc>
                          <a:spcPct val="100000"/>
                        </a:lnSpc>
                        <a:spcBef>
                          <a:spcPct val="0"/>
                        </a:spcBef>
                        <a:spcAft>
                          <a:spcPts val="500"/>
                        </a:spcAft>
                        <a:buClrTx/>
                        <a:buSzTx/>
                        <a:buFontTx/>
                        <a:buBlip>
                          <a:blip r:embed="rId4"/>
                        </a:buBlip>
                        <a:tabLst>
                          <a:tab pos="179388" algn="l"/>
                        </a:tabLst>
                        <a:defRPr/>
                      </a:pPr>
                      <a:r>
                        <a:rPr lang="en-NZ" sz="1000" b="1" kern="1200" baseline="0" dirty="0" smtClean="0">
                          <a:solidFill>
                            <a:schemeClr val="tx1"/>
                          </a:solidFill>
                          <a:latin typeface="Comic Sans MS" pitchFamily="66" charset="0"/>
                          <a:ea typeface="MS Gothic" pitchFamily="49" charset="-128"/>
                          <a:cs typeface="Times New Roman" pitchFamily="18" charset="0"/>
                        </a:rPr>
                        <a:t>Raranga </a:t>
                      </a:r>
                    </a:p>
                    <a:p>
                      <a:pPr marL="446088" marR="0" lvl="1" indent="-342900" algn="l" defTabSz="914400" rtl="0" eaLnBrk="1" fontAlgn="base" latinLnBrk="0" hangingPunct="1">
                        <a:lnSpc>
                          <a:spcPct val="100000"/>
                        </a:lnSpc>
                        <a:spcBef>
                          <a:spcPct val="0"/>
                        </a:spcBef>
                        <a:spcAft>
                          <a:spcPts val="500"/>
                        </a:spcAft>
                        <a:buClrTx/>
                        <a:buSzTx/>
                        <a:buFontTx/>
                        <a:buBlip>
                          <a:blip r:embed="rId4"/>
                        </a:buBlip>
                        <a:tabLst>
                          <a:tab pos="179388" algn="l"/>
                        </a:tabLst>
                        <a:defRPr/>
                      </a:pPr>
                      <a:r>
                        <a:rPr lang="en-NZ" sz="1000" b="1" kern="1200" baseline="0" dirty="0" smtClean="0">
                          <a:solidFill>
                            <a:schemeClr val="tx1"/>
                          </a:solidFill>
                          <a:latin typeface="Comic Sans MS" pitchFamily="66" charset="0"/>
                          <a:ea typeface="MS Gothic" pitchFamily="49" charset="-128"/>
                          <a:cs typeface="Times New Roman" pitchFamily="18" charset="0"/>
                        </a:rPr>
                        <a:t>Te Reo </a:t>
                      </a:r>
                      <a:endParaRPr lang="en-US" sz="1000" b="1" kern="1200" baseline="0" dirty="0" smtClean="0">
                        <a:solidFill>
                          <a:schemeClr val="tx1"/>
                        </a:solidFill>
                        <a:latin typeface="Comic Sans MS" pitchFamily="66" charset="0"/>
                        <a:ea typeface="MS Gothic" pitchFamily="49" charset="-128"/>
                        <a:cs typeface="Times New Roman" pitchFamily="18" charset="0"/>
                      </a:endParaRPr>
                    </a:p>
                    <a:p>
                      <a:pPr marL="446088" marR="0" lvl="1" indent="-342900" algn="l" defTabSz="914400" rtl="0" eaLnBrk="1" fontAlgn="base" latinLnBrk="0" hangingPunct="1">
                        <a:lnSpc>
                          <a:spcPct val="100000"/>
                        </a:lnSpc>
                        <a:spcBef>
                          <a:spcPct val="0"/>
                        </a:spcBef>
                        <a:spcAft>
                          <a:spcPts val="500"/>
                        </a:spcAft>
                        <a:buClrTx/>
                        <a:buSzTx/>
                        <a:buFontTx/>
                        <a:buBlip>
                          <a:blip r:embed="rId4"/>
                        </a:buBlip>
                        <a:tabLst>
                          <a:tab pos="179388" algn="l"/>
                        </a:tabLst>
                        <a:defRPr/>
                      </a:pPr>
                      <a:r>
                        <a:rPr lang="en-US" sz="1000" b="1" kern="1200" dirty="0" smtClean="0">
                          <a:solidFill>
                            <a:schemeClr val="tx1"/>
                          </a:solidFill>
                          <a:latin typeface="Comic Sans MS" pitchFamily="66" charset="0"/>
                          <a:ea typeface="MS Gothic" pitchFamily="49" charset="-128"/>
                          <a:cs typeface="Times New Roman" pitchFamily="18" charset="0"/>
                        </a:rPr>
                        <a:t>Other__________________</a:t>
                      </a:r>
                      <a:r>
                        <a:rPr lang="en-US" sz="1000" b="0" kern="1200" dirty="0" smtClean="0">
                          <a:solidFill>
                            <a:schemeClr val="tx1"/>
                          </a:solidFill>
                          <a:latin typeface="Comic Sans MS" pitchFamily="66" charset="0"/>
                          <a:ea typeface="MS Gothic" pitchFamily="49" charset="-128"/>
                          <a:cs typeface="Times New Roman" pitchFamily="18" charset="0"/>
                        </a:rPr>
                        <a:t>_</a:t>
                      </a:r>
                      <a:r>
                        <a:rPr lang="en-US" sz="1000" kern="1200" dirty="0" smtClean="0">
                          <a:solidFill>
                            <a:schemeClr val="tx1"/>
                          </a:solidFill>
                          <a:latin typeface="Comic Sans MS" pitchFamily="66" charset="0"/>
                          <a:ea typeface="MS Gothic" pitchFamily="49" charset="-128"/>
                          <a:cs typeface="Times New Roman" pitchFamily="18" charset="0"/>
                        </a:rPr>
                        <a:t>_</a:t>
                      </a:r>
                    </a:p>
                  </a:txBody>
                  <a:tcPr marL="74295" marR="74295" marT="0" marB="0" horzOverflow="overflow">
                    <a:solidFill>
                      <a:schemeClr val="accent1">
                        <a:lumMod val="20000"/>
                        <a:lumOff val="80000"/>
                        <a:alpha val="50000"/>
                      </a:schemeClr>
                    </a:solidFill>
                  </a:tcPr>
                </a:tc>
              </a:tr>
            </a:tbl>
          </a:graphicData>
        </a:graphic>
      </p:graphicFrame>
      <p:graphicFrame>
        <p:nvGraphicFramePr>
          <p:cNvPr id="29" name="Table 28"/>
          <p:cNvGraphicFramePr>
            <a:graphicFrameLocks noGrp="1"/>
          </p:cNvGraphicFramePr>
          <p:nvPr>
            <p:extLst>
              <p:ext uri="{D42A27DB-BD31-4B8C-83A1-F6EECF244321}">
                <p14:modId xmlns:p14="http://schemas.microsoft.com/office/powerpoint/2010/main" val="263030875"/>
              </p:ext>
            </p:extLst>
          </p:nvPr>
        </p:nvGraphicFramePr>
        <p:xfrm>
          <a:off x="3368824" y="620689"/>
          <a:ext cx="3600400" cy="3283579"/>
        </p:xfrm>
        <a:graphic>
          <a:graphicData uri="http://schemas.openxmlformats.org/drawingml/2006/table">
            <a:tbl>
              <a:tblPr>
                <a:tableStyleId>{93296810-A885-4BE3-A3E7-6D5BEEA58F35}</a:tableStyleId>
              </a:tblPr>
              <a:tblGrid>
                <a:gridCol w="1836939"/>
                <a:gridCol w="1763461"/>
              </a:tblGrid>
              <a:tr h="360039">
                <a:tc gridSpan="2">
                  <a:txBody>
                    <a:bodyPr/>
                    <a:lstStyle/>
                    <a:p>
                      <a:pPr marL="0" marR="0" lvl="0" indent="0" algn="ctr" defTabSz="914400" rtl="0" eaLnBrk="1" fontAlgn="base" latinLnBrk="0" hangingPunct="1">
                        <a:lnSpc>
                          <a:spcPct val="150000"/>
                        </a:lnSpc>
                        <a:spcBef>
                          <a:spcPts val="600"/>
                        </a:spcBef>
                        <a:spcAft>
                          <a:spcPts val="600"/>
                        </a:spcAft>
                        <a:buClrTx/>
                        <a:buSzTx/>
                        <a:buFontTx/>
                        <a:buNone/>
                        <a:tabLst/>
                        <a:defRPr/>
                      </a:pPr>
                      <a:r>
                        <a:rPr lang="en-US" sz="1400" b="1" u="sng" dirty="0" smtClean="0">
                          <a:solidFill>
                            <a:schemeClr val="tx1"/>
                          </a:solidFill>
                          <a:latin typeface="Comic Sans MS" pitchFamily="66" charset="0"/>
                        </a:rPr>
                        <a:t>Oranga Tinana</a:t>
                      </a:r>
                    </a:p>
                  </a:txBody>
                  <a:tcPr marL="74295" marR="74295" marT="0" marB="0" horzOverflow="overflow">
                    <a:noFill/>
                  </a:tcPr>
                </a:tc>
                <a:tc hMerge="1">
                  <a:txBody>
                    <a:bodyPr/>
                    <a:lstStyle/>
                    <a:p>
                      <a:endParaRPr lang="en-NZ"/>
                    </a:p>
                  </a:txBody>
                  <a:tcPr/>
                </a:tc>
              </a:tr>
              <a:tr h="2884806">
                <a:tc>
                  <a:txBody>
                    <a:bodyPr/>
                    <a:lstStyle/>
                    <a:p>
                      <a:pPr marL="103188" lvl="1" indent="0">
                        <a:spcAft>
                          <a:spcPts val="500"/>
                        </a:spcAft>
                        <a:buNone/>
                        <a:tabLst>
                          <a:tab pos="179388" algn="l"/>
                        </a:tabLst>
                      </a:pPr>
                      <a:r>
                        <a:rPr lang="en-US" sz="1200" b="1" dirty="0" smtClean="0">
                          <a:solidFill>
                            <a:schemeClr val="tx1"/>
                          </a:solidFill>
                          <a:latin typeface="Comic Sans MS" pitchFamily="66" charset="0"/>
                          <a:ea typeface="MS Gothic" pitchFamily="49" charset="-128"/>
                          <a:cs typeface="Times New Roman" pitchFamily="18" charset="0"/>
                        </a:rPr>
                        <a:t>Child/Youth/Adult</a:t>
                      </a:r>
                    </a:p>
                    <a:p>
                      <a:pPr marL="355600" lvl="1" indent="-252413" algn="l" defTabSz="914400" rtl="0" eaLnBrk="1" latinLnBrk="0" hangingPunct="1">
                        <a:spcAft>
                          <a:spcPts val="500"/>
                        </a:spcAft>
                        <a:buBlip>
                          <a:blip r:embed="rId4"/>
                        </a:buBlip>
                        <a:tabLst>
                          <a:tab pos="179388" algn="l"/>
                        </a:tabLst>
                      </a:pPr>
                      <a:r>
                        <a:rPr lang="en-US" sz="1000" b="1" kern="1200" dirty="0" smtClean="0">
                          <a:solidFill>
                            <a:schemeClr val="tx1"/>
                          </a:solidFill>
                          <a:latin typeface="Comic Sans MS" pitchFamily="66" charset="0"/>
                          <a:ea typeface="MS Gothic" pitchFamily="49" charset="-128"/>
                          <a:cs typeface="Times New Roman" pitchFamily="18" charset="0"/>
                        </a:rPr>
                        <a:t>Asthma</a:t>
                      </a:r>
                    </a:p>
                    <a:p>
                      <a:pPr marL="355600" lvl="1" indent="-252413" algn="l" defTabSz="914400" rtl="0" eaLnBrk="1" latinLnBrk="0" hangingPunct="1">
                        <a:spcAft>
                          <a:spcPts val="500"/>
                        </a:spcAft>
                        <a:buBlip>
                          <a:blip r:embed="rId4"/>
                        </a:buBlip>
                        <a:tabLst>
                          <a:tab pos="179388" algn="l"/>
                        </a:tabLst>
                      </a:pPr>
                      <a:r>
                        <a:rPr lang="en-US" sz="1000" b="1" kern="1200" dirty="0" smtClean="0">
                          <a:solidFill>
                            <a:schemeClr val="tx1"/>
                          </a:solidFill>
                          <a:latin typeface="Comic Sans MS" pitchFamily="66" charset="0"/>
                          <a:ea typeface="MS Gothic" pitchFamily="49" charset="-128"/>
                          <a:cs typeface="Times New Roman" pitchFamily="18" charset="0"/>
                        </a:rPr>
                        <a:t>Skin</a:t>
                      </a:r>
                    </a:p>
                    <a:p>
                      <a:pPr marL="355600" lvl="1" indent="-252413" algn="l" defTabSz="914400" rtl="0" eaLnBrk="1" latinLnBrk="0" hangingPunct="1">
                        <a:spcAft>
                          <a:spcPts val="500"/>
                        </a:spcAft>
                        <a:buBlip>
                          <a:blip r:embed="rId4"/>
                        </a:buBlip>
                        <a:tabLst>
                          <a:tab pos="179388" algn="l"/>
                        </a:tabLst>
                      </a:pPr>
                      <a:r>
                        <a:rPr lang="en-US" sz="1000" b="1" kern="1200" dirty="0" err="1" smtClean="0">
                          <a:solidFill>
                            <a:schemeClr val="tx1"/>
                          </a:solidFill>
                          <a:latin typeface="Comic Sans MS" pitchFamily="66" charset="0"/>
                          <a:ea typeface="MS Gothic" pitchFamily="49" charset="-128"/>
                          <a:cs typeface="Times New Roman" pitchFamily="18" charset="0"/>
                        </a:rPr>
                        <a:t>Ear</a:t>
                      </a:r>
                      <a:r>
                        <a:rPr lang="en-US" sz="1000" b="1" kern="1200" baseline="0" dirty="0" err="1" smtClean="0">
                          <a:solidFill>
                            <a:schemeClr val="tx1"/>
                          </a:solidFill>
                          <a:latin typeface="Comic Sans MS" pitchFamily="66" charset="0"/>
                          <a:ea typeface="MS Gothic" pitchFamily="49" charset="-128"/>
                          <a:cs typeface="Times New Roman" pitchFamily="18" charset="0"/>
                        </a:rPr>
                        <a:t>,nose,throat</a:t>
                      </a:r>
                      <a:endParaRPr lang="en-US" sz="1000" b="1" kern="1200" dirty="0" smtClean="0">
                        <a:solidFill>
                          <a:schemeClr val="tx1"/>
                        </a:solidFill>
                        <a:latin typeface="Comic Sans MS" pitchFamily="66" charset="0"/>
                        <a:ea typeface="MS Gothic" pitchFamily="49" charset="-128"/>
                        <a:cs typeface="Times New Roman" pitchFamily="18" charset="0"/>
                      </a:endParaRPr>
                    </a:p>
                    <a:p>
                      <a:pPr marL="355600" lvl="1" indent="-252413" algn="l" defTabSz="914400" rtl="0" eaLnBrk="1" latinLnBrk="0" hangingPunct="1">
                        <a:spcAft>
                          <a:spcPts val="500"/>
                        </a:spcAft>
                        <a:buBlip>
                          <a:blip r:embed="rId4"/>
                        </a:buBlip>
                        <a:tabLst>
                          <a:tab pos="179388" algn="l"/>
                        </a:tabLst>
                      </a:pPr>
                      <a:r>
                        <a:rPr lang="en-US" sz="1000" b="1" kern="1200" dirty="0" smtClean="0">
                          <a:solidFill>
                            <a:schemeClr val="tx1"/>
                          </a:solidFill>
                          <a:latin typeface="Comic Sans MS" pitchFamily="66" charset="0"/>
                          <a:ea typeface="MS Gothic" pitchFamily="49" charset="-128"/>
                          <a:cs typeface="Times New Roman" pitchFamily="18" charset="0"/>
                        </a:rPr>
                        <a:t>Immunisation</a:t>
                      </a:r>
                    </a:p>
                    <a:p>
                      <a:pPr marL="355600" lvl="1" indent="-252413" algn="l" defTabSz="914400" rtl="0" eaLnBrk="1" latinLnBrk="0" hangingPunct="1">
                        <a:spcAft>
                          <a:spcPts val="500"/>
                        </a:spcAft>
                        <a:buBlip>
                          <a:blip r:embed="rId4"/>
                        </a:buBlip>
                        <a:tabLst>
                          <a:tab pos="179388" algn="l"/>
                        </a:tabLst>
                      </a:pPr>
                      <a:r>
                        <a:rPr lang="en-US" sz="1000" b="1" kern="1200" dirty="0" smtClean="0">
                          <a:solidFill>
                            <a:schemeClr val="tx1"/>
                          </a:solidFill>
                          <a:latin typeface="Comic Sans MS" pitchFamily="66" charset="0"/>
                          <a:ea typeface="MS Gothic" pitchFamily="49" charset="-128"/>
                          <a:cs typeface="Times New Roman" pitchFamily="18" charset="0"/>
                        </a:rPr>
                        <a:t>Nutrition</a:t>
                      </a:r>
                    </a:p>
                    <a:p>
                      <a:pPr marL="355600" lvl="1" indent="-252413" algn="l" defTabSz="914400" rtl="0" eaLnBrk="1" latinLnBrk="0" hangingPunct="1">
                        <a:spcAft>
                          <a:spcPts val="500"/>
                        </a:spcAft>
                        <a:buBlip>
                          <a:blip r:embed="rId4"/>
                        </a:buBlip>
                        <a:tabLst>
                          <a:tab pos="179388" algn="l"/>
                        </a:tabLst>
                      </a:pPr>
                      <a:r>
                        <a:rPr lang="en-US" sz="1000" b="1" kern="1200" dirty="0" smtClean="0">
                          <a:solidFill>
                            <a:schemeClr val="tx1"/>
                          </a:solidFill>
                          <a:latin typeface="Comic Sans MS" pitchFamily="66" charset="0"/>
                          <a:ea typeface="MS Gothic" pitchFamily="49" charset="-128"/>
                          <a:cs typeface="Times New Roman" pitchFamily="18" charset="0"/>
                        </a:rPr>
                        <a:t>Healthy</a:t>
                      </a:r>
                      <a:r>
                        <a:rPr lang="en-US" sz="1000" b="1" kern="1200" baseline="0" dirty="0" smtClean="0">
                          <a:solidFill>
                            <a:schemeClr val="tx1"/>
                          </a:solidFill>
                          <a:latin typeface="Comic Sans MS" pitchFamily="66" charset="0"/>
                          <a:ea typeface="MS Gothic" pitchFamily="49" charset="-128"/>
                          <a:cs typeface="Times New Roman" pitchFamily="18" charset="0"/>
                        </a:rPr>
                        <a:t> Action</a:t>
                      </a:r>
                      <a:endParaRPr lang="en-US" sz="1000" b="1" kern="1200" dirty="0" smtClean="0">
                        <a:solidFill>
                          <a:schemeClr val="tx1"/>
                        </a:solidFill>
                        <a:latin typeface="Comic Sans MS" pitchFamily="66" charset="0"/>
                        <a:ea typeface="MS Gothic" pitchFamily="49" charset="-128"/>
                        <a:cs typeface="Times New Roman" pitchFamily="18" charset="0"/>
                      </a:endParaRPr>
                    </a:p>
                    <a:p>
                      <a:pPr marL="355600" lvl="1" indent="-252413" algn="l" defTabSz="914400" rtl="0" eaLnBrk="1" latinLnBrk="0" hangingPunct="1">
                        <a:spcAft>
                          <a:spcPts val="500"/>
                        </a:spcAft>
                        <a:buBlip>
                          <a:blip r:embed="rId4"/>
                        </a:buBlip>
                        <a:tabLst>
                          <a:tab pos="179388" algn="l"/>
                        </a:tabLst>
                      </a:pPr>
                      <a:r>
                        <a:rPr lang="en-US" sz="1000" b="1" kern="1200" dirty="0" smtClean="0">
                          <a:solidFill>
                            <a:schemeClr val="tx1"/>
                          </a:solidFill>
                          <a:latin typeface="Comic Sans MS" pitchFamily="66" charset="0"/>
                          <a:ea typeface="MS Gothic" pitchFamily="49" charset="-128"/>
                          <a:cs typeface="Times New Roman" pitchFamily="18" charset="0"/>
                        </a:rPr>
                        <a:t>Dental care</a:t>
                      </a:r>
                    </a:p>
                    <a:p>
                      <a:pPr marL="355600" lvl="1" indent="-252413" algn="l" defTabSz="914400" rtl="0" eaLnBrk="1" latinLnBrk="0" hangingPunct="1">
                        <a:spcAft>
                          <a:spcPts val="500"/>
                        </a:spcAft>
                        <a:buBlip>
                          <a:blip r:embed="rId4"/>
                        </a:buBlip>
                        <a:tabLst>
                          <a:tab pos="179388" algn="l"/>
                        </a:tabLst>
                      </a:pPr>
                      <a:r>
                        <a:rPr lang="en-US" sz="1000" b="1" kern="1200" dirty="0" smtClean="0">
                          <a:solidFill>
                            <a:schemeClr val="tx1"/>
                          </a:solidFill>
                          <a:latin typeface="Comic Sans MS" pitchFamily="66" charset="0"/>
                          <a:ea typeface="MS Gothic" pitchFamily="49" charset="-128"/>
                          <a:cs typeface="Times New Roman" pitchFamily="18" charset="0"/>
                        </a:rPr>
                        <a:t>Sexual Health</a:t>
                      </a:r>
                    </a:p>
                    <a:p>
                      <a:pPr marL="355600" lvl="1" indent="-252413" algn="l" defTabSz="914400" rtl="0" eaLnBrk="1" latinLnBrk="0" hangingPunct="1">
                        <a:spcAft>
                          <a:spcPts val="500"/>
                        </a:spcAft>
                        <a:buBlip>
                          <a:blip r:embed="rId4"/>
                        </a:buBlip>
                        <a:tabLst>
                          <a:tab pos="179388" algn="l"/>
                        </a:tabLst>
                      </a:pPr>
                      <a:r>
                        <a:rPr lang="en-NZ" sz="1000" b="1" kern="1200" dirty="0" smtClean="0">
                          <a:solidFill>
                            <a:schemeClr val="tx1"/>
                          </a:solidFill>
                          <a:latin typeface="Comic Sans MS" pitchFamily="66" charset="0"/>
                          <a:ea typeface="MS Gothic" pitchFamily="49" charset="-128"/>
                          <a:cs typeface="Times New Roman" pitchFamily="18" charset="0"/>
                        </a:rPr>
                        <a:t>Mental Health</a:t>
                      </a:r>
                    </a:p>
                    <a:p>
                      <a:pPr marL="355600" lvl="1" indent="-252413" algn="l" defTabSz="914400" rtl="0" eaLnBrk="1" latinLnBrk="0" hangingPunct="1">
                        <a:spcAft>
                          <a:spcPts val="500"/>
                        </a:spcAft>
                        <a:buBlip>
                          <a:blip r:embed="rId4"/>
                        </a:buBlip>
                        <a:tabLst>
                          <a:tab pos="179388" algn="l"/>
                        </a:tabLst>
                      </a:pPr>
                      <a:r>
                        <a:rPr lang="en-NZ" sz="1000" b="1" kern="1200" dirty="0" smtClean="0">
                          <a:solidFill>
                            <a:schemeClr val="tx1"/>
                          </a:solidFill>
                          <a:latin typeface="Comic Sans MS" pitchFamily="66" charset="0"/>
                          <a:ea typeface="MS Gothic" pitchFamily="49" charset="-128"/>
                          <a:cs typeface="Times New Roman" pitchFamily="18" charset="0"/>
                        </a:rPr>
                        <a:t>AOD/smoking</a:t>
                      </a:r>
                    </a:p>
                    <a:p>
                      <a:pPr marL="355600" lvl="1" indent="-252413" algn="l" defTabSz="914400" rtl="0" eaLnBrk="1" latinLnBrk="0" hangingPunct="1">
                        <a:spcAft>
                          <a:spcPts val="500"/>
                        </a:spcAft>
                        <a:buBlip>
                          <a:blip r:embed="rId4"/>
                        </a:buBlip>
                        <a:tabLst>
                          <a:tab pos="179388" algn="l"/>
                        </a:tabLst>
                      </a:pPr>
                      <a:r>
                        <a:rPr lang="en-NZ" sz="1000" b="1" kern="1200" dirty="0" smtClean="0">
                          <a:solidFill>
                            <a:schemeClr val="tx1"/>
                          </a:solidFill>
                          <a:latin typeface="Comic Sans MS" pitchFamily="66" charset="0"/>
                          <a:ea typeface="MS Gothic" pitchFamily="49" charset="-128"/>
                          <a:cs typeface="Times New Roman" pitchFamily="18" charset="0"/>
                        </a:rPr>
                        <a:t>Gout</a:t>
                      </a:r>
                      <a:endParaRPr lang="en-US" sz="1000" b="1" kern="1200" dirty="0" smtClean="0">
                        <a:solidFill>
                          <a:schemeClr val="tx1"/>
                        </a:solidFill>
                        <a:latin typeface="Comic Sans MS" pitchFamily="66" charset="0"/>
                        <a:ea typeface="MS Gothic" pitchFamily="49" charset="-128"/>
                        <a:cs typeface="Times New Roman" pitchFamily="18" charset="0"/>
                      </a:endParaRPr>
                    </a:p>
                    <a:p>
                      <a:pPr marL="103187" lvl="1" indent="0" algn="l" defTabSz="914400" rtl="0" eaLnBrk="1" latinLnBrk="0" hangingPunct="1">
                        <a:spcAft>
                          <a:spcPts val="500"/>
                        </a:spcAft>
                        <a:buNone/>
                        <a:tabLst/>
                      </a:pPr>
                      <a:r>
                        <a:rPr lang="en-US" sz="1200" b="1" kern="1200" dirty="0" smtClean="0">
                          <a:solidFill>
                            <a:schemeClr val="tx1"/>
                          </a:solidFill>
                          <a:latin typeface="Comic Sans MS" pitchFamily="66" charset="0"/>
                          <a:ea typeface="MS Gothic" pitchFamily="49" charset="-128"/>
                          <a:cs typeface="Times New Roman" pitchFamily="18" charset="0"/>
                        </a:rPr>
                        <a:t>Other_________</a:t>
                      </a:r>
                    </a:p>
                  </a:txBody>
                  <a:tcPr marL="74295" marR="74295" marT="0" marB="0" horzOverflow="overflow">
                    <a:solidFill>
                      <a:schemeClr val="accent3">
                        <a:lumMod val="20000"/>
                        <a:lumOff val="80000"/>
                        <a:alpha val="75000"/>
                      </a:schemeClr>
                    </a:solidFill>
                  </a:tcPr>
                </a:tc>
                <a:tc>
                  <a:txBody>
                    <a:bodyPr/>
                    <a:lstStyle/>
                    <a:p>
                      <a:pPr marL="273050" lvl="1" indent="-273050">
                        <a:spcAft>
                          <a:spcPts val="500"/>
                        </a:spcAft>
                        <a:tabLst/>
                      </a:pPr>
                      <a:r>
                        <a:rPr lang="en-US" sz="1200" b="1" dirty="0" smtClean="0">
                          <a:solidFill>
                            <a:schemeClr val="tx1"/>
                          </a:solidFill>
                          <a:latin typeface="Comic Sans MS" pitchFamily="66" charset="0"/>
                          <a:ea typeface="MS Gothic" pitchFamily="49" charset="-128"/>
                          <a:cs typeface="Times New Roman" pitchFamily="18" charset="0"/>
                        </a:rPr>
                        <a:t>Adult</a:t>
                      </a:r>
                    </a:p>
                    <a:p>
                      <a:pPr marL="273050" lvl="1" indent="-273050">
                        <a:spcAft>
                          <a:spcPts val="500"/>
                        </a:spcAft>
                        <a:buBlip>
                          <a:blip r:embed="rId4"/>
                        </a:buBlip>
                        <a:tabLst/>
                      </a:pPr>
                      <a:r>
                        <a:rPr lang="en-US" sz="1000" b="1" dirty="0" smtClean="0">
                          <a:solidFill>
                            <a:schemeClr val="tx1"/>
                          </a:solidFill>
                          <a:latin typeface="Comic Sans MS" pitchFamily="66" charset="0"/>
                          <a:ea typeface="MS Gothic" pitchFamily="49" charset="-128"/>
                          <a:cs typeface="Times New Roman" pitchFamily="18" charset="0"/>
                        </a:rPr>
                        <a:t>Diabetes</a:t>
                      </a:r>
                    </a:p>
                    <a:p>
                      <a:pPr marL="273050" lvl="1" indent="-273050">
                        <a:spcAft>
                          <a:spcPts val="500"/>
                        </a:spcAft>
                        <a:buBlip>
                          <a:blip r:embed="rId4"/>
                        </a:buBlip>
                        <a:tabLst/>
                      </a:pPr>
                      <a:r>
                        <a:rPr lang="en-US" sz="1000" b="1" dirty="0" smtClean="0">
                          <a:solidFill>
                            <a:schemeClr val="tx1"/>
                          </a:solidFill>
                          <a:latin typeface="Comic Sans MS" pitchFamily="66" charset="0"/>
                          <a:ea typeface="MS Gothic" pitchFamily="49" charset="-128"/>
                          <a:cs typeface="Times New Roman" pitchFamily="18" charset="0"/>
                        </a:rPr>
                        <a:t>Alcohol/Smoking</a:t>
                      </a:r>
                    </a:p>
                    <a:p>
                      <a:pPr marL="273050" lvl="1" indent="-273050">
                        <a:spcAft>
                          <a:spcPts val="500"/>
                        </a:spcAft>
                        <a:buBlip>
                          <a:blip r:embed="rId4"/>
                        </a:buBlip>
                        <a:tabLst/>
                      </a:pPr>
                      <a:r>
                        <a:rPr lang="en-US" sz="1000" b="1" dirty="0" smtClean="0">
                          <a:solidFill>
                            <a:schemeClr val="tx1"/>
                          </a:solidFill>
                          <a:latin typeface="Comic Sans MS" pitchFamily="66" charset="0"/>
                          <a:ea typeface="MS Gothic" pitchFamily="49" charset="-128"/>
                          <a:cs typeface="Times New Roman" pitchFamily="18" charset="0"/>
                        </a:rPr>
                        <a:t>Heart Health BP, F</a:t>
                      </a:r>
                      <a:r>
                        <a:rPr lang="en-US" sz="1000" b="1" baseline="0" dirty="0" smtClean="0">
                          <a:solidFill>
                            <a:schemeClr val="tx1"/>
                          </a:solidFill>
                          <a:latin typeface="Comic Sans MS" pitchFamily="66" charset="0"/>
                          <a:ea typeface="MS Gothic" pitchFamily="49" charset="-128"/>
                          <a:cs typeface="Times New Roman" pitchFamily="18" charset="0"/>
                        </a:rPr>
                        <a:t> history, CVRA</a:t>
                      </a:r>
                      <a:endParaRPr lang="en-US" sz="1000" b="1" dirty="0" smtClean="0">
                        <a:solidFill>
                          <a:schemeClr val="tx1"/>
                        </a:solidFill>
                        <a:latin typeface="Comic Sans MS" pitchFamily="66" charset="0"/>
                        <a:ea typeface="MS Gothic" pitchFamily="49" charset="-128"/>
                        <a:cs typeface="Times New Roman" pitchFamily="18" charset="0"/>
                      </a:endParaRPr>
                    </a:p>
                    <a:p>
                      <a:pPr marL="273050" lvl="1" indent="-273050">
                        <a:spcAft>
                          <a:spcPts val="500"/>
                        </a:spcAft>
                        <a:buBlip>
                          <a:blip r:embed="rId4"/>
                        </a:buBlip>
                        <a:tabLst/>
                      </a:pPr>
                      <a:r>
                        <a:rPr lang="en-US" sz="1000" b="1" dirty="0" smtClean="0">
                          <a:solidFill>
                            <a:schemeClr val="tx1"/>
                          </a:solidFill>
                          <a:latin typeface="Comic Sans MS" pitchFamily="66" charset="0"/>
                          <a:ea typeface="MS Gothic" pitchFamily="49" charset="-128"/>
                          <a:cs typeface="Times New Roman" pitchFamily="18" charset="0"/>
                        </a:rPr>
                        <a:t>Weight/Nutrition</a:t>
                      </a:r>
                    </a:p>
                    <a:p>
                      <a:pPr marL="273050" lvl="1" indent="-273050">
                        <a:spcAft>
                          <a:spcPts val="500"/>
                        </a:spcAft>
                        <a:buBlip>
                          <a:blip r:embed="rId4"/>
                        </a:buBlip>
                        <a:tabLst/>
                      </a:pPr>
                      <a:r>
                        <a:rPr lang="en-US" sz="1000" b="1" dirty="0" smtClean="0">
                          <a:solidFill>
                            <a:schemeClr val="tx1"/>
                          </a:solidFill>
                          <a:latin typeface="Comic Sans MS" pitchFamily="66" charset="0"/>
                          <a:ea typeface="MS Gothic" pitchFamily="49" charset="-128"/>
                          <a:cs typeface="Times New Roman" pitchFamily="18" charset="0"/>
                        </a:rPr>
                        <a:t>Pregnancy/sexual health</a:t>
                      </a:r>
                    </a:p>
                    <a:p>
                      <a:pPr marL="273050" lvl="1" indent="-273050">
                        <a:spcAft>
                          <a:spcPts val="500"/>
                        </a:spcAft>
                        <a:buBlip>
                          <a:blip r:embed="rId4"/>
                        </a:buBlip>
                        <a:tabLst/>
                      </a:pPr>
                      <a:r>
                        <a:rPr lang="en-US" sz="1000" b="1" dirty="0" smtClean="0">
                          <a:solidFill>
                            <a:schemeClr val="tx1"/>
                          </a:solidFill>
                          <a:latin typeface="Comic Sans MS" pitchFamily="66" charset="0"/>
                          <a:ea typeface="MS Gothic" pitchFamily="49" charset="-128"/>
                          <a:cs typeface="Times New Roman" pitchFamily="18" charset="0"/>
                        </a:rPr>
                        <a:t>Cancer</a:t>
                      </a:r>
                    </a:p>
                    <a:p>
                      <a:pPr marL="273050" lvl="1" indent="-273050">
                        <a:spcAft>
                          <a:spcPts val="500"/>
                        </a:spcAft>
                        <a:buBlip>
                          <a:blip r:embed="rId4"/>
                        </a:buBlip>
                        <a:tabLst/>
                      </a:pPr>
                      <a:r>
                        <a:rPr lang="en-NZ" sz="1000" b="1" dirty="0" smtClean="0">
                          <a:solidFill>
                            <a:schemeClr val="tx1"/>
                          </a:solidFill>
                          <a:latin typeface="Comic Sans MS" pitchFamily="66" charset="0"/>
                          <a:ea typeface="MS Gothic" pitchFamily="49" charset="-128"/>
                          <a:cs typeface="Times New Roman" pitchFamily="18" charset="0"/>
                        </a:rPr>
                        <a:t>Respiratory</a:t>
                      </a:r>
                    </a:p>
                    <a:p>
                      <a:pPr marL="273050" lvl="1" indent="-273050">
                        <a:spcAft>
                          <a:spcPts val="500"/>
                        </a:spcAft>
                        <a:buBlip>
                          <a:blip r:embed="rId4"/>
                        </a:buBlip>
                        <a:tabLst/>
                      </a:pPr>
                      <a:r>
                        <a:rPr lang="en-NZ" sz="1000" b="1" dirty="0" smtClean="0">
                          <a:solidFill>
                            <a:schemeClr val="tx1"/>
                          </a:solidFill>
                          <a:latin typeface="Comic Sans MS" pitchFamily="66" charset="0"/>
                          <a:ea typeface="MS Gothic" pitchFamily="49" charset="-128"/>
                          <a:cs typeface="Times New Roman" pitchFamily="18" charset="0"/>
                        </a:rPr>
                        <a:t>Cervical</a:t>
                      </a:r>
                      <a:r>
                        <a:rPr lang="en-NZ" sz="1000" b="1" baseline="0" dirty="0" smtClean="0">
                          <a:solidFill>
                            <a:schemeClr val="tx1"/>
                          </a:solidFill>
                          <a:latin typeface="Comic Sans MS" pitchFamily="66" charset="0"/>
                          <a:ea typeface="MS Gothic" pitchFamily="49" charset="-128"/>
                          <a:cs typeface="Times New Roman" pitchFamily="18" charset="0"/>
                        </a:rPr>
                        <a:t> screening </a:t>
                      </a:r>
                    </a:p>
                    <a:p>
                      <a:pPr marL="273050" lvl="1" indent="-273050">
                        <a:spcAft>
                          <a:spcPts val="500"/>
                        </a:spcAft>
                        <a:buBlip>
                          <a:blip r:embed="rId4"/>
                        </a:buBlip>
                        <a:tabLst/>
                      </a:pPr>
                      <a:r>
                        <a:rPr lang="en-NZ" sz="1000" b="1" baseline="0" dirty="0" smtClean="0">
                          <a:solidFill>
                            <a:schemeClr val="tx1"/>
                          </a:solidFill>
                          <a:latin typeface="Comic Sans MS" pitchFamily="66" charset="0"/>
                          <a:ea typeface="MS Gothic" pitchFamily="49" charset="-128"/>
                          <a:cs typeface="Times New Roman" pitchFamily="18" charset="0"/>
                        </a:rPr>
                        <a:t>Breast Screening </a:t>
                      </a:r>
                      <a:endParaRPr lang="en-NZ" sz="1000" b="1" dirty="0" smtClean="0">
                        <a:solidFill>
                          <a:schemeClr val="tx1"/>
                        </a:solidFill>
                        <a:latin typeface="Comic Sans MS" pitchFamily="66" charset="0"/>
                        <a:ea typeface="MS Gothic" pitchFamily="49" charset="-128"/>
                        <a:cs typeface="Times New Roman" pitchFamily="18" charset="0"/>
                      </a:endParaRPr>
                    </a:p>
                    <a:p>
                      <a:pPr marL="0" lvl="1" indent="0">
                        <a:spcAft>
                          <a:spcPts val="500"/>
                        </a:spcAft>
                        <a:tabLst/>
                      </a:pPr>
                      <a:r>
                        <a:rPr lang="en-US" sz="1200" b="1" dirty="0" smtClean="0">
                          <a:solidFill>
                            <a:schemeClr val="tx1"/>
                          </a:solidFill>
                          <a:latin typeface="Comic Sans MS" pitchFamily="66" charset="0"/>
                          <a:ea typeface="MS Gothic" pitchFamily="49" charset="-128"/>
                          <a:cs typeface="Times New Roman" pitchFamily="18" charset="0"/>
                        </a:rPr>
                        <a:t>Other</a:t>
                      </a:r>
                      <a:r>
                        <a:rPr lang="en-US" sz="1200" b="1" kern="1200" dirty="0" smtClean="0">
                          <a:solidFill>
                            <a:schemeClr val="tx1"/>
                          </a:solidFill>
                          <a:latin typeface="Comic Sans MS" pitchFamily="66" charset="0"/>
                          <a:ea typeface="MS Gothic" pitchFamily="49" charset="-128"/>
                          <a:cs typeface="Times New Roman" pitchFamily="18" charset="0"/>
                        </a:rPr>
                        <a:t>__________</a:t>
                      </a:r>
                    </a:p>
                    <a:p>
                      <a:pPr marL="103188" lvl="1" indent="0" algn="l" defTabSz="914400" rtl="0" eaLnBrk="1" latinLnBrk="0" hangingPunct="1">
                        <a:spcAft>
                          <a:spcPts val="500"/>
                        </a:spcAft>
                        <a:buNone/>
                        <a:tabLst>
                          <a:tab pos="179388" algn="l"/>
                        </a:tabLst>
                      </a:pPr>
                      <a:endParaRPr kumimoji="0" lang="en-US" sz="1200" b="1" u="none" strike="noStrike" cap="none" normalizeH="0" baseline="0" dirty="0" smtClean="0">
                        <a:ln>
                          <a:noFill/>
                        </a:ln>
                        <a:solidFill>
                          <a:schemeClr val="tx1"/>
                        </a:solidFill>
                        <a:effectLst/>
                        <a:latin typeface="Comic Sans MS" pitchFamily="66" charset="0"/>
                      </a:endParaRPr>
                    </a:p>
                  </a:txBody>
                  <a:tcPr marL="74295" marR="74295" marT="0" marB="0" horzOverflow="overflow">
                    <a:solidFill>
                      <a:schemeClr val="accent3">
                        <a:lumMod val="20000"/>
                        <a:lumOff val="80000"/>
                        <a:alpha val="75000"/>
                      </a:schemeClr>
                    </a:solidFill>
                  </a:tcPr>
                </a:tc>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4271223688"/>
              </p:ext>
            </p:extLst>
          </p:nvPr>
        </p:nvGraphicFramePr>
        <p:xfrm>
          <a:off x="3368824" y="3861048"/>
          <a:ext cx="3600400" cy="2952328"/>
        </p:xfrm>
        <a:graphic>
          <a:graphicData uri="http://schemas.openxmlformats.org/drawingml/2006/table">
            <a:tbl>
              <a:tblPr>
                <a:tableStyleId>{93296810-A885-4BE3-A3E7-6D5BEEA58F35}</a:tableStyleId>
              </a:tblPr>
              <a:tblGrid>
                <a:gridCol w="3600400"/>
              </a:tblGrid>
              <a:tr h="360040">
                <a:tc>
                  <a:txBody>
                    <a:bodyPr/>
                    <a:lstStyle/>
                    <a:p>
                      <a:pPr marL="0" marR="0" lvl="0" indent="0" algn="ctr" defTabSz="914400" rtl="0" eaLnBrk="1" fontAlgn="base" latinLnBrk="0" hangingPunct="1">
                        <a:lnSpc>
                          <a:spcPct val="150000"/>
                        </a:lnSpc>
                        <a:spcBef>
                          <a:spcPts val="600"/>
                        </a:spcBef>
                        <a:spcAft>
                          <a:spcPts val="600"/>
                        </a:spcAft>
                        <a:buClrTx/>
                        <a:buSzTx/>
                        <a:buFontTx/>
                        <a:buNone/>
                        <a:tabLst/>
                        <a:defRPr/>
                      </a:pPr>
                      <a:r>
                        <a:rPr lang="en-US" sz="1400" b="1" u="sng" kern="1200" dirty="0" err="1" smtClean="0">
                          <a:solidFill>
                            <a:schemeClr val="tx1"/>
                          </a:solidFill>
                          <a:latin typeface="Comic Sans MS" pitchFamily="66" charset="0"/>
                          <a:ea typeface="+mn-ea"/>
                          <a:cs typeface="+mn-cs"/>
                        </a:rPr>
                        <a:t>Oranga</a:t>
                      </a:r>
                      <a:r>
                        <a:rPr lang="en-US" sz="1400" b="1" u="sng" kern="1200" dirty="0" smtClean="0">
                          <a:solidFill>
                            <a:schemeClr val="tx1"/>
                          </a:solidFill>
                          <a:latin typeface="Comic Sans MS" pitchFamily="66" charset="0"/>
                          <a:ea typeface="+mn-ea"/>
                          <a:cs typeface="+mn-cs"/>
                        </a:rPr>
                        <a:t> </a:t>
                      </a:r>
                      <a:r>
                        <a:rPr lang="en-US" sz="1400" b="1" u="sng" kern="1200" dirty="0" err="1" smtClean="0">
                          <a:solidFill>
                            <a:schemeClr val="tx1"/>
                          </a:solidFill>
                          <a:latin typeface="Comic Sans MS" pitchFamily="66" charset="0"/>
                          <a:ea typeface="+mn-ea"/>
                          <a:cs typeface="+mn-cs"/>
                        </a:rPr>
                        <a:t>Whānau</a:t>
                      </a:r>
                      <a:endParaRPr lang="en-US" sz="1400" b="1" u="sng" kern="1200" dirty="0" smtClean="0">
                        <a:solidFill>
                          <a:schemeClr val="tx1"/>
                        </a:solidFill>
                        <a:latin typeface="Comic Sans MS" pitchFamily="66" charset="0"/>
                        <a:ea typeface="+mn-ea"/>
                        <a:cs typeface="+mn-cs"/>
                      </a:endParaRPr>
                    </a:p>
                  </a:txBody>
                  <a:tcPr marL="74295" marR="74295" marT="0" marB="0" horzOverflow="overflow">
                    <a:noFill/>
                  </a:tcPr>
                </a:tc>
              </a:tr>
              <a:tr h="2592288">
                <a:tc>
                  <a:txBody>
                    <a:bodyPr/>
                    <a:lstStyle/>
                    <a:p>
                      <a:pPr marL="446088" lvl="1" indent="-342900">
                        <a:lnSpc>
                          <a:spcPct val="150000"/>
                        </a:lnSpc>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Advocacy</a:t>
                      </a:r>
                      <a:r>
                        <a:rPr lang="en-US" sz="1000" b="1" baseline="0" dirty="0" smtClean="0">
                          <a:solidFill>
                            <a:schemeClr val="tx1"/>
                          </a:solidFill>
                          <a:latin typeface="Comic Sans MS" pitchFamily="66" charset="0"/>
                          <a:ea typeface="MS Gothic" pitchFamily="49" charset="-128"/>
                          <a:cs typeface="Times New Roman" pitchFamily="18" charset="0"/>
                        </a:rPr>
                        <a:t> and Counselling</a:t>
                      </a:r>
                      <a:endParaRPr lang="en-NZ" sz="1000" b="1" dirty="0" smtClean="0">
                        <a:solidFill>
                          <a:schemeClr val="tx1"/>
                        </a:solidFill>
                        <a:latin typeface="Comic Sans MS" pitchFamily="66" charset="0"/>
                        <a:ea typeface="MS Gothic" pitchFamily="49" charset="-128"/>
                        <a:cs typeface="Times New Roman" pitchFamily="18" charset="0"/>
                      </a:endParaRPr>
                    </a:p>
                    <a:p>
                      <a:pPr marL="446088" marR="0" lvl="1" indent="-342900" algn="l" defTabSz="914400" rtl="0" eaLnBrk="1" fontAlgn="auto" latinLnBrk="0" hangingPunct="1">
                        <a:lnSpc>
                          <a:spcPct val="100000"/>
                        </a:lnSpc>
                        <a:spcBef>
                          <a:spcPts val="0"/>
                        </a:spcBef>
                        <a:spcAft>
                          <a:spcPts val="500"/>
                        </a:spcAft>
                        <a:buClrTx/>
                        <a:buSzTx/>
                        <a:buFontTx/>
                        <a:buBlip>
                          <a:blip r:embed="rId4"/>
                        </a:buBlip>
                        <a:tabLst>
                          <a:tab pos="179388" algn="l"/>
                        </a:tabLst>
                        <a:defRPr/>
                      </a:pPr>
                      <a:r>
                        <a:rPr lang="en-US" sz="1000" b="1" dirty="0" smtClean="0">
                          <a:solidFill>
                            <a:schemeClr val="tx1"/>
                          </a:solidFill>
                          <a:latin typeface="Comic Sans MS" pitchFamily="66" charset="0"/>
                          <a:ea typeface="MS Gothic" pitchFamily="49" charset="-128"/>
                          <a:cs typeface="Times New Roman" pitchFamily="18" charset="0"/>
                        </a:rPr>
                        <a:t>Education Support </a:t>
                      </a:r>
                    </a:p>
                    <a:p>
                      <a:pPr marL="446088" marR="0" lvl="1" indent="-342900" algn="l" defTabSz="914400" rtl="0" eaLnBrk="1" fontAlgn="auto" latinLnBrk="0" hangingPunct="1">
                        <a:lnSpc>
                          <a:spcPct val="100000"/>
                        </a:lnSpc>
                        <a:spcBef>
                          <a:spcPts val="0"/>
                        </a:spcBef>
                        <a:spcAft>
                          <a:spcPts val="500"/>
                        </a:spcAft>
                        <a:buClrTx/>
                        <a:buSzTx/>
                        <a:buFontTx/>
                        <a:buBlip>
                          <a:blip r:embed="rId4"/>
                        </a:buBlip>
                        <a:tabLst>
                          <a:tab pos="179388" algn="l"/>
                        </a:tabLst>
                        <a:defRPr/>
                      </a:pPr>
                      <a:r>
                        <a:rPr lang="en-US" sz="1000" b="1" dirty="0" smtClean="0">
                          <a:solidFill>
                            <a:schemeClr val="tx1"/>
                          </a:solidFill>
                          <a:latin typeface="Comic Sans MS" pitchFamily="66" charset="0"/>
                          <a:ea typeface="MS Gothic" pitchFamily="49" charset="-128"/>
                          <a:cs typeface="Times New Roman" pitchFamily="18" charset="0"/>
                        </a:rPr>
                        <a:t>Employment and</a:t>
                      </a:r>
                      <a:r>
                        <a:rPr lang="en-US" sz="1000" b="1" baseline="0" dirty="0" smtClean="0">
                          <a:solidFill>
                            <a:schemeClr val="tx1"/>
                          </a:solidFill>
                          <a:latin typeface="Comic Sans MS" pitchFamily="66" charset="0"/>
                          <a:ea typeface="MS Gothic" pitchFamily="49" charset="-128"/>
                          <a:cs typeface="Times New Roman" pitchFamily="18" charset="0"/>
                        </a:rPr>
                        <a:t> Career / WINZ</a:t>
                      </a:r>
                      <a:endParaRPr lang="en-US" sz="1000" b="1" dirty="0" smtClean="0">
                        <a:solidFill>
                          <a:schemeClr val="tx1"/>
                        </a:solidFill>
                        <a:latin typeface="Comic Sans MS" pitchFamily="66" charset="0"/>
                        <a:ea typeface="MS Gothic" pitchFamily="49" charset="-128"/>
                        <a:cs typeface="Times New Roman" pitchFamily="18" charset="0"/>
                      </a:endParaRPr>
                    </a:p>
                    <a:p>
                      <a:pPr marL="446088" lvl="1" indent="-342900">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Parenting skills/ challenges</a:t>
                      </a:r>
                    </a:p>
                    <a:p>
                      <a:pPr marL="446088" lvl="1" indent="-342900">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Early Childhood</a:t>
                      </a:r>
                      <a:r>
                        <a:rPr lang="en-US" sz="1000" b="1" baseline="0" dirty="0" smtClean="0">
                          <a:solidFill>
                            <a:schemeClr val="tx1"/>
                          </a:solidFill>
                          <a:latin typeface="Comic Sans MS" pitchFamily="66" charset="0"/>
                          <a:ea typeface="MS Gothic" pitchFamily="49" charset="-128"/>
                          <a:cs typeface="Times New Roman" pitchFamily="18" charset="0"/>
                        </a:rPr>
                        <a:t> Education</a:t>
                      </a:r>
                      <a:endParaRPr lang="en-US" sz="1000" b="1" dirty="0" smtClean="0">
                        <a:solidFill>
                          <a:schemeClr val="tx1"/>
                        </a:solidFill>
                        <a:latin typeface="Comic Sans MS" pitchFamily="66" charset="0"/>
                        <a:ea typeface="MS Gothic" pitchFamily="49" charset="-128"/>
                        <a:cs typeface="Times New Roman" pitchFamily="18" charset="0"/>
                      </a:endParaRPr>
                    </a:p>
                    <a:p>
                      <a:pPr marL="446088" lvl="1" indent="-342900">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Family or Personal Safety</a:t>
                      </a:r>
                    </a:p>
                    <a:p>
                      <a:pPr marL="446088" lvl="1" indent="-342900">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School Issues</a:t>
                      </a:r>
                      <a:r>
                        <a:rPr lang="en-US" sz="1000" b="1" baseline="0" dirty="0" smtClean="0">
                          <a:solidFill>
                            <a:schemeClr val="tx1"/>
                          </a:solidFill>
                          <a:latin typeface="Comic Sans MS" pitchFamily="66" charset="0"/>
                          <a:ea typeface="MS Gothic" pitchFamily="49" charset="-128"/>
                          <a:cs typeface="Times New Roman" pitchFamily="18" charset="0"/>
                        </a:rPr>
                        <a:t> /learning difficulties</a:t>
                      </a:r>
                      <a:endParaRPr lang="en-US" sz="1000" b="1" dirty="0" smtClean="0">
                        <a:solidFill>
                          <a:schemeClr val="tx1"/>
                        </a:solidFill>
                        <a:latin typeface="Comic Sans MS" pitchFamily="66" charset="0"/>
                        <a:ea typeface="MS Gothic" pitchFamily="49" charset="-128"/>
                        <a:cs typeface="Times New Roman" pitchFamily="18" charset="0"/>
                      </a:endParaRPr>
                    </a:p>
                    <a:p>
                      <a:pPr marL="446088" lvl="1" indent="-342900">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Cultural</a:t>
                      </a:r>
                      <a:r>
                        <a:rPr lang="en-US" sz="1000" b="1" baseline="0" dirty="0" smtClean="0">
                          <a:solidFill>
                            <a:schemeClr val="tx1"/>
                          </a:solidFill>
                          <a:latin typeface="Comic Sans MS" pitchFamily="66" charset="0"/>
                          <a:ea typeface="MS Gothic" pitchFamily="49" charset="-128"/>
                          <a:cs typeface="Times New Roman" pitchFamily="18" charset="0"/>
                        </a:rPr>
                        <a:t> Support and Connections e.g. </a:t>
                      </a:r>
                      <a:r>
                        <a:rPr lang="en-US" sz="1000" b="1" baseline="0" dirty="0" err="1" smtClean="0">
                          <a:solidFill>
                            <a:schemeClr val="tx1"/>
                          </a:solidFill>
                          <a:latin typeface="Comic Sans MS" pitchFamily="66" charset="0"/>
                          <a:ea typeface="MS Gothic" pitchFamily="49" charset="-128"/>
                          <a:cs typeface="Times New Roman" pitchFamily="18" charset="0"/>
                        </a:rPr>
                        <a:t>marae</a:t>
                      </a:r>
                      <a:r>
                        <a:rPr lang="en-US" sz="1000" b="1" baseline="0" dirty="0" smtClean="0">
                          <a:solidFill>
                            <a:schemeClr val="tx1"/>
                          </a:solidFill>
                          <a:latin typeface="Comic Sans MS" pitchFamily="66" charset="0"/>
                          <a:ea typeface="MS Gothic" pitchFamily="49" charset="-128"/>
                          <a:cs typeface="Times New Roman" pitchFamily="18" charset="0"/>
                        </a:rPr>
                        <a:t>, church, community groups</a:t>
                      </a:r>
                      <a:endParaRPr lang="en-US" sz="1000" b="1" dirty="0" smtClean="0">
                        <a:solidFill>
                          <a:schemeClr val="tx1"/>
                        </a:solidFill>
                        <a:latin typeface="Comic Sans MS" pitchFamily="66" charset="0"/>
                        <a:ea typeface="MS Gothic" pitchFamily="49" charset="-128"/>
                        <a:cs typeface="Times New Roman" pitchFamily="18" charset="0"/>
                      </a:endParaRPr>
                    </a:p>
                    <a:p>
                      <a:pPr marL="446088" lvl="1" indent="-342900">
                        <a:spcAft>
                          <a:spcPts val="500"/>
                        </a:spcAft>
                        <a:buBlip>
                          <a:blip r:embed="rId4"/>
                        </a:buBlip>
                        <a:tabLst>
                          <a:tab pos="179388" algn="l"/>
                        </a:tabLst>
                      </a:pPr>
                      <a:r>
                        <a:rPr lang="en-US" sz="1000" b="1" dirty="0" smtClean="0">
                          <a:solidFill>
                            <a:schemeClr val="tx1"/>
                          </a:solidFill>
                          <a:latin typeface="Comic Sans MS" pitchFamily="66" charset="0"/>
                          <a:ea typeface="MS Gothic" pitchFamily="49" charset="-128"/>
                          <a:cs typeface="Times New Roman" pitchFamily="18" charset="0"/>
                        </a:rPr>
                        <a:t>Other </a:t>
                      </a:r>
                      <a:r>
                        <a:rPr lang="en-US" sz="1200" b="1" dirty="0" smtClean="0">
                          <a:solidFill>
                            <a:schemeClr val="tx1"/>
                          </a:solidFill>
                          <a:latin typeface="Comic Sans MS" pitchFamily="66" charset="0"/>
                          <a:ea typeface="MS Gothic" pitchFamily="49" charset="-128"/>
                          <a:cs typeface="Times New Roman" pitchFamily="18" charset="0"/>
                        </a:rPr>
                        <a:t>______________________</a:t>
                      </a:r>
                      <a:endParaRPr lang="en-US" sz="1100" b="1" dirty="0" smtClean="0">
                        <a:solidFill>
                          <a:schemeClr val="tx1"/>
                        </a:solidFill>
                        <a:latin typeface="Comic Sans MS" pitchFamily="66" charset="0"/>
                        <a:ea typeface="MS Gothic" pitchFamily="49" charset="-128"/>
                        <a:cs typeface="Times New Roman" pitchFamily="18" charset="0"/>
                      </a:endParaRPr>
                    </a:p>
                  </a:txBody>
                  <a:tcPr marL="74295" marR="74295" marT="0" marB="0" horzOverflow="overflow">
                    <a:solidFill>
                      <a:schemeClr val="accent4">
                        <a:lumMod val="20000"/>
                        <a:lumOff val="80000"/>
                        <a:alpha val="75000"/>
                      </a:schemeClr>
                    </a:solidFill>
                  </a:tcPr>
                </a:tc>
              </a:tr>
            </a:tbl>
          </a:graphicData>
        </a:graphic>
      </p:graphicFrame>
      <p:sp>
        <p:nvSpPr>
          <p:cNvPr id="13" name="Rounded Rectangle 12"/>
          <p:cNvSpPr/>
          <p:nvPr/>
        </p:nvSpPr>
        <p:spPr>
          <a:xfrm>
            <a:off x="7041233" y="620688"/>
            <a:ext cx="2720752" cy="6108736"/>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tx1"/>
                </a:solidFill>
              </a:rPr>
              <a:t>Information gathered in this assessment will be recorded within your clinical file at Hora Te Pai, and will be available to kaimahi working with you. All information will be kept confidential and used only for identifying your needs and services that may be able to assist.</a:t>
            </a:r>
          </a:p>
          <a:p>
            <a:endParaRPr lang="en-US" sz="1200" dirty="0">
              <a:solidFill>
                <a:schemeClr val="tx1"/>
              </a:solidFill>
            </a:endParaRPr>
          </a:p>
          <a:p>
            <a:r>
              <a:rPr lang="en-US" sz="1200" dirty="0" smtClean="0">
                <a:solidFill>
                  <a:schemeClr val="tx1"/>
                </a:solidFill>
              </a:rPr>
              <a:t>Name:</a:t>
            </a:r>
          </a:p>
          <a:p>
            <a:r>
              <a:rPr lang="en-US" sz="1200" dirty="0" smtClean="0">
                <a:solidFill>
                  <a:schemeClr val="tx1"/>
                </a:solidFill>
              </a:rPr>
              <a:t>NHI: 	       </a:t>
            </a:r>
          </a:p>
          <a:p>
            <a:r>
              <a:rPr lang="en-US" sz="1200" dirty="0" smtClean="0">
                <a:solidFill>
                  <a:schemeClr val="tx1"/>
                </a:solidFill>
              </a:rPr>
              <a:t>D.O.B:</a:t>
            </a:r>
          </a:p>
          <a:p>
            <a:r>
              <a:rPr lang="en-NZ" sz="1200" dirty="0" smtClean="0">
                <a:solidFill>
                  <a:schemeClr val="tx1"/>
                </a:solidFill>
              </a:rPr>
              <a:t>Iwi/ </a:t>
            </a:r>
            <a:r>
              <a:rPr lang="en-NZ" sz="1200" dirty="0" err="1" smtClean="0">
                <a:solidFill>
                  <a:schemeClr val="tx1"/>
                </a:solidFill>
              </a:rPr>
              <a:t>Hapu</a:t>
            </a:r>
            <a:r>
              <a:rPr lang="en-NZ" sz="1200" dirty="0" smtClean="0">
                <a:solidFill>
                  <a:schemeClr val="tx1"/>
                </a:solidFill>
              </a:rPr>
              <a:t>:</a:t>
            </a:r>
            <a:endParaRPr lang="en-US" sz="1200" dirty="0" smtClean="0">
              <a:solidFill>
                <a:schemeClr val="tx1"/>
              </a:solidFill>
            </a:endParaRPr>
          </a:p>
          <a:p>
            <a:r>
              <a:rPr lang="en-US" sz="1200" dirty="0" smtClean="0">
                <a:solidFill>
                  <a:schemeClr val="tx1"/>
                </a:solidFill>
              </a:rPr>
              <a:t>Ethnicity:                    </a:t>
            </a:r>
          </a:p>
          <a:p>
            <a:r>
              <a:rPr lang="en-US" sz="1200" dirty="0" smtClean="0">
                <a:solidFill>
                  <a:schemeClr val="tx1"/>
                </a:solidFill>
              </a:rPr>
              <a:t>Address:</a:t>
            </a:r>
          </a:p>
          <a:p>
            <a:endParaRPr lang="en-US" sz="1200" dirty="0" smtClean="0">
              <a:solidFill>
                <a:schemeClr val="tx1"/>
              </a:solidFill>
            </a:endParaRPr>
          </a:p>
          <a:p>
            <a:r>
              <a:rPr lang="en-US" sz="1200" dirty="0" smtClean="0">
                <a:solidFill>
                  <a:schemeClr val="tx1"/>
                </a:solidFill>
              </a:rPr>
              <a:t>Telephone: </a:t>
            </a:r>
          </a:p>
          <a:p>
            <a:r>
              <a:rPr lang="en-NZ" sz="1200" dirty="0" smtClean="0">
                <a:solidFill>
                  <a:schemeClr val="tx1"/>
                </a:solidFill>
              </a:rPr>
              <a:t>Enrolled with GP:</a:t>
            </a:r>
          </a:p>
          <a:p>
            <a:r>
              <a:rPr lang="en-NZ" sz="1200" dirty="0" smtClean="0">
                <a:solidFill>
                  <a:schemeClr val="tx1"/>
                </a:solidFill>
              </a:rPr>
              <a:t>Enrolled with TO/WO:</a:t>
            </a:r>
          </a:p>
          <a:p>
            <a:r>
              <a:rPr lang="en-NZ" sz="1200" dirty="0" smtClean="0">
                <a:solidFill>
                  <a:schemeClr val="tx1"/>
                </a:solidFill>
              </a:rPr>
              <a:t>Keyworker:</a:t>
            </a:r>
            <a:endParaRPr lang="en-US" sz="1200" dirty="0">
              <a:solidFill>
                <a:schemeClr val="tx1"/>
              </a:solidFill>
            </a:endParaRPr>
          </a:p>
          <a:p>
            <a:r>
              <a:rPr lang="en-US" sz="1200" dirty="0" smtClean="0">
                <a:solidFill>
                  <a:schemeClr val="tx1"/>
                </a:solidFill>
              </a:rPr>
              <a:t>I Consent </a:t>
            </a:r>
            <a:r>
              <a:rPr lang="en-US" sz="1200" dirty="0">
                <a:solidFill>
                  <a:schemeClr val="tx1"/>
                </a:solidFill>
              </a:rPr>
              <a:t>to having referral to </a:t>
            </a:r>
            <a:r>
              <a:rPr lang="en-US" sz="1200" dirty="0" smtClean="0">
                <a:solidFill>
                  <a:schemeClr val="tx1"/>
                </a:solidFill>
              </a:rPr>
              <a:t>identified service/s </a:t>
            </a:r>
            <a:r>
              <a:rPr lang="en-US" sz="1200" dirty="0">
                <a:solidFill>
                  <a:schemeClr val="tx1"/>
                </a:solidFill>
              </a:rPr>
              <a:t>(circle your choice</a:t>
            </a:r>
            <a:r>
              <a:rPr lang="en-US" sz="1200" dirty="0" smtClean="0">
                <a:solidFill>
                  <a:schemeClr val="tx1"/>
                </a:solidFill>
              </a:rPr>
              <a:t>):  Yes      No</a:t>
            </a:r>
          </a:p>
          <a:p>
            <a:pPr algn="ctr" fontAlgn="auto">
              <a:spcBef>
                <a:spcPts val="0"/>
              </a:spcBef>
              <a:spcAft>
                <a:spcPts val="600"/>
              </a:spcAft>
              <a:defRPr/>
            </a:pPr>
            <a:r>
              <a:rPr lang="en-US" sz="1200" b="1" dirty="0" smtClean="0">
                <a:solidFill>
                  <a:schemeClr val="tx1"/>
                </a:solidFill>
              </a:rPr>
              <a:t>Signature________________</a:t>
            </a:r>
          </a:p>
          <a:p>
            <a:pPr algn="ctr" fontAlgn="auto">
              <a:spcBef>
                <a:spcPts val="0"/>
              </a:spcBef>
              <a:spcAft>
                <a:spcPts val="0"/>
              </a:spcAft>
              <a:defRPr/>
            </a:pPr>
            <a:r>
              <a:rPr lang="en-US" sz="1200" b="1" dirty="0" smtClean="0">
                <a:solidFill>
                  <a:schemeClr val="tx1"/>
                </a:solidFill>
              </a:rPr>
              <a:t>Date__________________</a:t>
            </a:r>
            <a:r>
              <a:rPr lang="en-US" sz="1400" b="1" dirty="0" smtClean="0">
                <a:solidFill>
                  <a:schemeClr val="tx1"/>
                </a:solidFill>
              </a:rPr>
              <a:t>__</a:t>
            </a:r>
            <a:endParaRPr lang="en-US" sz="1400" b="1" dirty="0">
              <a:solidFill>
                <a:schemeClr val="tx1"/>
              </a:solidFill>
            </a:endParaRPr>
          </a:p>
          <a:p>
            <a:pPr algn="ctr" fontAlgn="auto">
              <a:spcBef>
                <a:spcPts val="0"/>
              </a:spcBef>
              <a:spcAft>
                <a:spcPts val="0"/>
              </a:spcAft>
              <a:defRPr/>
            </a:pPr>
            <a:r>
              <a:rPr lang="en-US" sz="1000" b="1" i="1" dirty="0" smtClean="0">
                <a:solidFill>
                  <a:schemeClr val="tx1"/>
                </a:solidFill>
              </a:rPr>
              <a:t>Client survey  Completed □</a:t>
            </a:r>
            <a:endParaRPr lang="en-US" sz="1000" b="1" i="1" dirty="0">
              <a:solidFill>
                <a:schemeClr val="tx1"/>
              </a:solidFill>
            </a:endParaRPr>
          </a:p>
          <a:p>
            <a:pPr algn="ctr"/>
            <a:endParaRPr lang="en-NZ"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3730045179"/>
              </p:ext>
            </p:extLst>
          </p:nvPr>
        </p:nvGraphicFramePr>
        <p:xfrm>
          <a:off x="128464" y="620688"/>
          <a:ext cx="3240360" cy="3240360"/>
        </p:xfrm>
        <a:graphic>
          <a:graphicData uri="http://schemas.openxmlformats.org/drawingml/2006/table">
            <a:tbl>
              <a:tblPr>
                <a:tableStyleId>{93296810-A885-4BE3-A3E7-6D5BEEA58F35}</a:tableStyleId>
              </a:tblPr>
              <a:tblGrid>
                <a:gridCol w="3240360"/>
              </a:tblGrid>
              <a:tr h="360040">
                <a:tc>
                  <a:txBody>
                    <a:bodyPr/>
                    <a:lstStyle/>
                    <a:p>
                      <a:pPr marL="0" marR="0" lvl="0" indent="0" algn="ctr" defTabSz="914400" rtl="0" eaLnBrk="1" fontAlgn="base" latinLnBrk="0" hangingPunct="1">
                        <a:lnSpc>
                          <a:spcPct val="150000"/>
                        </a:lnSpc>
                        <a:spcBef>
                          <a:spcPts val="600"/>
                        </a:spcBef>
                        <a:spcAft>
                          <a:spcPts val="600"/>
                        </a:spcAft>
                        <a:buClrTx/>
                        <a:buSzTx/>
                        <a:buFontTx/>
                        <a:buNone/>
                        <a:tabLst/>
                        <a:defRPr/>
                      </a:pPr>
                      <a:r>
                        <a:rPr lang="en-US" sz="1400" b="1" u="sng" kern="1200" dirty="0" err="1" smtClean="0">
                          <a:solidFill>
                            <a:schemeClr val="tx1"/>
                          </a:solidFill>
                          <a:latin typeface="Comic Sans MS" pitchFamily="66" charset="0"/>
                          <a:ea typeface="+mn-ea"/>
                          <a:cs typeface="+mn-cs"/>
                        </a:rPr>
                        <a:t>Oranga</a:t>
                      </a:r>
                      <a:r>
                        <a:rPr lang="en-US" sz="1400" b="1" u="sng" kern="1200" dirty="0" smtClean="0">
                          <a:solidFill>
                            <a:schemeClr val="tx1"/>
                          </a:solidFill>
                          <a:latin typeface="Comic Sans MS" pitchFamily="66" charset="0"/>
                          <a:ea typeface="+mn-ea"/>
                          <a:cs typeface="+mn-cs"/>
                        </a:rPr>
                        <a:t> </a:t>
                      </a:r>
                      <a:r>
                        <a:rPr lang="en-US" sz="1400" b="1" u="sng" kern="1200" dirty="0" err="1" smtClean="0">
                          <a:solidFill>
                            <a:schemeClr val="tx1"/>
                          </a:solidFill>
                          <a:latin typeface="Comic Sans MS" pitchFamily="66" charset="0"/>
                          <a:ea typeface="+mn-ea"/>
                          <a:cs typeface="+mn-cs"/>
                        </a:rPr>
                        <a:t>Kainga</a:t>
                      </a:r>
                      <a:endParaRPr lang="en-US" sz="1400" b="1" u="sng" kern="1200" dirty="0" smtClean="0">
                        <a:solidFill>
                          <a:schemeClr val="tx1"/>
                        </a:solidFill>
                        <a:latin typeface="Comic Sans MS" pitchFamily="66" charset="0"/>
                        <a:ea typeface="+mn-ea"/>
                        <a:cs typeface="+mn-cs"/>
                      </a:endParaRPr>
                    </a:p>
                  </a:txBody>
                  <a:tcPr marL="74295" marR="74295" marT="0" marB="0" horzOverflow="overflow">
                    <a:noFill/>
                  </a:tcPr>
                </a:tc>
              </a:tr>
              <a:tr h="2880320">
                <a:tc>
                  <a:txBody>
                    <a:bodyPr/>
                    <a:lstStyle/>
                    <a:p>
                      <a:pPr marL="0" marR="0" lvl="0" indent="0" algn="l" defTabSz="914400" rtl="0" eaLnBrk="1" fontAlgn="base" latinLnBrk="0" hangingPunct="1">
                        <a:lnSpc>
                          <a:spcPct val="100000"/>
                        </a:lnSpc>
                        <a:spcBef>
                          <a:spcPct val="0"/>
                        </a:spcBef>
                        <a:spcAft>
                          <a:spcPts val="500"/>
                        </a:spcAft>
                        <a:buClrTx/>
                        <a:buSzTx/>
                        <a:buFontTx/>
                        <a:buNone/>
                        <a:tabLst/>
                      </a:pPr>
                      <a:r>
                        <a:rPr kumimoji="0" lang="en-US" sz="1200" b="1" u="none" strike="noStrike" cap="none" normalizeH="0" baseline="0" dirty="0" smtClean="0">
                          <a:ln>
                            <a:noFill/>
                          </a:ln>
                          <a:solidFill>
                            <a:schemeClr val="tx1"/>
                          </a:solidFill>
                          <a:effectLst/>
                          <a:latin typeface="Comic Sans MS" pitchFamily="66" charset="0"/>
                        </a:rPr>
                        <a:t>Home</a:t>
                      </a:r>
                    </a:p>
                    <a:p>
                      <a:pPr marL="527050" marR="0" lvl="1" indent="-342900" algn="l" defTabSz="914400" rtl="0" eaLnBrk="1" fontAlgn="base" latinLnBrk="0" hangingPunct="1">
                        <a:lnSpc>
                          <a:spcPct val="100000"/>
                        </a:lnSpc>
                        <a:spcBef>
                          <a:spcPct val="0"/>
                        </a:spcBef>
                        <a:spcAft>
                          <a:spcPts val="500"/>
                        </a:spcAft>
                        <a:buClrTx/>
                        <a:buSzTx/>
                        <a:buFont typeface="Symbol" pitchFamily="18" charset="2"/>
                        <a:buBlip>
                          <a:blip r:embed="rId4"/>
                        </a:buBlip>
                        <a:tabLst>
                          <a:tab pos="179388" algn="l"/>
                        </a:tabLst>
                      </a:pPr>
                      <a:r>
                        <a:rPr kumimoji="0" lang="en-US" sz="1000" b="1" u="none" strike="noStrike" cap="none" normalizeH="0" baseline="0" dirty="0" smtClean="0">
                          <a:ln>
                            <a:noFill/>
                          </a:ln>
                          <a:solidFill>
                            <a:schemeClr val="tx1"/>
                          </a:solidFill>
                          <a:effectLst/>
                          <a:latin typeface="Comic Sans MS" pitchFamily="66" charset="0"/>
                        </a:rPr>
                        <a:t>Warm Home</a:t>
                      </a:r>
                    </a:p>
                    <a:p>
                      <a:pPr marL="527050" marR="0" lvl="1" indent="-342900" algn="l" defTabSz="914400" rtl="0" eaLnBrk="1" fontAlgn="base" latinLnBrk="0" hangingPunct="1">
                        <a:lnSpc>
                          <a:spcPct val="100000"/>
                        </a:lnSpc>
                        <a:spcBef>
                          <a:spcPct val="0"/>
                        </a:spcBef>
                        <a:spcAft>
                          <a:spcPts val="500"/>
                        </a:spcAft>
                        <a:buClrTx/>
                        <a:buSzTx/>
                        <a:buFont typeface="Symbol" pitchFamily="18" charset="2"/>
                        <a:buBlip>
                          <a:blip r:embed="rId4"/>
                        </a:buBlip>
                        <a:tabLst>
                          <a:tab pos="179388" algn="l"/>
                        </a:tabLst>
                      </a:pPr>
                      <a:r>
                        <a:rPr kumimoji="0" lang="en-US" sz="1000" b="1" u="none" strike="noStrike" cap="none" normalizeH="0" baseline="0" dirty="0" smtClean="0">
                          <a:ln>
                            <a:noFill/>
                          </a:ln>
                          <a:solidFill>
                            <a:schemeClr val="tx1"/>
                          </a:solidFill>
                          <a:effectLst/>
                          <a:latin typeface="Comic Sans MS" pitchFamily="66" charset="0"/>
                        </a:rPr>
                        <a:t>Damp free</a:t>
                      </a:r>
                      <a:endParaRPr kumimoji="0" lang="en-NZ" sz="1000" b="1" i="0" u="none" strike="noStrike" cap="none" normalizeH="0" baseline="0" dirty="0" smtClean="0">
                        <a:ln>
                          <a:noFill/>
                        </a:ln>
                        <a:solidFill>
                          <a:schemeClr val="tx1"/>
                        </a:solidFill>
                        <a:effectLst/>
                        <a:latin typeface="Comic Sans MS" pitchFamily="66" charset="0"/>
                        <a:ea typeface="MS Gothic" pitchFamily="49" charset="-128"/>
                        <a:cs typeface="Times New Roman" pitchFamily="18" charset="0"/>
                      </a:endParaRPr>
                    </a:p>
                    <a:p>
                      <a:pPr marL="527050" marR="0" lvl="1" indent="-342900" algn="l" defTabSz="914400" rtl="0" eaLnBrk="1" fontAlgn="base" latinLnBrk="0" hangingPunct="1">
                        <a:lnSpc>
                          <a:spcPct val="100000"/>
                        </a:lnSpc>
                        <a:spcBef>
                          <a:spcPct val="0"/>
                        </a:spcBef>
                        <a:spcAft>
                          <a:spcPts val="500"/>
                        </a:spcAft>
                        <a:buClrTx/>
                        <a:buSzTx/>
                        <a:buFont typeface="Symbol" pitchFamily="18" charset="2"/>
                        <a:buBlip>
                          <a:blip r:embed="rId4"/>
                        </a:buBlip>
                        <a:tabLst>
                          <a:tab pos="179388" algn="l"/>
                        </a:tabLst>
                      </a:pPr>
                      <a:r>
                        <a:rPr kumimoji="0" lang="en-NZ" sz="1000" b="1" i="0" u="none" strike="noStrike" cap="none" normalizeH="0" baseline="0" dirty="0" smtClean="0">
                          <a:ln>
                            <a:noFill/>
                          </a:ln>
                          <a:solidFill>
                            <a:schemeClr val="tx1"/>
                          </a:solidFill>
                          <a:effectLst/>
                          <a:latin typeface="Comic Sans MS" pitchFamily="66" charset="0"/>
                          <a:ea typeface="MS Gothic" pitchFamily="49" charset="-128"/>
                          <a:cs typeface="Times New Roman" pitchFamily="18" charset="0"/>
                        </a:rPr>
                        <a:t>Mould free</a:t>
                      </a:r>
                    </a:p>
                    <a:p>
                      <a:pPr marL="527050" marR="0" lvl="1" indent="-342900" algn="l" defTabSz="914400" rtl="0" eaLnBrk="1" fontAlgn="base" latinLnBrk="0" hangingPunct="1">
                        <a:lnSpc>
                          <a:spcPct val="100000"/>
                        </a:lnSpc>
                        <a:spcBef>
                          <a:spcPct val="0"/>
                        </a:spcBef>
                        <a:spcAft>
                          <a:spcPts val="500"/>
                        </a:spcAft>
                        <a:buClrTx/>
                        <a:buSzTx/>
                        <a:buFont typeface="Symbol" pitchFamily="18" charset="2"/>
                        <a:buBlip>
                          <a:blip r:embed="rId4"/>
                        </a:buBlip>
                        <a:tabLst>
                          <a:tab pos="179388" algn="l"/>
                        </a:tabLst>
                      </a:pPr>
                      <a:r>
                        <a:rPr kumimoji="0" lang="en-US" sz="1000" b="1" i="0" u="none" strike="noStrike" cap="none" normalizeH="0" baseline="0" dirty="0" smtClean="0">
                          <a:ln>
                            <a:noFill/>
                          </a:ln>
                          <a:solidFill>
                            <a:schemeClr val="tx1"/>
                          </a:solidFill>
                          <a:effectLst/>
                          <a:latin typeface="Comic Sans MS" pitchFamily="66" charset="0"/>
                          <a:ea typeface="MS Gothic" pitchFamily="49" charset="-128"/>
                          <a:cs typeface="Times New Roman" pitchFamily="18" charset="0"/>
                        </a:rPr>
                        <a:t>Home Maintenance</a:t>
                      </a:r>
                    </a:p>
                    <a:p>
                      <a:pPr marL="527050" marR="0" lvl="1" indent="-342900" algn="l" defTabSz="914400" rtl="0" eaLnBrk="1" fontAlgn="base" latinLnBrk="0" hangingPunct="1">
                        <a:lnSpc>
                          <a:spcPct val="100000"/>
                        </a:lnSpc>
                        <a:spcBef>
                          <a:spcPct val="0"/>
                        </a:spcBef>
                        <a:spcAft>
                          <a:spcPts val="500"/>
                        </a:spcAft>
                        <a:buClrTx/>
                        <a:buSzTx/>
                        <a:buFont typeface="Symbol" pitchFamily="18" charset="2"/>
                        <a:buBlip>
                          <a:blip r:embed="rId4"/>
                        </a:buBlip>
                        <a:tabLst>
                          <a:tab pos="179388" algn="l"/>
                        </a:tabLst>
                        <a:defRPr/>
                      </a:pPr>
                      <a:r>
                        <a:rPr kumimoji="0" lang="en-US" sz="1000" b="1" i="0" u="none" strike="noStrike" cap="none" normalizeH="0" baseline="0" dirty="0" smtClean="0">
                          <a:ln>
                            <a:noFill/>
                          </a:ln>
                          <a:solidFill>
                            <a:schemeClr val="tx1"/>
                          </a:solidFill>
                          <a:effectLst/>
                          <a:latin typeface="Comic Sans MS" pitchFamily="66" charset="0"/>
                          <a:ea typeface="MS Gothic" pitchFamily="49" charset="-128"/>
                          <a:cs typeface="Times New Roman" pitchFamily="18" charset="0"/>
                        </a:rPr>
                        <a:t>Curtains/</a:t>
                      </a:r>
                      <a:r>
                        <a:rPr lang="en-US" sz="1000" b="1" dirty="0" smtClean="0">
                          <a:solidFill>
                            <a:schemeClr val="tx1"/>
                          </a:solidFill>
                          <a:latin typeface="Comic Sans MS" pitchFamily="66" charset="0"/>
                          <a:ea typeface="MS Gothic" pitchFamily="49" charset="-128"/>
                          <a:cs typeface="Times New Roman" pitchFamily="18" charset="0"/>
                        </a:rPr>
                        <a:t>Blankets</a:t>
                      </a:r>
                    </a:p>
                    <a:p>
                      <a:pPr marL="527050" marR="0" lvl="1" indent="-342900" algn="l" defTabSz="914400" rtl="0" eaLnBrk="1" fontAlgn="base" latinLnBrk="0" hangingPunct="1">
                        <a:lnSpc>
                          <a:spcPct val="100000"/>
                        </a:lnSpc>
                        <a:spcBef>
                          <a:spcPct val="0"/>
                        </a:spcBef>
                        <a:spcAft>
                          <a:spcPts val="500"/>
                        </a:spcAft>
                        <a:buClrTx/>
                        <a:buSzTx/>
                        <a:buFont typeface="Symbol" pitchFamily="18" charset="2"/>
                        <a:buBlip>
                          <a:blip r:embed="rId4"/>
                        </a:buBlip>
                        <a:tabLst>
                          <a:tab pos="179388" algn="l"/>
                        </a:tabLst>
                        <a:defRPr/>
                      </a:pPr>
                      <a:r>
                        <a:rPr lang="en-US" sz="1000" b="1" dirty="0" smtClean="0">
                          <a:solidFill>
                            <a:schemeClr val="tx1"/>
                          </a:solidFill>
                          <a:latin typeface="Comic Sans MS" pitchFamily="66" charset="0"/>
                          <a:ea typeface="MS Gothic" pitchFamily="49" charset="-128"/>
                          <a:cs typeface="Times New Roman" pitchFamily="18" charset="0"/>
                        </a:rPr>
                        <a:t>Enough</a:t>
                      </a:r>
                      <a:r>
                        <a:rPr lang="en-US" sz="1000" b="1" baseline="0" dirty="0" smtClean="0">
                          <a:solidFill>
                            <a:schemeClr val="tx1"/>
                          </a:solidFill>
                          <a:latin typeface="Comic Sans MS" pitchFamily="66" charset="0"/>
                          <a:ea typeface="MS Gothic" pitchFamily="49" charset="-128"/>
                          <a:cs typeface="Times New Roman" pitchFamily="18" charset="0"/>
                        </a:rPr>
                        <a:t> Space</a:t>
                      </a:r>
                    </a:p>
                    <a:p>
                      <a:pPr marL="527050" marR="0" lvl="1" indent="-342900" algn="l" defTabSz="914400" rtl="0" eaLnBrk="1" fontAlgn="base" latinLnBrk="0" hangingPunct="1">
                        <a:lnSpc>
                          <a:spcPct val="100000"/>
                        </a:lnSpc>
                        <a:spcBef>
                          <a:spcPct val="0"/>
                        </a:spcBef>
                        <a:spcAft>
                          <a:spcPts val="500"/>
                        </a:spcAft>
                        <a:buClrTx/>
                        <a:buSzTx/>
                        <a:buFont typeface="Symbol" pitchFamily="18" charset="2"/>
                        <a:buBlip>
                          <a:blip r:embed="rId4"/>
                        </a:buBlip>
                        <a:tabLst>
                          <a:tab pos="179388" algn="l"/>
                        </a:tabLst>
                        <a:defRPr/>
                      </a:pPr>
                      <a:r>
                        <a:rPr lang="en-US" sz="1000" b="1" baseline="0" dirty="0" smtClean="0">
                          <a:solidFill>
                            <a:schemeClr val="tx1"/>
                          </a:solidFill>
                          <a:latin typeface="Comic Sans MS" pitchFamily="66" charset="0"/>
                          <a:ea typeface="MS Gothic" pitchFamily="49" charset="-128"/>
                          <a:cs typeface="Times New Roman" pitchFamily="18" charset="0"/>
                        </a:rPr>
                        <a:t>Budgeting</a:t>
                      </a:r>
                    </a:p>
                    <a:p>
                      <a:pPr marL="527050" marR="0" lvl="1" indent="-342900" algn="l" defTabSz="914400" rtl="0" eaLnBrk="1" fontAlgn="base" latinLnBrk="0" hangingPunct="1">
                        <a:lnSpc>
                          <a:spcPct val="100000"/>
                        </a:lnSpc>
                        <a:spcBef>
                          <a:spcPct val="0"/>
                        </a:spcBef>
                        <a:spcAft>
                          <a:spcPts val="500"/>
                        </a:spcAft>
                        <a:buClrTx/>
                        <a:buSzTx/>
                        <a:buFont typeface="Symbol" pitchFamily="18" charset="2"/>
                        <a:buBlip>
                          <a:blip r:embed="rId4"/>
                        </a:buBlip>
                        <a:tabLst>
                          <a:tab pos="179388" algn="l"/>
                        </a:tabLst>
                        <a:defRPr/>
                      </a:pPr>
                      <a:r>
                        <a:rPr lang="en-US" sz="1000" b="1" baseline="0" dirty="0" smtClean="0">
                          <a:solidFill>
                            <a:schemeClr val="tx1"/>
                          </a:solidFill>
                          <a:latin typeface="Comic Sans MS" pitchFamily="66" charset="0"/>
                          <a:ea typeface="MS Gothic" pitchFamily="49" charset="-128"/>
                          <a:cs typeface="Times New Roman" pitchFamily="18" charset="0"/>
                        </a:rPr>
                        <a:t>Other _____</a:t>
                      </a:r>
                      <a:r>
                        <a:rPr lang="en-US" sz="1200" b="1" baseline="0" dirty="0" smtClean="0">
                          <a:solidFill>
                            <a:schemeClr val="tx1"/>
                          </a:solidFill>
                          <a:latin typeface="Comic Sans MS" pitchFamily="66" charset="0"/>
                          <a:ea typeface="MS Gothic" pitchFamily="49" charset="-128"/>
                          <a:cs typeface="Times New Roman" pitchFamily="18" charset="0"/>
                        </a:rPr>
                        <a:t>___________</a:t>
                      </a:r>
                      <a:r>
                        <a:rPr lang="en-US" sz="1200" baseline="0" dirty="0" smtClean="0">
                          <a:solidFill>
                            <a:schemeClr val="tx1"/>
                          </a:solidFill>
                          <a:latin typeface="Comic Sans MS" pitchFamily="66" charset="0"/>
                          <a:ea typeface="MS Gothic" pitchFamily="49" charset="-128"/>
                          <a:cs typeface="Times New Roman" pitchFamily="18" charset="0"/>
                        </a:rPr>
                        <a:t>_____</a:t>
                      </a:r>
                      <a:endParaRPr lang="en-US" sz="1200" dirty="0" smtClean="0">
                        <a:solidFill>
                          <a:schemeClr val="tx1"/>
                        </a:solidFill>
                        <a:latin typeface="Comic Sans MS" pitchFamily="66" charset="0"/>
                        <a:ea typeface="MS Gothic" pitchFamily="49" charset="-128"/>
                        <a:cs typeface="Times New Roman" pitchFamily="18" charset="0"/>
                      </a:endParaRPr>
                    </a:p>
                  </a:txBody>
                  <a:tcPr marL="74295" marR="74295" marT="0" marB="0" horzOverflow="overflow">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blip>
          <a:srcRect/>
          <a:stretch>
            <a:fillRect l="-15000" r="-15000"/>
          </a:stretch>
        </a:blipFill>
        <a:effectLst/>
      </p:bgPr>
    </p:bg>
    <p:spTree>
      <p:nvGrpSpPr>
        <p:cNvPr id="1" name=""/>
        <p:cNvGrpSpPr/>
        <p:nvPr/>
      </p:nvGrpSpPr>
      <p:grpSpPr>
        <a:xfrm>
          <a:off x="0" y="0"/>
          <a:ext cx="0" cy="0"/>
          <a:chOff x="0" y="0"/>
          <a:chExt cx="0" cy="0"/>
        </a:xfrm>
      </p:grpSpPr>
      <p:sp>
        <p:nvSpPr>
          <p:cNvPr id="5" name="Content Placeholder 2"/>
          <p:cNvSpPr txBox="1">
            <a:spLocks/>
          </p:cNvSpPr>
          <p:nvPr/>
        </p:nvSpPr>
        <p:spPr bwMode="auto">
          <a:xfrm>
            <a:off x="7761312" y="188641"/>
            <a:ext cx="1977788" cy="6480719"/>
          </a:xfrm>
          <a:prstGeom prst="rect">
            <a:avLst/>
          </a:prstGeom>
          <a:gradFill>
            <a:gsLst>
              <a:gs pos="0">
                <a:schemeClr val="bg1"/>
              </a:gs>
              <a:gs pos="50000">
                <a:schemeClr val="accent1">
                  <a:tint val="44500"/>
                  <a:satMod val="160000"/>
                </a:schemeClr>
              </a:gs>
              <a:gs pos="100000">
                <a:schemeClr val="accent1">
                  <a:tint val="23500"/>
                  <a:satMod val="160000"/>
                </a:schemeClr>
              </a:gs>
            </a:gsLst>
            <a:lin ang="5400000" scaled="0"/>
          </a:gradFill>
          <a:ln>
            <a:noFill/>
          </a:ln>
          <a:extLst/>
        </p:spPr>
        <p:txBody>
          <a:bodyPr vert="horz" wrap="square" lIns="91440" tIns="45720" rIns="91440" bIns="45720" numCol="1" anchor="t" anchorCtr="0" compatLnSpc="1">
            <a:prstTxWarp prst="textNoShape">
              <a:avLst/>
            </a:prstTxWarp>
          </a:bodyPr>
          <a:lstStyle>
            <a:defPPr>
              <a:defRPr lang="en-US"/>
            </a:defPPr>
            <a:lvl1pPr marL="0" indent="0" eaLnBrk="0" hangingPunct="0">
              <a:spcBef>
                <a:spcPct val="20000"/>
              </a:spcBef>
              <a:buFont typeface="Arial" charset="0"/>
              <a:buNone/>
              <a:defRPr sz="1200" b="1">
                <a:latin typeface="Comic Sans MS" pitchFamily="66" charset="0"/>
                <a:cs typeface="+mn-cs"/>
              </a:defRPr>
            </a:lvl1pPr>
            <a:lvl2pPr indent="0" algn="ctr" eaLnBrk="0" hangingPunct="0">
              <a:spcBef>
                <a:spcPct val="20000"/>
              </a:spcBef>
              <a:buFont typeface="Arial" charset="0"/>
              <a:buNone/>
              <a:defRPr sz="2800">
                <a:solidFill>
                  <a:schemeClr val="tx1">
                    <a:tint val="75000"/>
                  </a:schemeClr>
                </a:solidFill>
                <a:latin typeface="+mn-lt"/>
                <a:cs typeface="+mn-cs"/>
              </a:defRPr>
            </a:lvl2pPr>
            <a:lvl3pPr indent="0" algn="ctr" eaLnBrk="0" hangingPunct="0">
              <a:spcBef>
                <a:spcPct val="20000"/>
              </a:spcBef>
              <a:buFont typeface="Arial" charset="0"/>
              <a:buNone/>
              <a:defRPr sz="2400">
                <a:solidFill>
                  <a:schemeClr val="tx1">
                    <a:tint val="75000"/>
                  </a:schemeClr>
                </a:solidFill>
                <a:latin typeface="+mn-lt"/>
                <a:cs typeface="+mn-cs"/>
              </a:defRPr>
            </a:lvl3pPr>
            <a:lvl4pPr indent="0" algn="ctr" eaLnBrk="0" hangingPunct="0">
              <a:spcBef>
                <a:spcPct val="20000"/>
              </a:spcBef>
              <a:buFont typeface="Arial" charset="0"/>
              <a:buNone/>
              <a:defRPr sz="2000">
                <a:solidFill>
                  <a:schemeClr val="tx1">
                    <a:tint val="75000"/>
                  </a:schemeClr>
                </a:solidFill>
                <a:latin typeface="+mn-lt"/>
                <a:cs typeface="+mn-cs"/>
              </a:defRPr>
            </a:lvl4pPr>
            <a:lvl5pPr indent="0" algn="ctr" eaLnBrk="0" hangingPunct="0">
              <a:spcBef>
                <a:spcPct val="20000"/>
              </a:spcBef>
              <a:buFont typeface="Arial" charset="0"/>
              <a:buNone/>
              <a:defRPr sz="2000">
                <a:solidFill>
                  <a:schemeClr val="tx1">
                    <a:tint val="75000"/>
                  </a:schemeClr>
                </a:solidFill>
                <a:latin typeface="+mn-lt"/>
                <a:cs typeface="+mn-cs"/>
              </a:defRPr>
            </a:lvl5pPr>
            <a:lvl6pPr indent="0" algn="ctr">
              <a:spcBef>
                <a:spcPct val="20000"/>
              </a:spcBef>
              <a:buFont typeface="Arial" pitchFamily="34" charset="0"/>
              <a:buNone/>
              <a:defRPr sz="2000">
                <a:solidFill>
                  <a:schemeClr val="tx1">
                    <a:tint val="75000"/>
                  </a:schemeClr>
                </a:solidFill>
                <a:latin typeface="+mn-lt"/>
                <a:cs typeface="+mn-cs"/>
              </a:defRPr>
            </a:lvl6pPr>
            <a:lvl7pPr indent="0" algn="ctr">
              <a:spcBef>
                <a:spcPct val="20000"/>
              </a:spcBef>
              <a:buFont typeface="Arial" pitchFamily="34" charset="0"/>
              <a:buNone/>
              <a:defRPr sz="2000">
                <a:solidFill>
                  <a:schemeClr val="tx1">
                    <a:tint val="75000"/>
                  </a:schemeClr>
                </a:solidFill>
                <a:latin typeface="+mn-lt"/>
                <a:cs typeface="+mn-cs"/>
              </a:defRPr>
            </a:lvl7pPr>
            <a:lvl8pPr indent="0" algn="ctr">
              <a:spcBef>
                <a:spcPct val="20000"/>
              </a:spcBef>
              <a:buFont typeface="Arial" pitchFamily="34" charset="0"/>
              <a:buNone/>
              <a:defRPr sz="2000">
                <a:solidFill>
                  <a:schemeClr val="tx1">
                    <a:tint val="75000"/>
                  </a:schemeClr>
                </a:solidFill>
                <a:latin typeface="+mn-lt"/>
                <a:cs typeface="+mn-cs"/>
              </a:defRPr>
            </a:lvl8pPr>
            <a:lvl9pPr indent="0" algn="ctr">
              <a:spcBef>
                <a:spcPct val="20000"/>
              </a:spcBef>
              <a:buFont typeface="Arial" pitchFamily="34" charset="0"/>
              <a:buNone/>
              <a:defRPr sz="2000">
                <a:solidFill>
                  <a:schemeClr val="tx1">
                    <a:tint val="75000"/>
                  </a:schemeClr>
                </a:solidFill>
                <a:latin typeface="+mn-lt"/>
                <a:cs typeface="+mn-cs"/>
              </a:defRPr>
            </a:lvl9pPr>
          </a:lstStyle>
          <a:p>
            <a:r>
              <a:rPr lang="en-US" dirty="0" smtClean="0"/>
              <a:t>Online Options: </a:t>
            </a:r>
          </a:p>
          <a:p>
            <a:endParaRPr lang="en-US" dirty="0" smtClean="0"/>
          </a:p>
          <a:p>
            <a:r>
              <a:rPr lang="en-US" sz="1000" dirty="0" smtClean="0"/>
              <a:t>Depression and Bipolar</a:t>
            </a:r>
          </a:p>
          <a:p>
            <a:endParaRPr lang="en-US" sz="800" dirty="0" smtClean="0"/>
          </a:p>
          <a:p>
            <a:r>
              <a:rPr lang="en-US" sz="800" dirty="0" smtClean="0">
                <a:hlinkClick r:id="rId3"/>
              </a:rPr>
              <a:t>www.primarymentalhealth.co.nz</a:t>
            </a:r>
            <a:endParaRPr lang="en-US" sz="800" dirty="0" smtClean="0"/>
          </a:p>
          <a:p>
            <a:endParaRPr lang="en-US" sz="800" dirty="0"/>
          </a:p>
          <a:p>
            <a:r>
              <a:rPr lang="en-US" sz="800" dirty="0" smtClean="0">
                <a:hlinkClick r:id="rId4"/>
              </a:rPr>
              <a:t>www.thelowdown.co.nz</a:t>
            </a:r>
            <a:endParaRPr lang="en-US" sz="800" dirty="0" smtClean="0"/>
          </a:p>
          <a:p>
            <a:endParaRPr lang="en-US" sz="800" dirty="0"/>
          </a:p>
          <a:p>
            <a:r>
              <a:rPr lang="en-US" sz="800" dirty="0" smtClean="0">
                <a:hlinkClick r:id="rId5"/>
              </a:rPr>
              <a:t>www.adhd.org.nz</a:t>
            </a:r>
            <a:endParaRPr lang="en-US" sz="800" dirty="0" smtClean="0"/>
          </a:p>
          <a:p>
            <a:endParaRPr lang="en-US" sz="800" dirty="0"/>
          </a:p>
          <a:p>
            <a:r>
              <a:rPr lang="en-US" sz="800" dirty="0" smtClean="0">
                <a:hlinkClick r:id="rId6"/>
              </a:rPr>
              <a:t>www.depression.org.nz</a:t>
            </a:r>
            <a:endParaRPr lang="en-US" sz="800" dirty="0" smtClean="0"/>
          </a:p>
          <a:p>
            <a:endParaRPr lang="en-US" sz="800" dirty="0"/>
          </a:p>
          <a:p>
            <a:r>
              <a:rPr lang="en-US" sz="800" dirty="0" smtClean="0">
                <a:hlinkClick r:id="rId7"/>
              </a:rPr>
              <a:t>www.outoftheblue.org.nz</a:t>
            </a:r>
            <a:endParaRPr lang="en-US" sz="800" dirty="0" smtClean="0"/>
          </a:p>
          <a:p>
            <a:endParaRPr lang="en-US" sz="800" dirty="0"/>
          </a:p>
          <a:p>
            <a:r>
              <a:rPr lang="en-US" sz="1000" dirty="0" smtClean="0"/>
              <a:t>Anxiety</a:t>
            </a:r>
          </a:p>
          <a:p>
            <a:endParaRPr lang="en-US" sz="800" dirty="0"/>
          </a:p>
          <a:p>
            <a:r>
              <a:rPr lang="en-US" sz="800" dirty="0" smtClean="0">
                <a:hlinkClick r:id="rId8"/>
              </a:rPr>
              <a:t>www.nzgg.org.nz</a:t>
            </a:r>
            <a:endParaRPr lang="en-US" sz="800" dirty="0" smtClean="0"/>
          </a:p>
          <a:p>
            <a:endParaRPr lang="en-US" sz="800" dirty="0"/>
          </a:p>
          <a:p>
            <a:r>
              <a:rPr lang="en-US" sz="800" dirty="0" smtClean="0">
                <a:hlinkClick r:id="rId9"/>
              </a:rPr>
              <a:t>www.thebigblackdog.co.nz</a:t>
            </a:r>
            <a:endParaRPr lang="en-US" sz="800" dirty="0" smtClean="0"/>
          </a:p>
          <a:p>
            <a:endParaRPr lang="en-US" sz="800" dirty="0"/>
          </a:p>
          <a:p>
            <a:r>
              <a:rPr lang="en-US" sz="800" dirty="0" smtClean="0">
                <a:hlinkClick r:id="rId4"/>
              </a:rPr>
              <a:t>www.thelowdown.co.nz</a:t>
            </a:r>
            <a:r>
              <a:rPr lang="en-US" sz="800" dirty="0" smtClean="0"/>
              <a:t> (youth)</a:t>
            </a:r>
          </a:p>
          <a:p>
            <a:endParaRPr lang="en-US" sz="800" dirty="0"/>
          </a:p>
          <a:p>
            <a:r>
              <a:rPr lang="en-US" dirty="0" smtClean="0"/>
              <a:t>Phone Support</a:t>
            </a:r>
          </a:p>
          <a:p>
            <a:endParaRPr lang="en-US" sz="800" dirty="0"/>
          </a:p>
          <a:p>
            <a:endParaRPr lang="en-US" sz="800" dirty="0" smtClean="0"/>
          </a:p>
          <a:p>
            <a:r>
              <a:rPr lang="en-US" sz="1000" dirty="0" smtClean="0"/>
              <a:t>Alcohol Drug Help line</a:t>
            </a:r>
          </a:p>
          <a:p>
            <a:endParaRPr lang="en-US" sz="800" dirty="0" smtClean="0"/>
          </a:p>
          <a:p>
            <a:r>
              <a:rPr lang="en-US" sz="800" dirty="0" smtClean="0"/>
              <a:t>0800 787 797</a:t>
            </a:r>
          </a:p>
          <a:p>
            <a:r>
              <a:rPr lang="en-US" sz="800" dirty="0" smtClean="0"/>
              <a:t>0800 787 798 (Māori)</a:t>
            </a:r>
          </a:p>
          <a:p>
            <a:r>
              <a:rPr lang="en-US" sz="800" dirty="0" smtClean="0"/>
              <a:t>0800 787 799 (</a:t>
            </a:r>
            <a:r>
              <a:rPr lang="en-US" sz="800" dirty="0" err="1" smtClean="0"/>
              <a:t>Pasifika</a:t>
            </a:r>
            <a:r>
              <a:rPr lang="en-US" sz="800" dirty="0" smtClean="0"/>
              <a:t>)</a:t>
            </a:r>
          </a:p>
          <a:p>
            <a:endParaRPr lang="en-US" sz="800" dirty="0"/>
          </a:p>
          <a:p>
            <a:r>
              <a:rPr lang="en-US" sz="1000" dirty="0" smtClean="0"/>
              <a:t>Health Line </a:t>
            </a:r>
          </a:p>
          <a:p>
            <a:endParaRPr lang="en-US" sz="800" dirty="0"/>
          </a:p>
          <a:p>
            <a:r>
              <a:rPr lang="en-US" sz="800" dirty="0" smtClean="0"/>
              <a:t>0800 611 116</a:t>
            </a:r>
          </a:p>
          <a:p>
            <a:endParaRPr lang="en-US" sz="1000" dirty="0"/>
          </a:p>
          <a:p>
            <a:r>
              <a:rPr lang="en-US" sz="1000" dirty="0" smtClean="0"/>
              <a:t>Quit Line (smoking)</a:t>
            </a:r>
            <a:endParaRPr lang="en-US" sz="1000" dirty="0"/>
          </a:p>
          <a:p>
            <a:endParaRPr lang="en-US" sz="800" dirty="0"/>
          </a:p>
          <a:p>
            <a:r>
              <a:rPr lang="en-US" sz="800" dirty="0" smtClean="0"/>
              <a:t>0800 778 778</a:t>
            </a:r>
          </a:p>
        </p:txBody>
      </p:sp>
      <p:graphicFrame>
        <p:nvGraphicFramePr>
          <p:cNvPr id="2" name="Table 1"/>
          <p:cNvGraphicFramePr>
            <a:graphicFrameLocks noGrp="1"/>
          </p:cNvGraphicFramePr>
          <p:nvPr>
            <p:extLst>
              <p:ext uri="{D42A27DB-BD31-4B8C-83A1-F6EECF244321}">
                <p14:modId xmlns:p14="http://schemas.microsoft.com/office/powerpoint/2010/main" val="2874279682"/>
              </p:ext>
            </p:extLst>
          </p:nvPr>
        </p:nvGraphicFramePr>
        <p:xfrm>
          <a:off x="200474" y="188754"/>
          <a:ext cx="7234371" cy="6480604"/>
        </p:xfrm>
        <a:graphic>
          <a:graphicData uri="http://schemas.openxmlformats.org/drawingml/2006/table">
            <a:tbl>
              <a:tblPr firstRow="1" bandRow="1">
                <a:tableStyleId>{00A15C55-8517-42AA-B614-E9B94910E393}</a:tableStyleId>
              </a:tblPr>
              <a:tblGrid>
                <a:gridCol w="2498000"/>
                <a:gridCol w="2277588"/>
                <a:gridCol w="1028588"/>
                <a:gridCol w="1430195"/>
              </a:tblGrid>
              <a:tr h="379269">
                <a:tc>
                  <a:txBody>
                    <a:bodyPr/>
                    <a:lstStyle/>
                    <a:p>
                      <a:pPr algn="ctr"/>
                      <a:r>
                        <a:rPr lang="en-NZ" dirty="0" smtClean="0">
                          <a:solidFill>
                            <a:schemeClr val="tx1"/>
                          </a:solidFill>
                        </a:rPr>
                        <a:t>Notes</a:t>
                      </a:r>
                      <a:endParaRPr lang="en-NZ" dirty="0">
                        <a:solidFill>
                          <a:schemeClr val="tx1"/>
                        </a:solidFill>
                      </a:endParaRPr>
                    </a:p>
                  </a:txBody>
                  <a:tcPr>
                    <a:solidFill>
                      <a:schemeClr val="accent4">
                        <a:lumMod val="20000"/>
                        <a:lumOff val="80000"/>
                      </a:schemeClr>
                    </a:solidFill>
                  </a:tcPr>
                </a:tc>
                <a:tc gridSpan="3">
                  <a:txBody>
                    <a:bodyPr/>
                    <a:lstStyle/>
                    <a:p>
                      <a:pPr algn="ctr"/>
                      <a:r>
                        <a:rPr lang="en-NZ" dirty="0" smtClean="0">
                          <a:solidFill>
                            <a:schemeClr val="tx1"/>
                          </a:solidFill>
                        </a:rPr>
                        <a:t>Action Plan</a:t>
                      </a:r>
                      <a:endParaRPr lang="en-NZ" dirty="0">
                        <a:solidFill>
                          <a:schemeClr val="tx1"/>
                        </a:solidFill>
                      </a:endParaRPr>
                    </a:p>
                  </a:txBody>
                  <a:tcPr>
                    <a:solidFill>
                      <a:schemeClr val="accent4">
                        <a:lumMod val="20000"/>
                        <a:lumOff val="80000"/>
                      </a:schemeClr>
                    </a:solidFill>
                  </a:tcPr>
                </a:tc>
                <a:tc hMerge="1">
                  <a:txBody>
                    <a:bodyPr/>
                    <a:lstStyle/>
                    <a:p>
                      <a:endParaRPr lang="en-NZ" dirty="0"/>
                    </a:p>
                  </a:txBody>
                  <a:tcPr/>
                </a:tc>
                <a:tc hMerge="1">
                  <a:txBody>
                    <a:bodyPr/>
                    <a:lstStyle/>
                    <a:p>
                      <a:endParaRPr lang="en-NZ" dirty="0"/>
                    </a:p>
                  </a:txBody>
                  <a:tcPr/>
                </a:tc>
              </a:tr>
              <a:tr h="379269">
                <a:tc>
                  <a:txBody>
                    <a:bodyPr/>
                    <a:lstStyle/>
                    <a:p>
                      <a:endParaRPr lang="en-NZ" dirty="0"/>
                    </a:p>
                  </a:txBody>
                  <a:tcPr/>
                </a:tc>
                <a:tc>
                  <a:txBody>
                    <a:bodyPr/>
                    <a:lstStyle/>
                    <a:p>
                      <a:r>
                        <a:rPr lang="en-NZ" dirty="0" smtClean="0"/>
                        <a:t>Action</a:t>
                      </a:r>
                      <a:endParaRPr lang="en-NZ" dirty="0"/>
                    </a:p>
                  </a:txBody>
                  <a:tcPr/>
                </a:tc>
                <a:tc>
                  <a:txBody>
                    <a:bodyPr/>
                    <a:lstStyle/>
                    <a:p>
                      <a:r>
                        <a:rPr lang="en-NZ" dirty="0" smtClean="0"/>
                        <a:t>Date</a:t>
                      </a:r>
                      <a:endParaRPr lang="en-NZ" dirty="0"/>
                    </a:p>
                  </a:txBody>
                  <a:tcPr/>
                </a:tc>
                <a:tc>
                  <a:txBody>
                    <a:bodyPr/>
                    <a:lstStyle/>
                    <a:p>
                      <a:r>
                        <a:rPr lang="en-NZ" dirty="0" smtClean="0"/>
                        <a:t>Progress</a:t>
                      </a:r>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a:p>
                  </a:txBody>
                  <a:tcPr/>
                </a:tc>
              </a:tr>
              <a:tr h="412300">
                <a:tc>
                  <a:txBody>
                    <a:bodyPr/>
                    <a:lstStyle/>
                    <a:p>
                      <a:endParaRPr lang="en-NZ" dirty="0"/>
                    </a:p>
                  </a:txBody>
                  <a:tcPr/>
                </a:tc>
                <a:tc>
                  <a:txBody>
                    <a:bodyPr/>
                    <a:lstStyle/>
                    <a:p>
                      <a:endParaRPr lang="en-NZ" dirty="0"/>
                    </a:p>
                  </a:txBody>
                  <a:tcPr/>
                </a:tc>
                <a:tc>
                  <a:txBody>
                    <a:bodyPr/>
                    <a:lstStyle/>
                    <a:p>
                      <a:endParaRPr lang="en-NZ"/>
                    </a:p>
                  </a:txBody>
                  <a:tcPr/>
                </a:tc>
                <a:tc>
                  <a:txBody>
                    <a:bodyPr/>
                    <a:lstStyle/>
                    <a:p>
                      <a:endParaRPr lang="en-NZ"/>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r h="379269">
                <a:tc>
                  <a:txBody>
                    <a:bodyPr/>
                    <a:lstStyle/>
                    <a:p>
                      <a:endParaRPr lang="en-NZ" dirty="0"/>
                    </a:p>
                  </a:txBody>
                  <a:tcPr/>
                </a:tc>
                <a:tc>
                  <a:txBody>
                    <a:bodyPr/>
                    <a:lstStyle/>
                    <a:p>
                      <a:endParaRPr lang="en-NZ" dirty="0"/>
                    </a:p>
                  </a:txBody>
                  <a:tcPr/>
                </a:tc>
                <a:tc>
                  <a:txBody>
                    <a:bodyPr/>
                    <a:lstStyle/>
                    <a:p>
                      <a:endParaRPr lang="en-NZ" dirty="0"/>
                    </a:p>
                  </a:txBody>
                  <a:tcPr/>
                </a:tc>
                <a:tc>
                  <a:txBody>
                    <a:bodyPr/>
                    <a:lstStyle/>
                    <a:p>
                      <a:endParaRPr lang="en-NZ" dirty="0"/>
                    </a:p>
                  </a:txBody>
                  <a:tcPr/>
                </a:tc>
              </a:tr>
            </a:tbl>
          </a:graphicData>
        </a:graphic>
      </p:graphicFrame>
    </p:spTree>
    <p:extLst>
      <p:ext uri="{BB962C8B-B14F-4D97-AF65-F5344CB8AC3E}">
        <p14:creationId xmlns:p14="http://schemas.microsoft.com/office/powerpoint/2010/main" val="1757214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8000"/>
            <a:lum/>
          </a:blip>
          <a:srcRect/>
          <a:stretch>
            <a:fillRect l="-15000" r="-1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906000" cy="548680"/>
          </a:xfr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ormAutofit/>
          </a:bodyPr>
          <a:lstStyle/>
          <a:p>
            <a:pPr eaLnBrk="1" fontAlgn="auto" hangingPunct="1">
              <a:spcAft>
                <a:spcPts val="0"/>
              </a:spcAft>
              <a:defRPr/>
            </a:pPr>
            <a:r>
              <a:rPr lang="en-US" sz="2800" b="1" dirty="0" smtClean="0">
                <a:solidFill>
                  <a:schemeClr val="tx1"/>
                </a:solidFill>
                <a:effectLst>
                  <a:outerShdw blurRad="50800" dist="38100" dir="5400000" algn="t" rotWithShape="0">
                    <a:prstClr val="black">
                      <a:alpha val="40000"/>
                    </a:prstClr>
                  </a:outerShdw>
                </a:effectLst>
              </a:rPr>
              <a:t>Whānau/Family Self Assessment Referral Pathway</a:t>
            </a:r>
            <a:endParaRPr lang="en-NZ" sz="2800" b="1" dirty="0" smtClean="0">
              <a:solidFill>
                <a:schemeClr val="tx1"/>
              </a:solidFill>
              <a:effectLst>
                <a:outerShdw blurRad="50800" dist="38100" dir="5400000" algn="t" rotWithShape="0">
                  <a:prstClr val="black">
                    <a:alpha val="40000"/>
                  </a:prstClr>
                </a:outerShdw>
              </a:effectLst>
            </a:endParaRPr>
          </a:p>
        </p:txBody>
      </p:sp>
      <p:graphicFrame>
        <p:nvGraphicFramePr>
          <p:cNvPr id="111" name="Table 110"/>
          <p:cNvGraphicFramePr>
            <a:graphicFrameLocks noGrp="1"/>
          </p:cNvGraphicFramePr>
          <p:nvPr>
            <p:extLst>
              <p:ext uri="{D42A27DB-BD31-4B8C-83A1-F6EECF244321}">
                <p14:modId xmlns:p14="http://schemas.microsoft.com/office/powerpoint/2010/main" val="1030956617"/>
              </p:ext>
            </p:extLst>
          </p:nvPr>
        </p:nvGraphicFramePr>
        <p:xfrm>
          <a:off x="22153" y="548682"/>
          <a:ext cx="9883849" cy="6772251"/>
        </p:xfrm>
        <a:graphic>
          <a:graphicData uri="http://schemas.openxmlformats.org/drawingml/2006/table">
            <a:tbl>
              <a:tblPr firstRow="1" bandRow="1">
                <a:tableStyleId>{5C22544A-7EE6-4342-B048-85BDC9FD1C3A}</a:tableStyleId>
              </a:tblPr>
              <a:tblGrid>
                <a:gridCol w="520204"/>
                <a:gridCol w="1026269"/>
                <a:gridCol w="1800200"/>
                <a:gridCol w="2232248"/>
                <a:gridCol w="2181727"/>
                <a:gridCol w="2123201"/>
              </a:tblGrid>
              <a:tr h="78313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i-NZ" sz="1400" b="1" dirty="0" smtClean="0">
                          <a:solidFill>
                            <a:schemeClr val="tx1"/>
                          </a:solidFill>
                        </a:rPr>
                        <a:t>Oranga</a:t>
                      </a:r>
                      <a:r>
                        <a:rPr lang="mi-NZ" sz="1400" b="1" baseline="0" dirty="0" smtClean="0">
                          <a:solidFill>
                            <a:schemeClr val="tx1"/>
                          </a:solidFill>
                        </a:rPr>
                        <a:t> Kainga</a:t>
                      </a:r>
                      <a:endParaRPr lang="mi-NZ" sz="1400" b="1" dirty="0" smtClean="0">
                        <a:solidFill>
                          <a:schemeClr val="tx1"/>
                        </a:solidFill>
                      </a:endParaRPr>
                    </a:p>
                    <a:p>
                      <a:pPr algn="ctr"/>
                      <a:endParaRPr lang="en-NZ" sz="1200" dirty="0">
                        <a:solidFill>
                          <a:schemeClr val="bg1"/>
                        </a:solidFill>
                      </a:endParaRPr>
                    </a:p>
                  </a:txBody>
                  <a:tcPr vert="vert270">
                    <a:lnR w="12700" cap="flat" cmpd="sng" algn="ctr">
                      <a:solidFill>
                        <a:schemeClr val="bg1"/>
                      </a:solidFill>
                      <a:prstDash val="solid"/>
                      <a:round/>
                      <a:headEnd type="none" w="med" len="med"/>
                      <a:tailEnd type="none" w="med" len="med"/>
                    </a:lnR>
                    <a:solidFill>
                      <a:schemeClr val="accent2">
                        <a:lumMod val="40000"/>
                        <a:lumOff val="60000"/>
                      </a:schemeClr>
                    </a:solidFill>
                  </a:tcPr>
                </a:tc>
                <a:tc rowSpan="2">
                  <a:txBody>
                    <a:bodyPr/>
                    <a:lstStyle/>
                    <a:p>
                      <a:pPr algn="ctr"/>
                      <a:r>
                        <a:rPr lang="mi-NZ" sz="1000" b="1" dirty="0" smtClean="0">
                          <a:solidFill>
                            <a:schemeClr val="tx1"/>
                          </a:solidFill>
                        </a:rPr>
                        <a:t>House and Housing Issues</a:t>
                      </a:r>
                      <a:endParaRPr lang="en-NZ" sz="1000" b="1" dirty="0">
                        <a:solidFill>
                          <a:schemeClr val="tx1"/>
                        </a:solidFill>
                      </a:endParaRPr>
                    </a:p>
                    <a:p>
                      <a:pPr algn="ctr"/>
                      <a:r>
                        <a:rPr lang="mi-NZ" sz="1000" b="1" dirty="0" smtClean="0">
                          <a:solidFill>
                            <a:schemeClr val="tx1"/>
                          </a:solidFill>
                        </a:rPr>
                        <a:t>Budget</a:t>
                      </a:r>
                      <a:r>
                        <a:rPr lang="mi-NZ" sz="1000" b="1" baseline="0" dirty="0" smtClean="0">
                          <a:solidFill>
                            <a:schemeClr val="tx1"/>
                          </a:solidFill>
                        </a:rPr>
                        <a:t> and Finance </a:t>
                      </a:r>
                      <a:endParaRPr lang="en-NZ" sz="10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Employment Relations</a:t>
                      </a:r>
                      <a:r>
                        <a:rPr lang="en-NZ" sz="1000" b="1" kern="1200" baseline="0" dirty="0" smtClean="0">
                          <a:solidFill>
                            <a:schemeClr val="dk1"/>
                          </a:solidFill>
                          <a:latin typeface="+mn-lt"/>
                          <a:ea typeface="+mn-ea"/>
                          <a:cs typeface="+mn-cs"/>
                        </a:rPr>
                        <a:t> Authority</a:t>
                      </a:r>
                      <a:endParaRPr lang="en-NZ" sz="1000" b="1" kern="1200" dirty="0" smtClean="0">
                        <a:solidFill>
                          <a:schemeClr val="dk1"/>
                        </a:solidFill>
                        <a:latin typeface="+mn-lt"/>
                        <a:ea typeface="+mn-ea"/>
                        <a:cs typeface="+mn-cs"/>
                      </a:endParaRPr>
                    </a:p>
                    <a:p>
                      <a:pPr marL="0" algn="l" defTabSz="914400" rtl="0" eaLnBrk="1" latinLnBrk="0" hangingPunct="1"/>
                      <a:r>
                        <a:rPr lang="en-NZ" sz="1000" b="1" kern="1200" dirty="0" smtClean="0">
                          <a:solidFill>
                            <a:schemeClr val="dk1"/>
                          </a:solidFill>
                          <a:latin typeface="+mn-lt"/>
                          <a:ea typeface="+mn-ea"/>
                          <a:cs typeface="+mn-cs"/>
                        </a:rPr>
                        <a:t>P: 0800 20 90 20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TlToBr w="12700" cmpd="sng">
                      <a:noFill/>
                      <a:prstDash val="solid"/>
                    </a:lnTlToBr>
                    <a:lnBlToTr w="12700" cmpd="sng">
                      <a:noFill/>
                      <a:prstDash val="solid"/>
                    </a:lnBlToTr>
                    <a:solidFill>
                      <a:schemeClr val="accent2">
                        <a:lumMod val="20000"/>
                        <a:lumOff val="80000"/>
                        <a:alpha val="48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Warmer Kiwi Homes – </a:t>
                      </a:r>
                      <a:r>
                        <a:rPr lang="en-NZ" sz="1000" b="1" kern="1200" dirty="0" err="1" smtClean="0">
                          <a:solidFill>
                            <a:schemeClr val="dk1"/>
                          </a:solidFill>
                          <a:latin typeface="+mn-lt"/>
                          <a:ea typeface="+mn-ea"/>
                          <a:cs typeface="+mn-cs"/>
                        </a:rPr>
                        <a:t>Energywise</a:t>
                      </a:r>
                      <a:endParaRPr lang="en-NZ" sz="1000" b="1" kern="1200" dirty="0" smtClean="0">
                        <a:solidFill>
                          <a:schemeClr val="dk1"/>
                        </a:solidFill>
                        <a:latin typeface="+mn-lt"/>
                        <a:ea typeface="+mn-ea"/>
                        <a:cs typeface="+mn-cs"/>
                      </a:endParaRPr>
                    </a:p>
                    <a:p>
                      <a:pPr marL="0" algn="l" defTabSz="914400" rtl="0" eaLnBrk="1" latinLnBrk="0" hangingPunct="1"/>
                      <a:r>
                        <a:rPr lang="en-NZ" sz="1000" b="1" kern="1200" dirty="0" smtClean="0">
                          <a:solidFill>
                            <a:schemeClr val="dk1"/>
                          </a:solidFill>
                          <a:latin typeface="+mn-lt"/>
                          <a:ea typeface="+mn-ea"/>
                          <a:cs typeface="+mn-cs"/>
                        </a:rPr>
                        <a:t>P:</a:t>
                      </a:r>
                      <a:r>
                        <a:rPr lang="en-NZ" sz="1000" b="1" kern="1200" baseline="0" dirty="0" smtClean="0">
                          <a:solidFill>
                            <a:schemeClr val="dk1"/>
                          </a:solidFill>
                          <a:latin typeface="+mn-lt"/>
                          <a:ea typeface="+mn-ea"/>
                          <a:cs typeface="+mn-cs"/>
                        </a:rPr>
                        <a:t> 0800 888766</a:t>
                      </a:r>
                      <a:endParaRPr lang="en-NZ" sz="1000" b="1" kern="1200" dirty="0" smtClean="0">
                        <a:solidFill>
                          <a:schemeClr val="dk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alpha val="48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Housing</a:t>
                      </a:r>
                      <a:r>
                        <a:rPr lang="en-NZ" sz="1000" b="1" kern="1200" baseline="0" dirty="0" smtClean="0">
                          <a:solidFill>
                            <a:schemeClr val="dk1"/>
                          </a:solidFill>
                          <a:latin typeface="+mn-lt"/>
                          <a:ea typeface="+mn-ea"/>
                          <a:cs typeface="+mn-cs"/>
                        </a:rPr>
                        <a:t> New Zealand: 0800 801 601</a:t>
                      </a:r>
                    </a:p>
                    <a:p>
                      <a:pPr marL="0" algn="l" defTabSz="914400" rtl="0" eaLnBrk="1" latinLnBrk="0" hangingPunct="1"/>
                      <a:r>
                        <a:rPr lang="en-NZ" sz="1000" b="1" kern="1200" baseline="0" dirty="0" smtClean="0">
                          <a:solidFill>
                            <a:schemeClr val="dk1"/>
                          </a:solidFill>
                          <a:latin typeface="+mn-lt"/>
                          <a:ea typeface="+mn-ea"/>
                          <a:cs typeface="+mn-cs"/>
                        </a:rPr>
                        <a:t>To make appointment for housing assessment over the phone</a:t>
                      </a:r>
                    </a:p>
                    <a:p>
                      <a:pPr marL="0" algn="l" defTabSz="914400" rtl="0" eaLnBrk="1" latinLnBrk="0" hangingPunct="1"/>
                      <a:endParaRPr lang="en-NZ" sz="1000" b="1" kern="1200" baseline="0" dirty="0" smtClean="0">
                        <a:solidFill>
                          <a:schemeClr val="dk1"/>
                        </a:solidFill>
                        <a:latin typeface="+mn-lt"/>
                        <a:ea typeface="+mn-ea"/>
                        <a:cs typeface="+mn-cs"/>
                      </a:endParaRPr>
                    </a:p>
                    <a:p>
                      <a:pPr marL="0" algn="l" defTabSz="914400" rtl="0" eaLnBrk="1" latinLnBrk="0" hangingPunct="1"/>
                      <a:endParaRPr lang="en-NZ" sz="1000" b="1" kern="1200" dirty="0" smtClean="0">
                        <a:solidFill>
                          <a:schemeClr val="dk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alpha val="48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000" b="1" kern="1200" dirty="0" smtClean="0">
                          <a:solidFill>
                            <a:schemeClr val="dk1"/>
                          </a:solidFill>
                          <a:latin typeface="+mn-lt"/>
                          <a:ea typeface="+mn-ea"/>
                          <a:cs typeface="+mn-cs"/>
                        </a:rPr>
                        <a:t>Benefit Rights</a:t>
                      </a:r>
                      <a:r>
                        <a:rPr lang="en-NZ" sz="1000" b="1" kern="1200" baseline="0" dirty="0" smtClean="0">
                          <a:solidFill>
                            <a:schemeClr val="dk1"/>
                          </a:solidFill>
                          <a:latin typeface="+mn-lt"/>
                          <a:ea typeface="+mn-ea"/>
                          <a:cs typeface="+mn-cs"/>
                        </a:rPr>
                        <a:t> free support &amp; advice</a:t>
                      </a:r>
                    </a:p>
                    <a:p>
                      <a:pPr marL="0" marR="0" indent="0" algn="l" defTabSz="914400" rtl="0" eaLnBrk="1" fontAlgn="auto" latinLnBrk="0" hangingPunct="1">
                        <a:lnSpc>
                          <a:spcPct val="100000"/>
                        </a:lnSpc>
                        <a:spcBef>
                          <a:spcPts val="0"/>
                        </a:spcBef>
                        <a:spcAft>
                          <a:spcPts val="0"/>
                        </a:spcAft>
                        <a:buClrTx/>
                        <a:buSzTx/>
                        <a:buFontTx/>
                        <a:buNone/>
                        <a:tabLst/>
                        <a:defRPr/>
                      </a:pPr>
                      <a:r>
                        <a:rPr lang="en-NZ" sz="1000" b="1" kern="1200" baseline="0" dirty="0" smtClean="0">
                          <a:solidFill>
                            <a:schemeClr val="dk1"/>
                          </a:solidFill>
                          <a:latin typeface="+mn-lt"/>
                          <a:ea typeface="+mn-ea"/>
                          <a:cs typeface="+mn-cs"/>
                        </a:rPr>
                        <a:t>Wellington Central Based</a:t>
                      </a:r>
                    </a:p>
                    <a:p>
                      <a:pPr marL="0" marR="0" indent="0" algn="l" defTabSz="914400" rtl="0" eaLnBrk="1" fontAlgn="auto" latinLnBrk="0" hangingPunct="1">
                        <a:lnSpc>
                          <a:spcPct val="100000"/>
                        </a:lnSpc>
                        <a:spcBef>
                          <a:spcPts val="0"/>
                        </a:spcBef>
                        <a:spcAft>
                          <a:spcPts val="0"/>
                        </a:spcAft>
                        <a:buClrTx/>
                        <a:buSzTx/>
                        <a:buFontTx/>
                        <a:buNone/>
                        <a:tabLst/>
                        <a:defRPr/>
                      </a:pPr>
                      <a:r>
                        <a:rPr lang="en-NZ" sz="1000" b="1" kern="1200" dirty="0" smtClean="0">
                          <a:solidFill>
                            <a:schemeClr val="dk1"/>
                          </a:solidFill>
                          <a:latin typeface="+mn-lt"/>
                          <a:ea typeface="+mn-ea"/>
                          <a:cs typeface="+mn-cs"/>
                        </a:rPr>
                        <a:t>9:30-3:30pm Tues-Fri</a:t>
                      </a:r>
                      <a:r>
                        <a:rPr lang="en-NZ" sz="1000" b="1" kern="1200" baseline="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NZ" sz="1000" b="1" kern="1200" baseline="0" dirty="0" smtClean="0">
                          <a:solidFill>
                            <a:schemeClr val="dk1"/>
                          </a:solidFill>
                          <a:latin typeface="+mn-lt"/>
                          <a:ea typeface="+mn-ea"/>
                          <a:cs typeface="+mn-cs"/>
                        </a:rPr>
                        <a:t>12:30-3:30 Mon</a:t>
                      </a:r>
                      <a:endParaRPr lang="en-NZ" sz="1000" b="1" kern="1200" dirty="0" smtClean="0">
                        <a:solidFill>
                          <a:schemeClr val="dk1"/>
                        </a:solidFill>
                        <a:latin typeface="+mn-lt"/>
                        <a:ea typeface="+mn-ea"/>
                        <a:cs typeface="+mn-cs"/>
                      </a:endParaRPr>
                    </a:p>
                    <a:p>
                      <a:pPr marL="0" algn="l" defTabSz="914400" rtl="0" eaLnBrk="1" latinLnBrk="0" hangingPunct="1"/>
                      <a:r>
                        <a:rPr lang="en-NZ" sz="1000" b="1" kern="1200" dirty="0" smtClean="0">
                          <a:solidFill>
                            <a:schemeClr val="dk1"/>
                          </a:solidFill>
                          <a:latin typeface="+mn-lt"/>
                          <a:ea typeface="+mn-ea"/>
                          <a:cs typeface="+mn-cs"/>
                        </a:rPr>
                        <a:t>P:</a:t>
                      </a:r>
                      <a:r>
                        <a:rPr lang="en-NZ" sz="1000" b="1" kern="1200" baseline="0" dirty="0" smtClean="0">
                          <a:solidFill>
                            <a:schemeClr val="dk1"/>
                          </a:solidFill>
                          <a:latin typeface="+mn-lt"/>
                          <a:ea typeface="+mn-ea"/>
                          <a:cs typeface="+mn-cs"/>
                        </a:rPr>
                        <a:t> 04 210 2012</a:t>
                      </a:r>
                      <a:endParaRPr lang="en-NZ" sz="1000" b="1" kern="1200" dirty="0" smtClean="0">
                        <a:solidFill>
                          <a:schemeClr val="dk1"/>
                        </a:solidFill>
                        <a:latin typeface="+mn-lt"/>
                        <a:ea typeface="+mn-ea"/>
                        <a:cs typeface="+mn-cs"/>
                      </a:endParaRPr>
                    </a:p>
                  </a:txBody>
                  <a:tcPr>
                    <a:lnL w="1270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accent2">
                        <a:lumMod val="20000"/>
                        <a:lumOff val="80000"/>
                        <a:alpha val="48000"/>
                      </a:schemeClr>
                    </a:solidFill>
                  </a:tcPr>
                </a:tc>
              </a:tr>
              <a:tr h="542173">
                <a:tc vMerge="1">
                  <a:txBody>
                    <a:bodyPr/>
                    <a:lstStyle/>
                    <a:p>
                      <a:pPr algn="ctr"/>
                      <a:endParaRPr lang="en-NZ" sz="1200" dirty="0"/>
                    </a:p>
                  </a:txBody>
                  <a:tcPr vert="vert270">
                    <a:solidFill>
                      <a:schemeClr val="accent2">
                        <a:lumMod val="40000"/>
                        <a:lumOff val="60000"/>
                      </a:schemeClr>
                    </a:solidFill>
                  </a:tcPr>
                </a:tc>
                <a:tc vMerge="1">
                  <a:txBody>
                    <a:bodyPr/>
                    <a:lstStyle/>
                    <a:p>
                      <a:pPr algn="ctr"/>
                      <a:endParaRPr lang="en-NZ" sz="1000" b="1" dirty="0">
                        <a:solidFill>
                          <a:schemeClr val="bg1"/>
                        </a:solidFill>
                      </a:endParaRPr>
                    </a:p>
                  </a:txBody>
                  <a:tcPr>
                    <a:solidFill>
                      <a:srgbClr val="FF0000"/>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Kapiti Food Bank 04 2981907</a:t>
                      </a:r>
                    </a:p>
                    <a:p>
                      <a:pPr marL="0" algn="l" defTabSz="914400" rtl="0" eaLnBrk="1" latinLnBrk="0" hangingPunct="1"/>
                      <a:r>
                        <a:rPr lang="en-NZ" sz="1000" b="1" kern="1200" dirty="0" err="1" smtClean="0">
                          <a:solidFill>
                            <a:schemeClr val="dk1"/>
                          </a:solidFill>
                          <a:latin typeface="+mn-lt"/>
                          <a:ea typeface="+mn-ea"/>
                          <a:cs typeface="+mn-cs"/>
                        </a:rPr>
                        <a:t>Kapiti</a:t>
                      </a:r>
                      <a:r>
                        <a:rPr lang="en-NZ" sz="1000" b="1" kern="1200" dirty="0" smtClean="0">
                          <a:solidFill>
                            <a:schemeClr val="dk1"/>
                          </a:solidFill>
                          <a:latin typeface="+mn-lt"/>
                          <a:ea typeface="+mn-ea"/>
                          <a:cs typeface="+mn-cs"/>
                        </a:rPr>
                        <a:t> Community Connect 022 355 4459</a:t>
                      </a:r>
                      <a:endParaRPr lang="en-NZ" sz="1000" b="1" kern="1200" dirty="0">
                        <a:solidFill>
                          <a:schemeClr val="dk1"/>
                        </a:solidFill>
                        <a:latin typeface="+mn-lt"/>
                        <a:ea typeface="+mn-ea"/>
                        <a:cs typeface="+mn-cs"/>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2">
                        <a:lumMod val="20000"/>
                        <a:lumOff val="80000"/>
                        <a:alpha val="48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Kapiti</a:t>
                      </a:r>
                      <a:r>
                        <a:rPr lang="en-NZ" sz="1000" b="1" kern="1200" baseline="0" dirty="0" smtClean="0">
                          <a:solidFill>
                            <a:schemeClr val="dk1"/>
                          </a:solidFill>
                          <a:latin typeface="+mn-lt"/>
                          <a:ea typeface="+mn-ea"/>
                          <a:cs typeface="+mn-cs"/>
                        </a:rPr>
                        <a:t> Family Budgeting 04 2988570</a:t>
                      </a:r>
                    </a:p>
                    <a:p>
                      <a:pPr marL="0" algn="l" defTabSz="914400" rtl="0" eaLnBrk="1" latinLnBrk="0" hangingPunct="1"/>
                      <a:r>
                        <a:rPr lang="en-NZ" sz="1000" b="1" kern="1200" dirty="0" smtClean="0">
                          <a:solidFill>
                            <a:schemeClr val="dk1"/>
                          </a:solidFill>
                          <a:latin typeface="+mn-lt"/>
                          <a:ea typeface="+mn-ea"/>
                          <a:cs typeface="+mn-cs"/>
                        </a:rPr>
                        <a:t>Citizens Advise  04 </a:t>
                      </a:r>
                      <a:r>
                        <a:rPr lang="en-US" sz="1000" b="1" kern="1200" dirty="0" smtClean="0">
                          <a:solidFill>
                            <a:schemeClr val="dk1"/>
                          </a:solidFill>
                          <a:effectLst/>
                          <a:latin typeface="+mn-lt"/>
                          <a:ea typeface="+mn-ea"/>
                          <a:cs typeface="+mn-cs"/>
                        </a:rPr>
                        <a:t>298 4944</a:t>
                      </a:r>
                    </a:p>
                    <a:p>
                      <a:pPr marL="0" algn="l" defTabSz="914400" rtl="0" eaLnBrk="1" latinLnBrk="0" hangingPunct="1"/>
                      <a:r>
                        <a:rPr lang="en-NZ" sz="1000" b="1" kern="1200" dirty="0" smtClean="0">
                          <a:solidFill>
                            <a:schemeClr val="dk1"/>
                          </a:solidFill>
                          <a:effectLst/>
                          <a:latin typeface="+mn-lt"/>
                          <a:ea typeface="+mn-ea"/>
                          <a:cs typeface="+mn-cs"/>
                        </a:rPr>
                        <a:t>Coastlands 1</a:t>
                      </a:r>
                      <a:r>
                        <a:rPr lang="en-NZ" sz="1000" b="1" kern="1200" baseline="30000" dirty="0" smtClean="0">
                          <a:solidFill>
                            <a:schemeClr val="dk1"/>
                          </a:solidFill>
                          <a:effectLst/>
                          <a:latin typeface="+mn-lt"/>
                          <a:ea typeface="+mn-ea"/>
                          <a:cs typeface="+mn-cs"/>
                        </a:rPr>
                        <a:t>st</a:t>
                      </a:r>
                      <a:r>
                        <a:rPr lang="en-NZ" sz="1000" b="1" kern="1200" dirty="0" smtClean="0">
                          <a:solidFill>
                            <a:schemeClr val="dk1"/>
                          </a:solidFill>
                          <a:effectLst/>
                          <a:latin typeface="+mn-lt"/>
                          <a:ea typeface="+mn-ea"/>
                          <a:cs typeface="+mn-cs"/>
                        </a:rPr>
                        <a:t> floor</a:t>
                      </a:r>
                      <a:endParaRPr lang="en-NZ" sz="1000" b="1" kern="1200" dirty="0" smtClean="0">
                        <a:solidFill>
                          <a:schemeClr val="dk1"/>
                        </a:solidFill>
                        <a:latin typeface="+mn-lt"/>
                        <a:ea typeface="+mn-ea"/>
                        <a:cs typeface="+mn-cs"/>
                      </a:endParaRPr>
                    </a:p>
                  </a:txBody>
                  <a:tcPr>
                    <a:lnT w="12700" cap="flat" cmpd="sng" algn="ctr">
                      <a:solidFill>
                        <a:schemeClr val="bg1"/>
                      </a:solidFill>
                      <a:prstDash val="solid"/>
                      <a:round/>
                      <a:headEnd type="none" w="med" len="med"/>
                      <a:tailEnd type="none" w="med" len="med"/>
                    </a:lnT>
                    <a:solidFill>
                      <a:schemeClr val="accent2">
                        <a:lumMod val="20000"/>
                        <a:lumOff val="80000"/>
                        <a:alpha val="48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Waikanae Anglican Parish </a:t>
                      </a:r>
                    </a:p>
                    <a:p>
                      <a:pPr marL="0" algn="l" defTabSz="914400" rtl="0" eaLnBrk="1" latinLnBrk="0" hangingPunct="1"/>
                      <a:r>
                        <a:rPr lang="en-NZ" sz="1000" b="1" kern="1200" dirty="0" smtClean="0">
                          <a:solidFill>
                            <a:schemeClr val="dk1"/>
                          </a:solidFill>
                          <a:latin typeface="+mn-lt"/>
                          <a:ea typeface="+mn-ea"/>
                          <a:cs typeface="+mn-cs"/>
                        </a:rPr>
                        <a:t>04 9043018</a:t>
                      </a:r>
                    </a:p>
                    <a:p>
                      <a:pPr marL="0" algn="l" defTabSz="914400" rtl="0" eaLnBrk="1" latinLnBrk="0" hangingPunct="1"/>
                      <a:r>
                        <a:rPr lang="en-NZ" sz="1000" b="1" kern="1200" dirty="0" smtClean="0">
                          <a:solidFill>
                            <a:schemeClr val="dk1"/>
                          </a:solidFill>
                          <a:latin typeface="+mn-lt"/>
                          <a:ea typeface="+mn-ea"/>
                          <a:cs typeface="+mn-cs"/>
                        </a:rPr>
                        <a:t>Salvation Army 04</a:t>
                      </a:r>
                      <a:r>
                        <a:rPr lang="en-NZ" sz="1000" b="1" kern="1200" baseline="0" dirty="0" smtClean="0">
                          <a:solidFill>
                            <a:schemeClr val="dk1"/>
                          </a:solidFill>
                          <a:latin typeface="+mn-lt"/>
                          <a:ea typeface="+mn-ea"/>
                          <a:cs typeface="+mn-cs"/>
                        </a:rPr>
                        <a:t> 2971436</a:t>
                      </a:r>
                      <a:endParaRPr lang="en-NZ" sz="1000" b="1" kern="1200" dirty="0" smtClean="0">
                        <a:solidFill>
                          <a:schemeClr val="dk1"/>
                        </a:solidFill>
                        <a:latin typeface="+mn-lt"/>
                        <a:ea typeface="+mn-ea"/>
                        <a:cs typeface="+mn-cs"/>
                      </a:endParaRPr>
                    </a:p>
                  </a:txBody>
                  <a:tcPr>
                    <a:lnT w="12700" cap="flat" cmpd="sng" algn="ctr">
                      <a:solidFill>
                        <a:schemeClr val="bg1"/>
                      </a:solidFill>
                      <a:prstDash val="solid"/>
                      <a:round/>
                      <a:headEnd type="none" w="med" len="med"/>
                      <a:tailEnd type="none" w="med" len="med"/>
                    </a:lnT>
                    <a:solidFill>
                      <a:schemeClr val="accent2">
                        <a:lumMod val="20000"/>
                        <a:lumOff val="80000"/>
                        <a:alpha val="48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CAP (Christians against Poverty)</a:t>
                      </a:r>
                    </a:p>
                    <a:p>
                      <a:pPr marL="0" algn="l" defTabSz="914400" rtl="0" eaLnBrk="1" latinLnBrk="0" hangingPunct="1"/>
                      <a:r>
                        <a:rPr lang="en-NZ" sz="1000" b="1" kern="1200" dirty="0" smtClean="0">
                          <a:solidFill>
                            <a:schemeClr val="dk1"/>
                          </a:solidFill>
                          <a:latin typeface="+mn-lt"/>
                          <a:ea typeface="+mn-ea"/>
                          <a:cs typeface="+mn-cs"/>
                        </a:rPr>
                        <a:t>P: 0508 227 111                              </a:t>
                      </a:r>
                    </a:p>
                  </a:txBody>
                  <a:tcPr>
                    <a:lnT w="38100" cmpd="sng">
                      <a:noFill/>
                    </a:lnT>
                    <a:solidFill>
                      <a:schemeClr val="accent2">
                        <a:lumMod val="20000"/>
                        <a:lumOff val="80000"/>
                        <a:alpha val="48000"/>
                      </a:schemeClr>
                    </a:solidFill>
                  </a:tcPr>
                </a:tc>
              </a:tr>
              <a:tr h="391569">
                <a:tc rowSpan="2">
                  <a:txBody>
                    <a:bodyPr/>
                    <a:lstStyle/>
                    <a:p>
                      <a:pPr algn="ctr"/>
                      <a:r>
                        <a:rPr lang="en-NZ" sz="1400" b="1" kern="1200" dirty="0" err="1" smtClean="0">
                          <a:solidFill>
                            <a:schemeClr val="tx1"/>
                          </a:solidFill>
                          <a:latin typeface="+mn-lt"/>
                          <a:ea typeface="+mn-ea"/>
                          <a:cs typeface="+mn-cs"/>
                        </a:rPr>
                        <a:t>Oranga</a:t>
                      </a:r>
                      <a:r>
                        <a:rPr lang="en-NZ" sz="1400" b="1" kern="1200" dirty="0" smtClean="0">
                          <a:solidFill>
                            <a:schemeClr val="tx1"/>
                          </a:solidFill>
                          <a:latin typeface="+mn-lt"/>
                          <a:ea typeface="+mn-ea"/>
                          <a:cs typeface="+mn-cs"/>
                        </a:rPr>
                        <a:t> </a:t>
                      </a:r>
                      <a:r>
                        <a:rPr lang="en-NZ" sz="1400" b="1" kern="1200" dirty="0" err="1" smtClean="0">
                          <a:solidFill>
                            <a:schemeClr val="tx1"/>
                          </a:solidFill>
                          <a:latin typeface="+mn-lt"/>
                          <a:ea typeface="+mn-ea"/>
                          <a:cs typeface="+mn-cs"/>
                        </a:rPr>
                        <a:t>Tinana</a:t>
                      </a:r>
                      <a:endParaRPr lang="en-NZ" sz="1400" b="1" kern="1200" dirty="0">
                        <a:solidFill>
                          <a:schemeClr val="tx1"/>
                        </a:solidFill>
                        <a:latin typeface="+mn-lt"/>
                        <a:ea typeface="+mn-ea"/>
                        <a:cs typeface="+mn-cs"/>
                      </a:endParaRPr>
                    </a:p>
                  </a:txBody>
                  <a:tcPr vert="vert270">
                    <a:solidFill>
                      <a:schemeClr val="accent3">
                        <a:lumMod val="40000"/>
                        <a:lumOff val="60000"/>
                      </a:schemeClr>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mi-NZ" sz="1000" b="1" dirty="0" smtClean="0">
                          <a:solidFill>
                            <a:schemeClr val="tx1"/>
                          </a:solidFill>
                        </a:rPr>
                        <a:t>Clinical</a:t>
                      </a:r>
                      <a:endParaRPr lang="en-NZ" sz="1000" b="1" dirty="0" smtClean="0">
                        <a:solidFill>
                          <a:schemeClr val="tx1"/>
                        </a:solidFill>
                      </a:endParaRPr>
                    </a:p>
                    <a:p>
                      <a:pPr algn="ctr"/>
                      <a:r>
                        <a:rPr lang="mi-NZ" sz="1000" b="1" dirty="0" smtClean="0">
                          <a:solidFill>
                            <a:schemeClr val="tx1"/>
                          </a:solidFill>
                        </a:rPr>
                        <a:t>Self Management</a:t>
                      </a:r>
                    </a:p>
                    <a:p>
                      <a:pPr algn="ctr"/>
                      <a:r>
                        <a:rPr lang="mi-NZ" sz="1000" b="1" dirty="0" smtClean="0">
                          <a:solidFill>
                            <a:schemeClr val="tx1"/>
                          </a:solidFill>
                        </a:rPr>
                        <a:t>Eating / Exercise</a:t>
                      </a:r>
                    </a:p>
                  </a:txBody>
                  <a:tcPr>
                    <a:lnT w="12700" cap="flat" cmpd="sng" algn="ctr">
                      <a:solidFill>
                        <a:schemeClr val="bg1"/>
                      </a:solidFill>
                      <a:prstDash val="solid"/>
                      <a:round/>
                      <a:headEnd type="none" w="med" len="med"/>
                      <a:tailEnd type="none" w="med" len="med"/>
                    </a:lnT>
                    <a:solidFill>
                      <a:schemeClr val="accent3">
                        <a:lumMod val="40000"/>
                        <a:lumOff val="60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HTP GP Outreach Nursing </a:t>
                      </a:r>
                    </a:p>
                    <a:p>
                      <a:pPr marL="0" algn="l" defTabSz="914400" rtl="0" eaLnBrk="1" latinLnBrk="0" hangingPunct="1"/>
                      <a:r>
                        <a:rPr lang="mi-NZ" sz="1000" b="1" kern="1200" dirty="0" smtClean="0">
                          <a:solidFill>
                            <a:schemeClr val="dk1"/>
                          </a:solidFill>
                          <a:latin typeface="+mn-lt"/>
                          <a:ea typeface="+mn-ea"/>
                          <a:cs typeface="+mn-cs"/>
                        </a:rPr>
                        <a:t>Via Medtec HTP</a:t>
                      </a:r>
                      <a:r>
                        <a:rPr lang="mi-NZ" sz="1000" b="1" kern="1200" baseline="0" dirty="0" smtClean="0">
                          <a:solidFill>
                            <a:schemeClr val="dk1"/>
                          </a:solidFill>
                          <a:latin typeface="+mn-lt"/>
                          <a:ea typeface="+mn-ea"/>
                          <a:cs typeface="+mn-cs"/>
                        </a:rPr>
                        <a:t> </a:t>
                      </a:r>
                      <a:r>
                        <a:rPr lang="mi-NZ" sz="1000" b="1" kern="1200" dirty="0" smtClean="0">
                          <a:solidFill>
                            <a:schemeClr val="dk1"/>
                          </a:solidFill>
                          <a:latin typeface="+mn-lt"/>
                          <a:ea typeface="+mn-ea"/>
                          <a:cs typeface="+mn-cs"/>
                        </a:rPr>
                        <a:t>referral Form </a:t>
                      </a:r>
                    </a:p>
                    <a:p>
                      <a:pPr marL="0" algn="l" defTabSz="914400" rtl="0" eaLnBrk="1" latinLnBrk="0" hangingPunct="1"/>
                      <a:r>
                        <a:rPr lang="mi-NZ" sz="1000" b="1" kern="1200" dirty="0" smtClean="0">
                          <a:solidFill>
                            <a:schemeClr val="dk1"/>
                          </a:solidFill>
                          <a:latin typeface="+mn-lt"/>
                          <a:ea typeface="+mn-ea"/>
                          <a:cs typeface="+mn-cs"/>
                        </a:rPr>
                        <a:t>&amp; HTP Maori Community Health</a:t>
                      </a:r>
                      <a:r>
                        <a:rPr lang="mi-NZ" sz="1000" b="1" kern="1200" baseline="0" dirty="0" smtClean="0">
                          <a:solidFill>
                            <a:schemeClr val="dk1"/>
                          </a:solidFill>
                          <a:latin typeface="+mn-lt"/>
                          <a:ea typeface="+mn-ea"/>
                          <a:cs typeface="+mn-cs"/>
                        </a:rPr>
                        <a:t>  Services</a:t>
                      </a:r>
                      <a:endParaRPr lang="en-NZ" sz="1000" b="1" kern="1200" dirty="0" smtClean="0">
                        <a:solidFill>
                          <a:schemeClr val="dk1"/>
                        </a:solidFill>
                        <a:latin typeface="+mn-lt"/>
                        <a:ea typeface="+mn-ea"/>
                        <a:cs typeface="+mn-cs"/>
                      </a:endParaRPr>
                    </a:p>
                  </a:txBody>
                  <a:tcPr>
                    <a:lnT w="12700" cap="flat" cmpd="sng" algn="ctr">
                      <a:solidFill>
                        <a:schemeClr val="bg1"/>
                      </a:solidFill>
                      <a:prstDash val="solid"/>
                      <a:round/>
                      <a:headEnd type="none" w="med" len="med"/>
                      <a:tailEnd type="none" w="med" len="med"/>
                    </a:lnT>
                    <a:solidFill>
                      <a:schemeClr val="accent3">
                        <a:lumMod val="20000"/>
                        <a:lumOff val="80000"/>
                        <a:alpha val="33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Care Coordination Centre CCDHB (home help)</a:t>
                      </a:r>
                    </a:p>
                    <a:p>
                      <a:pPr marL="0" algn="l" defTabSz="914400" rtl="0" eaLnBrk="1" latinLnBrk="0" hangingPunct="1"/>
                      <a:r>
                        <a:rPr lang="en-NZ" sz="1000" b="1" kern="1200" dirty="0" smtClean="0">
                          <a:solidFill>
                            <a:schemeClr val="dk1"/>
                          </a:solidFill>
                          <a:latin typeface="+mn-lt"/>
                          <a:ea typeface="+mn-ea"/>
                          <a:cs typeface="+mn-cs"/>
                        </a:rPr>
                        <a:t>P: 04 238 20 20                         </a:t>
                      </a:r>
                      <a:endParaRPr lang="en-NZ" sz="1000" b="1" kern="1200" dirty="0">
                        <a:solidFill>
                          <a:schemeClr val="dk1"/>
                        </a:solidFill>
                        <a:latin typeface="+mn-lt"/>
                        <a:ea typeface="+mn-ea"/>
                        <a:cs typeface="+mn-cs"/>
                      </a:endParaRPr>
                    </a:p>
                  </a:txBody>
                  <a:tcPr>
                    <a:solidFill>
                      <a:schemeClr val="accent3">
                        <a:lumMod val="20000"/>
                        <a:lumOff val="80000"/>
                        <a:alpha val="33000"/>
                      </a:schemeClr>
                    </a:solidFill>
                  </a:tcPr>
                </a:tc>
                <a:tc rowSpan="2">
                  <a:txBody>
                    <a:bodyPr/>
                    <a:lstStyle/>
                    <a:p>
                      <a:pPr marL="0" algn="l" defTabSz="914400" rtl="0" eaLnBrk="1" latinLnBrk="0" hangingPunct="1"/>
                      <a:r>
                        <a:rPr lang="en-NZ" sz="1000" b="1" kern="1200" dirty="0" smtClean="0">
                          <a:solidFill>
                            <a:schemeClr val="dk1"/>
                          </a:solidFill>
                          <a:latin typeface="+mn-lt"/>
                          <a:ea typeface="+mn-ea"/>
                          <a:cs typeface="+mn-cs"/>
                        </a:rPr>
                        <a:t>Healthy Lifestyle + Exercise classes + Kick fit +</a:t>
                      </a:r>
                      <a:r>
                        <a:rPr lang="en-NZ" sz="1000" b="1" kern="1200" baseline="0" dirty="0" smtClean="0">
                          <a:solidFill>
                            <a:schemeClr val="dk1"/>
                          </a:solidFill>
                          <a:latin typeface="+mn-lt"/>
                          <a:ea typeface="+mn-ea"/>
                          <a:cs typeface="+mn-cs"/>
                        </a:rPr>
                        <a:t> </a:t>
                      </a:r>
                      <a:r>
                        <a:rPr lang="en-NZ" sz="1000" b="1" kern="1200" dirty="0" smtClean="0">
                          <a:solidFill>
                            <a:schemeClr val="dk1"/>
                          </a:solidFill>
                          <a:latin typeface="+mn-lt"/>
                          <a:ea typeface="+mn-ea"/>
                          <a:cs typeface="+mn-cs"/>
                        </a:rPr>
                        <a:t>Whanau Fit Coach</a:t>
                      </a:r>
                    </a:p>
                    <a:p>
                      <a:pPr marL="0" algn="l" defTabSz="914400" rtl="0" eaLnBrk="1" latinLnBrk="0" hangingPunct="1"/>
                      <a:r>
                        <a:rPr lang="en-NZ" sz="1000" b="1" kern="1200" dirty="0" smtClean="0">
                          <a:solidFill>
                            <a:schemeClr val="dk1"/>
                          </a:solidFill>
                          <a:latin typeface="+mn-lt"/>
                          <a:ea typeface="+mn-ea"/>
                          <a:cs typeface="+mn-cs"/>
                        </a:rPr>
                        <a:t>Maori</a:t>
                      </a:r>
                      <a:r>
                        <a:rPr lang="en-NZ" sz="1000" b="1" kern="1200" baseline="0" dirty="0" smtClean="0">
                          <a:solidFill>
                            <a:schemeClr val="dk1"/>
                          </a:solidFill>
                          <a:latin typeface="+mn-lt"/>
                          <a:ea typeface="+mn-ea"/>
                          <a:cs typeface="+mn-cs"/>
                        </a:rPr>
                        <a:t> &amp; Pop Health P:2396004</a:t>
                      </a:r>
                    </a:p>
                    <a:p>
                      <a:pPr marL="0" algn="l" defTabSz="914400" rtl="0" eaLnBrk="1" latinLnBrk="0" hangingPunct="1"/>
                      <a:r>
                        <a:rPr lang="en-NZ" sz="1000" b="1" kern="1200" dirty="0" smtClean="0">
                          <a:solidFill>
                            <a:schemeClr val="dk1"/>
                          </a:solidFill>
                          <a:latin typeface="+mn-lt"/>
                          <a:ea typeface="+mn-ea"/>
                          <a:cs typeface="+mn-cs"/>
                        </a:rPr>
                        <a:t> </a:t>
                      </a:r>
                    </a:p>
                    <a:p>
                      <a:pPr marL="0" algn="l" defTabSz="914400" rtl="0" eaLnBrk="1" latinLnBrk="0" hangingPunct="1"/>
                      <a:r>
                        <a:rPr lang="en-NZ" sz="1000" b="1" kern="1200" dirty="0" smtClean="0">
                          <a:solidFill>
                            <a:schemeClr val="dk1"/>
                          </a:solidFill>
                          <a:latin typeface="+mn-lt"/>
                          <a:ea typeface="+mn-ea"/>
                          <a:cs typeface="+mn-cs"/>
                        </a:rPr>
                        <a:t>Central Region Eating </a:t>
                      </a:r>
                      <a:r>
                        <a:rPr lang="en-NZ" sz="1000" b="1" kern="1200" smtClean="0">
                          <a:solidFill>
                            <a:schemeClr val="dk1"/>
                          </a:solidFill>
                          <a:latin typeface="+mn-lt"/>
                          <a:ea typeface="+mn-ea"/>
                          <a:cs typeface="+mn-cs"/>
                        </a:rPr>
                        <a:t>Disorder Services (CREDS)</a:t>
                      </a:r>
                      <a:endParaRPr lang="en-NZ" sz="1000" b="1" kern="1200" dirty="0" smtClean="0">
                        <a:solidFill>
                          <a:schemeClr val="dk1"/>
                        </a:solidFill>
                        <a:latin typeface="+mn-lt"/>
                        <a:ea typeface="+mn-ea"/>
                        <a:cs typeface="+mn-cs"/>
                      </a:endParaRPr>
                    </a:p>
                    <a:p>
                      <a:pPr marL="0" algn="l" defTabSz="914400" rtl="0" eaLnBrk="1" latinLnBrk="0" hangingPunct="1"/>
                      <a:r>
                        <a:rPr lang="en-NZ" sz="1000" b="1" kern="1200" dirty="0" smtClean="0">
                          <a:solidFill>
                            <a:schemeClr val="dk1"/>
                          </a:solidFill>
                          <a:latin typeface="+mn-lt"/>
                          <a:ea typeface="+mn-ea"/>
                          <a:cs typeface="+mn-cs"/>
                        </a:rPr>
                        <a:t>P: 04-461 6528</a:t>
                      </a:r>
                      <a:endParaRPr lang="en-NZ" sz="1000" b="1" kern="1200" dirty="0">
                        <a:solidFill>
                          <a:schemeClr val="dk1"/>
                        </a:solidFill>
                        <a:latin typeface="+mn-lt"/>
                        <a:ea typeface="+mn-ea"/>
                        <a:cs typeface="+mn-cs"/>
                      </a:endParaRPr>
                    </a:p>
                  </a:txBody>
                  <a:tcPr>
                    <a:solidFill>
                      <a:schemeClr val="accent3">
                        <a:lumMod val="20000"/>
                        <a:lumOff val="80000"/>
                        <a:alpha val="33000"/>
                      </a:schemeClr>
                    </a:solidFill>
                  </a:tcPr>
                </a:tc>
                <a:tc rowSpan="2">
                  <a:txBody>
                    <a:bodyPr/>
                    <a:lstStyle/>
                    <a:p>
                      <a:pPr marL="0" algn="l" defTabSz="914400" rtl="0" eaLnBrk="1" latinLnBrk="0" hangingPunct="1"/>
                      <a:r>
                        <a:rPr lang="it-IT" sz="1000" b="1" kern="1200" dirty="0" smtClean="0">
                          <a:solidFill>
                            <a:schemeClr val="dk1"/>
                          </a:solidFill>
                          <a:latin typeface="+mn-lt"/>
                          <a:ea typeface="+mn-ea"/>
                          <a:cs typeface="+mn-cs"/>
                        </a:rPr>
                        <a:t>HTP Kick start Pool programme</a:t>
                      </a:r>
                    </a:p>
                    <a:p>
                      <a:pPr marL="0" algn="l" defTabSz="914400" rtl="0" eaLnBrk="1" latinLnBrk="0" hangingPunct="1"/>
                      <a:r>
                        <a:rPr lang="it-IT" sz="1000" b="1" kern="1200" dirty="0" smtClean="0">
                          <a:solidFill>
                            <a:schemeClr val="dk1"/>
                          </a:solidFill>
                          <a:latin typeface="+mn-lt"/>
                          <a:ea typeface="+mn-ea"/>
                          <a:cs typeface="+mn-cs"/>
                        </a:rPr>
                        <a:t>HTP health</a:t>
                      </a:r>
                      <a:r>
                        <a:rPr lang="it-IT" sz="1000" b="1" kern="1200" baseline="0" dirty="0" smtClean="0">
                          <a:solidFill>
                            <a:schemeClr val="dk1"/>
                          </a:solidFill>
                          <a:latin typeface="+mn-lt"/>
                          <a:ea typeface="+mn-ea"/>
                          <a:cs typeface="+mn-cs"/>
                        </a:rPr>
                        <a:t>ly lifestyle pool programme </a:t>
                      </a:r>
                    </a:p>
                    <a:p>
                      <a:pPr marL="0" algn="l" defTabSz="914400" rtl="0" eaLnBrk="1" latinLnBrk="0" hangingPunct="1"/>
                      <a:endParaRPr lang="it-IT" sz="1000" b="1" kern="1200" dirty="0" smtClean="0">
                        <a:solidFill>
                          <a:schemeClr val="dk1"/>
                        </a:solidFill>
                        <a:latin typeface="+mn-lt"/>
                        <a:ea typeface="+mn-ea"/>
                        <a:cs typeface="+mn-cs"/>
                      </a:endParaRPr>
                    </a:p>
                  </a:txBody>
                  <a:tcPr>
                    <a:solidFill>
                      <a:schemeClr val="accent3">
                        <a:lumMod val="20000"/>
                        <a:lumOff val="80000"/>
                        <a:alpha val="33000"/>
                      </a:schemeClr>
                    </a:solidFill>
                  </a:tcPr>
                </a:tc>
              </a:tr>
              <a:tr h="462891">
                <a:tc vMerge="1">
                  <a:txBody>
                    <a:bodyPr/>
                    <a:lstStyle/>
                    <a:p>
                      <a:endParaRPr lang="en-NZ"/>
                    </a:p>
                  </a:txBody>
                  <a:tcPr/>
                </a:tc>
                <a:tc vMerge="1">
                  <a:txBody>
                    <a:bodyPr/>
                    <a:lstStyle/>
                    <a:p>
                      <a:endParaRPr lang="en-NZ"/>
                    </a:p>
                  </a:txBody>
                  <a:tcPr/>
                </a:tc>
                <a:tc>
                  <a:txBody>
                    <a:bodyPr/>
                    <a:lstStyle/>
                    <a:p>
                      <a:pPr marL="0" algn="l" defTabSz="914400" rtl="0" eaLnBrk="1" latinLnBrk="0" hangingPunct="1"/>
                      <a:r>
                        <a:rPr lang="en-NZ" sz="1000" b="1" kern="1200" dirty="0" smtClean="0">
                          <a:solidFill>
                            <a:schemeClr val="dk1"/>
                          </a:solidFill>
                          <a:latin typeface="+mn-lt"/>
                          <a:ea typeface="+mn-ea"/>
                          <a:cs typeface="+mn-cs"/>
                        </a:rPr>
                        <a:t> Wellington Sexual Health Services P: 0800 188 881  </a:t>
                      </a:r>
                    </a:p>
                  </a:txBody>
                  <a:tcPr>
                    <a:solidFill>
                      <a:schemeClr val="accent3">
                        <a:lumMod val="20000"/>
                        <a:lumOff val="80000"/>
                        <a:alpha val="33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Smoking Cessation (</a:t>
                      </a:r>
                      <a:r>
                        <a:rPr lang="en-NZ" sz="1000" b="1" kern="1200" dirty="0" err="1" smtClean="0">
                          <a:solidFill>
                            <a:schemeClr val="dk1"/>
                          </a:solidFill>
                          <a:latin typeface="+mn-lt"/>
                          <a:ea typeface="+mn-ea"/>
                          <a:cs typeface="+mn-cs"/>
                        </a:rPr>
                        <a:t>Aukati</a:t>
                      </a:r>
                      <a:r>
                        <a:rPr lang="en-NZ" sz="1000" b="1" kern="1200" dirty="0" smtClean="0">
                          <a:solidFill>
                            <a:schemeClr val="dk1"/>
                          </a:solidFill>
                          <a:latin typeface="+mn-lt"/>
                          <a:ea typeface="+mn-ea"/>
                          <a:cs typeface="+mn-cs"/>
                        </a:rPr>
                        <a:t> </a:t>
                      </a:r>
                      <a:r>
                        <a:rPr lang="en-NZ" sz="1000" b="1" kern="1200" dirty="0" err="1" smtClean="0">
                          <a:solidFill>
                            <a:schemeClr val="dk1"/>
                          </a:solidFill>
                          <a:latin typeface="+mn-lt"/>
                          <a:ea typeface="+mn-ea"/>
                          <a:cs typeface="+mn-cs"/>
                        </a:rPr>
                        <a:t>Kaipaipa</a:t>
                      </a:r>
                      <a:r>
                        <a:rPr lang="en-NZ" sz="1000" b="1" kern="1200" dirty="0" smtClean="0">
                          <a:solidFill>
                            <a:schemeClr val="dk1"/>
                          </a:solidFill>
                          <a:latin typeface="+mn-lt"/>
                          <a:ea typeface="+mn-ea"/>
                          <a:cs typeface="+mn-cs"/>
                        </a:rPr>
                        <a:t>)</a:t>
                      </a:r>
                    </a:p>
                    <a:p>
                      <a:pPr marL="0" algn="l" defTabSz="914400" rtl="0" eaLnBrk="1" latinLnBrk="0" hangingPunct="1"/>
                      <a:r>
                        <a:rPr lang="en-NZ" sz="1000" b="1" kern="1200" dirty="0" smtClean="0">
                          <a:solidFill>
                            <a:schemeClr val="dk1"/>
                          </a:solidFill>
                          <a:latin typeface="+mn-lt"/>
                          <a:ea typeface="+mn-ea"/>
                          <a:cs typeface="+mn-cs"/>
                        </a:rPr>
                        <a:t>P:          04 939 4631    </a:t>
                      </a:r>
                      <a:endParaRPr lang="en-NZ" sz="1000" b="1" kern="1200" dirty="0">
                        <a:solidFill>
                          <a:schemeClr val="dk1"/>
                        </a:solidFill>
                        <a:latin typeface="+mn-lt"/>
                        <a:ea typeface="+mn-ea"/>
                        <a:cs typeface="+mn-cs"/>
                      </a:endParaRPr>
                    </a:p>
                  </a:txBody>
                  <a:tcPr>
                    <a:solidFill>
                      <a:schemeClr val="accent3">
                        <a:lumMod val="20000"/>
                        <a:lumOff val="80000"/>
                        <a:alpha val="33000"/>
                      </a:schemeClr>
                    </a:solidFill>
                  </a:tcPr>
                </a:tc>
                <a:tc vMerge="1">
                  <a:txBody>
                    <a:bodyPr/>
                    <a:lstStyle/>
                    <a:p>
                      <a:endParaRPr lang="en-NZ"/>
                    </a:p>
                  </a:txBody>
                  <a:tcPr/>
                </a:tc>
                <a:tc vMerge="1">
                  <a:txBody>
                    <a:bodyPr/>
                    <a:lstStyle/>
                    <a:p>
                      <a:endParaRPr lang="en-NZ"/>
                    </a:p>
                  </a:txBody>
                  <a:tcPr/>
                </a:tc>
              </a:tr>
              <a:tr h="542173">
                <a:tc rowSpan="4">
                  <a:txBody>
                    <a:bodyPr/>
                    <a:lstStyle/>
                    <a:p>
                      <a:pPr algn="ctr"/>
                      <a:r>
                        <a:rPr lang="en-NZ" sz="1400" b="1" kern="1200" dirty="0" err="1" smtClean="0">
                          <a:solidFill>
                            <a:schemeClr val="tx1"/>
                          </a:solidFill>
                          <a:latin typeface="+mn-lt"/>
                          <a:ea typeface="+mn-ea"/>
                          <a:cs typeface="+mn-cs"/>
                        </a:rPr>
                        <a:t>Oranga</a:t>
                      </a:r>
                      <a:r>
                        <a:rPr lang="en-NZ" sz="1400" b="1" kern="1200" dirty="0" smtClean="0">
                          <a:solidFill>
                            <a:schemeClr val="tx1"/>
                          </a:solidFill>
                          <a:latin typeface="+mn-lt"/>
                          <a:ea typeface="+mn-ea"/>
                          <a:cs typeface="+mn-cs"/>
                        </a:rPr>
                        <a:t> </a:t>
                      </a:r>
                      <a:r>
                        <a:rPr lang="en-NZ" sz="1400" b="1" kern="1200" dirty="0" err="1" smtClean="0">
                          <a:solidFill>
                            <a:schemeClr val="tx1"/>
                          </a:solidFill>
                          <a:latin typeface="+mn-lt"/>
                          <a:ea typeface="+mn-ea"/>
                          <a:cs typeface="+mn-cs"/>
                        </a:rPr>
                        <a:t>Hinengaro</a:t>
                      </a:r>
                      <a:endParaRPr lang="en-NZ" sz="1400" b="1" kern="1200" dirty="0">
                        <a:solidFill>
                          <a:schemeClr val="tx1"/>
                        </a:solidFill>
                        <a:latin typeface="+mn-lt"/>
                        <a:ea typeface="+mn-ea"/>
                        <a:cs typeface="+mn-cs"/>
                      </a:endParaRPr>
                    </a:p>
                  </a:txBody>
                  <a:tcPr vert="vert270">
                    <a:solidFill>
                      <a:schemeClr val="accent4">
                        <a:lumMod val="40000"/>
                        <a:lumOff val="60000"/>
                      </a:schemeClr>
                    </a:solidFill>
                  </a:tcPr>
                </a:tc>
                <a:tc rowSpan="4">
                  <a:txBody>
                    <a:bodyPr/>
                    <a:lstStyle/>
                    <a:p>
                      <a:pPr algn="ctr"/>
                      <a:endParaRPr lang="mi-NZ" sz="1000" b="1" dirty="0" smtClean="0">
                        <a:solidFill>
                          <a:schemeClr val="tx1"/>
                        </a:solidFill>
                      </a:endParaRPr>
                    </a:p>
                    <a:p>
                      <a:pPr algn="ctr"/>
                      <a:r>
                        <a:rPr lang="mi-NZ" sz="1000" b="1" dirty="0" smtClean="0">
                          <a:solidFill>
                            <a:schemeClr val="tx1"/>
                          </a:solidFill>
                        </a:rPr>
                        <a:t>Communication</a:t>
                      </a:r>
                    </a:p>
                    <a:p>
                      <a:pPr algn="ctr"/>
                      <a:r>
                        <a:rPr lang="mi-NZ" sz="1000" b="1" dirty="0" smtClean="0">
                          <a:solidFill>
                            <a:schemeClr val="tx1"/>
                          </a:solidFill>
                        </a:rPr>
                        <a:t>Mental Wellness</a:t>
                      </a:r>
                    </a:p>
                    <a:p>
                      <a:pPr algn="ctr"/>
                      <a:endParaRPr lang="mi-NZ" sz="1000" b="1" dirty="0" smtClean="0">
                        <a:solidFill>
                          <a:schemeClr val="tx1"/>
                        </a:solidFill>
                      </a:endParaRPr>
                    </a:p>
                    <a:p>
                      <a:pPr algn="ctr"/>
                      <a:r>
                        <a:rPr lang="mi-NZ" sz="1000" b="1" dirty="0" smtClean="0">
                          <a:solidFill>
                            <a:schemeClr val="tx1"/>
                          </a:solidFill>
                        </a:rPr>
                        <a:t>Gambling</a:t>
                      </a:r>
                    </a:p>
                    <a:p>
                      <a:pPr algn="ctr"/>
                      <a:endParaRPr lang="mi-NZ" sz="1000" b="1" dirty="0" smtClean="0">
                        <a:solidFill>
                          <a:schemeClr val="tx1"/>
                        </a:solidFill>
                      </a:endParaRPr>
                    </a:p>
                    <a:p>
                      <a:pPr algn="ctr"/>
                      <a:r>
                        <a:rPr lang="mi-NZ" sz="1000" b="1" dirty="0" smtClean="0">
                          <a:solidFill>
                            <a:schemeClr val="tx1"/>
                          </a:solidFill>
                        </a:rPr>
                        <a:t>Addiction</a:t>
                      </a:r>
                    </a:p>
                    <a:p>
                      <a:pPr algn="ctr"/>
                      <a:endParaRPr lang="mi-NZ" sz="1000" b="1" dirty="0" smtClean="0">
                        <a:solidFill>
                          <a:schemeClr val="tx1"/>
                        </a:solidFill>
                      </a:endParaRPr>
                    </a:p>
                    <a:p>
                      <a:pPr algn="ctr"/>
                      <a:r>
                        <a:rPr lang="mi-NZ" sz="1000" b="1" dirty="0" smtClean="0">
                          <a:solidFill>
                            <a:schemeClr val="tx1"/>
                          </a:solidFill>
                        </a:rPr>
                        <a:t>Legal</a:t>
                      </a:r>
                    </a:p>
                    <a:p>
                      <a:pPr algn="ctr"/>
                      <a:endParaRPr lang="mi-NZ" sz="1000" b="1" dirty="0" smtClean="0">
                        <a:solidFill>
                          <a:schemeClr val="tx1"/>
                        </a:solidFill>
                      </a:endParaRPr>
                    </a:p>
                    <a:p>
                      <a:pPr algn="ctr"/>
                      <a:r>
                        <a:rPr lang="mi-NZ" sz="1000" b="1" dirty="0" smtClean="0">
                          <a:solidFill>
                            <a:schemeClr val="tx1"/>
                          </a:solidFill>
                        </a:rPr>
                        <a:t>Pregnancy</a:t>
                      </a:r>
                    </a:p>
                    <a:p>
                      <a:pPr algn="ctr"/>
                      <a:endParaRPr lang="mi-NZ" sz="1000" b="1" dirty="0" smtClean="0">
                        <a:solidFill>
                          <a:schemeClr val="tx1"/>
                        </a:solidFill>
                      </a:endParaRPr>
                    </a:p>
                    <a:p>
                      <a:pPr algn="ctr"/>
                      <a:r>
                        <a:rPr lang="mi-NZ" sz="1000" b="1" dirty="0" smtClean="0">
                          <a:solidFill>
                            <a:schemeClr val="tx1"/>
                          </a:solidFill>
                        </a:rPr>
                        <a:t>Advocacy</a:t>
                      </a:r>
                      <a:endParaRPr lang="en-NZ" sz="1000" b="1" dirty="0">
                        <a:solidFill>
                          <a:schemeClr val="tx1"/>
                        </a:solidFill>
                      </a:endParaRPr>
                    </a:p>
                  </a:txBody>
                  <a:tcPr>
                    <a:solidFill>
                      <a:schemeClr val="accent4">
                        <a:lumMod val="40000"/>
                        <a:lumOff val="60000"/>
                      </a:schemeClr>
                    </a:solidFill>
                  </a:tcPr>
                </a:tc>
                <a:tc>
                  <a:txBody>
                    <a:bodyPr/>
                    <a:lstStyle/>
                    <a:p>
                      <a:pPr marL="0" algn="l" defTabSz="914400" rtl="0" eaLnBrk="1" latinLnBrk="0" hangingPunct="1"/>
                      <a:r>
                        <a:rPr lang="mi-NZ" sz="1000" b="1" kern="1200" dirty="0" smtClean="0">
                          <a:solidFill>
                            <a:schemeClr val="dk1"/>
                          </a:solidFill>
                          <a:latin typeface="+mn-lt"/>
                          <a:ea typeface="+mn-ea"/>
                          <a:cs typeface="+mn-cs"/>
                        </a:rPr>
                        <a:t>Primary Solutions</a:t>
                      </a:r>
                    </a:p>
                    <a:p>
                      <a:pPr marL="0" algn="l" defTabSz="914400" rtl="0" eaLnBrk="1" latinLnBrk="0" hangingPunct="1"/>
                      <a:r>
                        <a:rPr lang="mi-NZ" sz="1000" b="1" kern="1200" dirty="0" smtClean="0">
                          <a:solidFill>
                            <a:schemeClr val="dk1"/>
                          </a:solidFill>
                          <a:latin typeface="+mn-lt"/>
                          <a:ea typeface="+mn-ea"/>
                          <a:cs typeface="+mn-cs"/>
                        </a:rPr>
                        <a:t>Electronic Referral-</a:t>
                      </a:r>
                      <a:r>
                        <a:rPr lang="mi-NZ" sz="1000" b="1" kern="1200" baseline="0" dirty="0" smtClean="0">
                          <a:solidFill>
                            <a:schemeClr val="dk1"/>
                          </a:solidFill>
                          <a:latin typeface="+mn-lt"/>
                          <a:ea typeface="+mn-ea"/>
                          <a:cs typeface="+mn-cs"/>
                        </a:rPr>
                        <a:t>By GP</a:t>
                      </a:r>
                    </a:p>
                    <a:p>
                      <a:pPr marL="0" algn="l" defTabSz="914400" rtl="0" eaLnBrk="1" latinLnBrk="0" hangingPunct="1"/>
                      <a:r>
                        <a:rPr lang="mi-NZ" sz="1000" b="1" kern="1200" dirty="0" smtClean="0">
                          <a:solidFill>
                            <a:schemeClr val="dk1"/>
                          </a:solidFill>
                          <a:latin typeface="+mn-lt"/>
                          <a:ea typeface="+mn-ea"/>
                          <a:cs typeface="+mn-cs"/>
                        </a:rPr>
                        <a:t>HTP Wed,</a:t>
                      </a:r>
                      <a:r>
                        <a:rPr lang="mi-NZ" sz="1000" b="1" kern="1200" baseline="0" dirty="0" smtClean="0">
                          <a:solidFill>
                            <a:schemeClr val="dk1"/>
                          </a:solidFill>
                          <a:latin typeface="+mn-lt"/>
                          <a:ea typeface="+mn-ea"/>
                          <a:cs typeface="+mn-cs"/>
                        </a:rPr>
                        <a:t> Thrusday</a:t>
                      </a:r>
                      <a:endParaRPr lang="mi-NZ" sz="1000" b="1" kern="1200" dirty="0" smtClean="0">
                        <a:solidFill>
                          <a:schemeClr val="dk1"/>
                        </a:solidFill>
                        <a:latin typeface="+mn-lt"/>
                        <a:ea typeface="+mn-ea"/>
                        <a:cs typeface="+mn-cs"/>
                      </a:endParaRPr>
                    </a:p>
                    <a:p>
                      <a:pPr marL="0" algn="l" defTabSz="914400" rtl="0" eaLnBrk="1" latinLnBrk="0" hangingPunct="1"/>
                      <a:r>
                        <a:rPr lang="mi-NZ" sz="1000" b="1" kern="1200" dirty="0" smtClean="0">
                          <a:solidFill>
                            <a:schemeClr val="dk1"/>
                          </a:solidFill>
                          <a:latin typeface="+mn-lt"/>
                          <a:ea typeface="+mn-ea"/>
                          <a:cs typeface="+mn-cs"/>
                        </a:rPr>
                        <a:t> </a:t>
                      </a:r>
                    </a:p>
                  </a:txBody>
                  <a:tcPr>
                    <a:solidFill>
                      <a:schemeClr val="accent4">
                        <a:lumMod val="20000"/>
                        <a:lumOff val="80000"/>
                        <a:alpha val="31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Care NZ-</a:t>
                      </a:r>
                      <a:r>
                        <a:rPr lang="en-NZ" sz="1000" b="1" kern="1200" baseline="0" dirty="0" smtClean="0">
                          <a:solidFill>
                            <a:schemeClr val="dk1"/>
                          </a:solidFill>
                          <a:latin typeface="+mn-lt"/>
                          <a:ea typeface="+mn-ea"/>
                          <a:cs typeface="+mn-cs"/>
                        </a:rPr>
                        <a:t> addiction treatment and recovery</a:t>
                      </a:r>
                      <a:endParaRPr lang="en-NZ" sz="1000" b="1" kern="1200" dirty="0" smtClean="0">
                        <a:solidFill>
                          <a:schemeClr val="dk1"/>
                        </a:solidFill>
                        <a:latin typeface="+mn-lt"/>
                        <a:ea typeface="+mn-ea"/>
                        <a:cs typeface="+mn-cs"/>
                      </a:endParaRPr>
                    </a:p>
                    <a:p>
                      <a:pPr marL="0" algn="l" defTabSz="914400" rtl="0" eaLnBrk="1" latinLnBrk="0" hangingPunct="1"/>
                      <a:r>
                        <a:rPr lang="en-NZ" sz="1000" b="1" kern="1200" dirty="0" smtClean="0">
                          <a:solidFill>
                            <a:schemeClr val="dk1"/>
                          </a:solidFill>
                          <a:latin typeface="+mn-lt"/>
                          <a:ea typeface="+mn-ea"/>
                          <a:cs typeface="+mn-cs"/>
                        </a:rPr>
                        <a:t>P: 0800 385151                      </a:t>
                      </a:r>
                    </a:p>
                  </a:txBody>
                  <a:tcPr>
                    <a:solidFill>
                      <a:schemeClr val="accent4">
                        <a:lumMod val="20000"/>
                        <a:lumOff val="80000"/>
                        <a:alpha val="31000"/>
                      </a:schemeClr>
                    </a:solidFill>
                  </a:tcPr>
                </a:tc>
                <a:tc>
                  <a:txBody>
                    <a:bodyPr/>
                    <a:lstStyle/>
                    <a:p>
                      <a:pPr marL="0" algn="l" defTabSz="914400" rtl="0" eaLnBrk="1" latinLnBrk="0" hangingPunct="1"/>
                      <a:r>
                        <a:rPr lang="fr-FR" sz="1000" b="1" kern="1200" dirty="0" smtClean="0">
                          <a:solidFill>
                            <a:schemeClr val="dk1"/>
                          </a:solidFill>
                          <a:latin typeface="+mn-lt"/>
                          <a:ea typeface="+mn-ea"/>
                          <a:cs typeface="+mn-cs"/>
                        </a:rPr>
                        <a:t>Maori Mental and Addiction Service </a:t>
                      </a:r>
                    </a:p>
                    <a:p>
                      <a:pPr marL="0" algn="l" defTabSz="914400" rtl="0" eaLnBrk="1" latinLnBrk="0" hangingPunct="1"/>
                      <a:r>
                        <a:rPr lang="fr-FR" sz="1000" b="1" kern="1200" dirty="0" err="1" smtClean="0">
                          <a:solidFill>
                            <a:schemeClr val="dk1"/>
                          </a:solidFill>
                          <a:latin typeface="+mn-lt"/>
                          <a:ea typeface="+mn-ea"/>
                          <a:cs typeface="+mn-cs"/>
                        </a:rPr>
                        <a:t>Rangataua</a:t>
                      </a:r>
                      <a:r>
                        <a:rPr lang="fr-FR" sz="1000" b="1" kern="1200" baseline="0" dirty="0" smtClean="0">
                          <a:solidFill>
                            <a:schemeClr val="dk1"/>
                          </a:solidFill>
                          <a:latin typeface="+mn-lt"/>
                          <a:ea typeface="+mn-ea"/>
                          <a:cs typeface="+mn-cs"/>
                        </a:rPr>
                        <a:t> </a:t>
                      </a:r>
                      <a:r>
                        <a:rPr lang="fr-FR" sz="1000" b="1" kern="1200" dirty="0" err="1" smtClean="0">
                          <a:solidFill>
                            <a:schemeClr val="dk1"/>
                          </a:solidFill>
                          <a:latin typeface="+mn-lt"/>
                          <a:ea typeface="+mn-ea"/>
                          <a:cs typeface="+mn-cs"/>
                        </a:rPr>
                        <a:t>Mauri</a:t>
                      </a:r>
                      <a:r>
                        <a:rPr lang="fr-FR" sz="1000" b="1" kern="1200" dirty="0" smtClean="0">
                          <a:solidFill>
                            <a:schemeClr val="dk1"/>
                          </a:solidFill>
                          <a:latin typeface="+mn-lt"/>
                          <a:ea typeface="+mn-ea"/>
                          <a:cs typeface="+mn-cs"/>
                        </a:rPr>
                        <a:t> </a:t>
                      </a:r>
                      <a:r>
                        <a:rPr lang="fr-FR" sz="1000" b="1" kern="1200" dirty="0" err="1" smtClean="0">
                          <a:solidFill>
                            <a:schemeClr val="dk1"/>
                          </a:solidFill>
                          <a:latin typeface="+mn-lt"/>
                          <a:ea typeface="+mn-ea"/>
                          <a:cs typeface="+mn-cs"/>
                        </a:rPr>
                        <a:t>Ora</a:t>
                      </a:r>
                      <a:r>
                        <a:rPr lang="fr-FR" sz="1000" b="1" kern="1200" dirty="0" smtClean="0">
                          <a:solidFill>
                            <a:schemeClr val="dk1"/>
                          </a:solidFill>
                          <a:latin typeface="+mn-lt"/>
                          <a:ea typeface="+mn-ea"/>
                          <a:cs typeface="+mn-cs"/>
                        </a:rPr>
                        <a:t> </a:t>
                      </a:r>
                    </a:p>
                    <a:p>
                      <a:pPr marL="0" algn="l" defTabSz="914400" rtl="0" eaLnBrk="1" latinLnBrk="0" hangingPunct="1"/>
                      <a:r>
                        <a:rPr lang="fr-FR" sz="1000" b="1" kern="1200" dirty="0" smtClean="0">
                          <a:solidFill>
                            <a:schemeClr val="dk1"/>
                          </a:solidFill>
                          <a:latin typeface="+mn-lt"/>
                          <a:ea typeface="+mn-ea"/>
                          <a:cs typeface="+mn-cs"/>
                        </a:rPr>
                        <a:t>P: (04) 802 4704   F: (04) 802 4701</a:t>
                      </a:r>
                    </a:p>
                  </a:txBody>
                  <a:tcPr>
                    <a:solidFill>
                      <a:schemeClr val="accent4">
                        <a:lumMod val="20000"/>
                        <a:lumOff val="80000"/>
                        <a:alpha val="31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000" b="1" kern="1200" dirty="0" smtClean="0">
                          <a:solidFill>
                            <a:schemeClr val="dk1"/>
                          </a:solidFill>
                          <a:latin typeface="+mn-lt"/>
                          <a:ea typeface="+mn-ea"/>
                          <a:cs typeface="+mn-cs"/>
                        </a:rPr>
                        <a:t>Te Ara Pai tearapaihub@ccdhb.org.nz</a:t>
                      </a:r>
                    </a:p>
                  </a:txBody>
                  <a:tcPr>
                    <a:solidFill>
                      <a:schemeClr val="accent4">
                        <a:lumMod val="20000"/>
                        <a:lumOff val="80000"/>
                        <a:alpha val="31000"/>
                      </a:schemeClr>
                    </a:solidFill>
                  </a:tcPr>
                </a:tc>
              </a:tr>
              <a:tr h="542173">
                <a:tc vMerge="1">
                  <a:txBody>
                    <a:bodyPr/>
                    <a:lstStyle/>
                    <a:p>
                      <a:endParaRPr lang="en-NZ"/>
                    </a:p>
                  </a:txBody>
                  <a:tcPr/>
                </a:tc>
                <a:tc vMerge="1">
                  <a:txBody>
                    <a:bodyPr/>
                    <a:lstStyle/>
                    <a:p>
                      <a:endParaRPr lang="en-NZ"/>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000" b="1" kern="1200" dirty="0" smtClean="0">
                          <a:solidFill>
                            <a:schemeClr val="dk1"/>
                          </a:solidFill>
                          <a:latin typeface="+mn-lt"/>
                          <a:ea typeface="+mn-ea"/>
                          <a:cs typeface="+mn-cs"/>
                        </a:rPr>
                        <a:t>Wellington Community Mental Health Team  Ph 04 8014830  Fax 04 801 4859</a:t>
                      </a:r>
                    </a:p>
                  </a:txBody>
                  <a:tcPr>
                    <a:solidFill>
                      <a:schemeClr val="accent4">
                        <a:lumMod val="20000"/>
                        <a:lumOff val="80000"/>
                        <a:alpha val="31000"/>
                      </a:schemeClr>
                    </a:solidFill>
                  </a:tcPr>
                </a:tc>
                <a:tc>
                  <a:txBody>
                    <a:bodyPr/>
                    <a:lstStyle/>
                    <a:p>
                      <a:pPr marL="0" algn="l" defTabSz="914400" rtl="0" eaLnBrk="1" latinLnBrk="0" hangingPunct="1"/>
                      <a:r>
                        <a:rPr lang="en-NZ" sz="1000" b="1" kern="1200" dirty="0" err="1" smtClean="0">
                          <a:solidFill>
                            <a:schemeClr val="dk1"/>
                          </a:solidFill>
                          <a:latin typeface="+mn-lt"/>
                          <a:ea typeface="+mn-ea"/>
                          <a:cs typeface="+mn-cs"/>
                        </a:rPr>
                        <a:t>Atareia</a:t>
                      </a:r>
                      <a:r>
                        <a:rPr lang="en-NZ" sz="1000" b="1" kern="1200" baseline="0" dirty="0" smtClean="0">
                          <a:solidFill>
                            <a:schemeClr val="dk1"/>
                          </a:solidFill>
                          <a:latin typeface="+mn-lt"/>
                          <a:ea typeface="+mn-ea"/>
                          <a:cs typeface="+mn-cs"/>
                        </a:rPr>
                        <a:t> Family/Whānau Mental Health and wellbeing support service</a:t>
                      </a:r>
                    </a:p>
                    <a:p>
                      <a:pPr marL="0" algn="l" defTabSz="914400" rtl="0" eaLnBrk="1" latinLnBrk="0" hangingPunct="1"/>
                      <a:r>
                        <a:rPr lang="mi-NZ" sz="1000" b="1" kern="1200" baseline="0" dirty="0" smtClean="0">
                          <a:solidFill>
                            <a:schemeClr val="dk1"/>
                          </a:solidFill>
                          <a:latin typeface="+mn-lt"/>
                          <a:ea typeface="+mn-ea"/>
                          <a:cs typeface="+mn-cs"/>
                        </a:rPr>
                        <a:t>P: 04 4991049</a:t>
                      </a:r>
                      <a:endParaRPr lang="en-NZ" sz="1000" b="1" kern="1200" dirty="0" smtClean="0">
                        <a:solidFill>
                          <a:schemeClr val="dk1"/>
                        </a:solidFill>
                        <a:latin typeface="+mn-lt"/>
                        <a:ea typeface="+mn-ea"/>
                        <a:cs typeface="+mn-cs"/>
                      </a:endParaRPr>
                    </a:p>
                  </a:txBody>
                  <a:tcPr>
                    <a:solidFill>
                      <a:schemeClr val="accent4">
                        <a:lumMod val="20000"/>
                        <a:lumOff val="80000"/>
                        <a:alpha val="31000"/>
                      </a:schemeClr>
                    </a:solidFill>
                  </a:tcPr>
                </a:tc>
                <a:tc>
                  <a:txBody>
                    <a:bodyPr/>
                    <a:lstStyle/>
                    <a:p>
                      <a:pPr marL="0" algn="l" defTabSz="914400" rtl="0" eaLnBrk="1" latinLnBrk="0" hangingPunct="1"/>
                      <a:r>
                        <a:rPr lang="fr-FR" sz="1000" b="1" kern="1200" dirty="0" smtClean="0">
                          <a:solidFill>
                            <a:schemeClr val="dk1"/>
                          </a:solidFill>
                          <a:latin typeface="+mn-lt"/>
                          <a:ea typeface="+mn-ea"/>
                          <a:cs typeface="+mn-cs"/>
                        </a:rPr>
                        <a:t>Te Whare Marie Maori Mental Health</a:t>
                      </a:r>
                    </a:p>
                    <a:p>
                      <a:pPr marL="0" algn="l" defTabSz="914400" rtl="0" eaLnBrk="1" latinLnBrk="0" hangingPunct="1"/>
                      <a:r>
                        <a:rPr lang="fr-FR" sz="1000" b="1" kern="1200" dirty="0" smtClean="0">
                          <a:solidFill>
                            <a:schemeClr val="dk1"/>
                          </a:solidFill>
                          <a:latin typeface="+mn-lt"/>
                          <a:ea typeface="+mn-ea"/>
                          <a:cs typeface="+mn-cs"/>
                        </a:rPr>
                        <a:t>P: 918 2901      F:04 918 2900</a:t>
                      </a:r>
                    </a:p>
                  </a:txBody>
                  <a:tcPr>
                    <a:solidFill>
                      <a:schemeClr val="accent4">
                        <a:lumMod val="20000"/>
                        <a:lumOff val="80000"/>
                        <a:alpha val="31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Age</a:t>
                      </a:r>
                      <a:r>
                        <a:rPr lang="en-NZ" sz="1000" b="1" kern="1200" baseline="0" dirty="0" smtClean="0">
                          <a:solidFill>
                            <a:schemeClr val="dk1"/>
                          </a:solidFill>
                          <a:latin typeface="+mn-lt"/>
                          <a:ea typeface="+mn-ea"/>
                          <a:cs typeface="+mn-cs"/>
                        </a:rPr>
                        <a:t> concern</a:t>
                      </a:r>
                    </a:p>
                    <a:p>
                      <a:pPr marL="0" algn="l" defTabSz="914400" rtl="0" eaLnBrk="1" latinLnBrk="0" hangingPunct="1"/>
                      <a:r>
                        <a:rPr lang="en-NZ" sz="1000" b="1" kern="1200" baseline="0" dirty="0" smtClean="0">
                          <a:solidFill>
                            <a:schemeClr val="dk1"/>
                          </a:solidFill>
                          <a:latin typeface="+mn-lt"/>
                          <a:ea typeface="+mn-ea"/>
                          <a:cs typeface="+mn-cs"/>
                        </a:rPr>
                        <a:t>04 2988879</a:t>
                      </a:r>
                    </a:p>
                    <a:p>
                      <a:pPr marL="0" algn="l" defTabSz="914400" rtl="0" eaLnBrk="1" latinLnBrk="0" hangingPunct="1"/>
                      <a:r>
                        <a:rPr lang="en-NZ" sz="1000" b="1" kern="1200" baseline="0" dirty="0" smtClean="0">
                          <a:solidFill>
                            <a:schemeClr val="dk1"/>
                          </a:solidFill>
                          <a:latin typeface="+mn-lt"/>
                          <a:ea typeface="+mn-ea"/>
                          <a:cs typeface="+mn-cs"/>
                        </a:rPr>
                        <a:t>admin@ageconcernkapiti.co.nz</a:t>
                      </a:r>
                      <a:endParaRPr lang="en-NZ" sz="1000" b="1" kern="1200" dirty="0" smtClean="0">
                        <a:solidFill>
                          <a:schemeClr val="dk1"/>
                        </a:solidFill>
                        <a:latin typeface="+mn-lt"/>
                        <a:ea typeface="+mn-ea"/>
                        <a:cs typeface="+mn-cs"/>
                      </a:endParaRPr>
                    </a:p>
                  </a:txBody>
                  <a:tcPr>
                    <a:solidFill>
                      <a:schemeClr val="accent4">
                        <a:lumMod val="20000"/>
                        <a:lumOff val="80000"/>
                        <a:alpha val="31000"/>
                      </a:schemeClr>
                    </a:solidFill>
                  </a:tcPr>
                </a:tc>
              </a:tr>
              <a:tr h="692777">
                <a:tc vMerge="1">
                  <a:txBody>
                    <a:bodyPr/>
                    <a:lstStyle/>
                    <a:p>
                      <a:pPr algn="ctr"/>
                      <a:endParaRPr lang="en-NZ" sz="1200" dirty="0"/>
                    </a:p>
                  </a:txBody>
                  <a:tcPr vert="vert270">
                    <a:solidFill>
                      <a:schemeClr val="accent2">
                        <a:lumMod val="40000"/>
                        <a:lumOff val="60000"/>
                      </a:schemeClr>
                    </a:solidFill>
                  </a:tcPr>
                </a:tc>
                <a:tc vMerge="1">
                  <a:txBody>
                    <a:bodyPr/>
                    <a:lstStyle/>
                    <a:p>
                      <a:pPr algn="ctr"/>
                      <a:endParaRPr lang="en-NZ" sz="1000" b="1" dirty="0">
                        <a:solidFill>
                          <a:schemeClr val="bg1"/>
                        </a:solidFill>
                      </a:endParaRPr>
                    </a:p>
                  </a:txBody>
                  <a:tcPr>
                    <a:solidFill>
                      <a:schemeClr val="accent4">
                        <a:lumMod val="75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Salvation</a:t>
                      </a:r>
                      <a:r>
                        <a:rPr lang="en-NZ" sz="1000" b="1" kern="1200" baseline="0" dirty="0" smtClean="0">
                          <a:solidFill>
                            <a:schemeClr val="dk1"/>
                          </a:solidFill>
                          <a:latin typeface="+mn-lt"/>
                          <a:ea typeface="+mn-ea"/>
                          <a:cs typeface="+mn-cs"/>
                        </a:rPr>
                        <a:t> Army  41 Blue Gum road Paraparaumu Beach </a:t>
                      </a:r>
                    </a:p>
                    <a:p>
                      <a:pPr marL="0" algn="l" defTabSz="914400" rtl="0" eaLnBrk="1" latinLnBrk="0" hangingPunct="1"/>
                      <a:r>
                        <a:rPr lang="en-NZ" sz="1000" b="1" kern="1200" baseline="0" dirty="0" smtClean="0">
                          <a:solidFill>
                            <a:schemeClr val="dk1"/>
                          </a:solidFill>
                          <a:latin typeface="+mn-lt"/>
                          <a:ea typeface="+mn-ea"/>
                          <a:cs typeface="+mn-cs"/>
                        </a:rPr>
                        <a:t>042971436</a:t>
                      </a:r>
                      <a:endParaRPr lang="en-NZ" sz="1000" b="1" kern="1200" dirty="0" smtClean="0">
                        <a:solidFill>
                          <a:schemeClr val="dk1"/>
                        </a:solidFill>
                        <a:latin typeface="+mn-lt"/>
                        <a:ea typeface="+mn-ea"/>
                        <a:cs typeface="+mn-cs"/>
                      </a:endParaRPr>
                    </a:p>
                  </a:txBody>
                  <a:tcPr>
                    <a:solidFill>
                      <a:schemeClr val="accent4">
                        <a:lumMod val="20000"/>
                        <a:lumOff val="80000"/>
                        <a:alpha val="31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Pregnancy – Birth Right Kapiti</a:t>
                      </a:r>
                      <a:r>
                        <a:rPr lang="en-NZ" sz="1000" b="1" kern="1200" baseline="0" dirty="0" smtClean="0">
                          <a:solidFill>
                            <a:schemeClr val="dk1"/>
                          </a:solidFill>
                          <a:latin typeface="+mn-lt"/>
                          <a:ea typeface="+mn-ea"/>
                          <a:cs typeface="+mn-cs"/>
                        </a:rPr>
                        <a:t> </a:t>
                      </a:r>
                    </a:p>
                    <a:p>
                      <a:pPr marL="0" algn="l" defTabSz="914400" rtl="0" eaLnBrk="1" latinLnBrk="0" hangingPunct="1"/>
                      <a:r>
                        <a:rPr lang="en-NZ" sz="1000" b="1" kern="1200" baseline="0" dirty="0" smtClean="0">
                          <a:solidFill>
                            <a:schemeClr val="dk1"/>
                          </a:solidFill>
                          <a:latin typeface="+mn-lt"/>
                          <a:ea typeface="+mn-ea"/>
                          <a:cs typeface="+mn-cs"/>
                        </a:rPr>
                        <a:t>0800457146</a:t>
                      </a:r>
                      <a:endParaRPr lang="en-NZ" sz="1000" b="1" kern="1200" dirty="0" smtClean="0">
                        <a:solidFill>
                          <a:schemeClr val="dk1"/>
                        </a:solidFill>
                        <a:latin typeface="+mn-lt"/>
                        <a:ea typeface="+mn-ea"/>
                        <a:cs typeface="+mn-cs"/>
                      </a:endParaRPr>
                    </a:p>
                  </a:txBody>
                  <a:tcPr>
                    <a:solidFill>
                      <a:schemeClr val="accent4">
                        <a:lumMod val="20000"/>
                        <a:lumOff val="80000"/>
                        <a:alpha val="31000"/>
                      </a:schemeClr>
                    </a:solidFill>
                  </a:tcPr>
                </a:tc>
                <a:tc>
                  <a:txBody>
                    <a:bodyPr/>
                    <a:lstStyle/>
                    <a:p>
                      <a:pPr marL="0" algn="l" defTabSz="914400" rtl="0" eaLnBrk="1" latinLnBrk="0" hangingPunct="1"/>
                      <a:r>
                        <a:rPr lang="mi-NZ" sz="1000" b="1" kern="1200" dirty="0" smtClean="0">
                          <a:solidFill>
                            <a:schemeClr val="dk1"/>
                          </a:solidFill>
                          <a:latin typeface="+mn-lt"/>
                          <a:ea typeface="+mn-ea"/>
                          <a:cs typeface="+mn-cs"/>
                        </a:rPr>
                        <a:t>Maori Service - Maori Womens Welfare League</a:t>
                      </a:r>
                      <a:endParaRPr lang="en-NZ" sz="1000" b="1" kern="1200" dirty="0" smtClean="0">
                        <a:solidFill>
                          <a:schemeClr val="dk1"/>
                        </a:solidFill>
                        <a:latin typeface="+mn-lt"/>
                        <a:ea typeface="+mn-ea"/>
                        <a:cs typeface="+mn-cs"/>
                      </a:endParaRPr>
                    </a:p>
                    <a:p>
                      <a:pPr marL="0" algn="l" defTabSz="914400" rtl="0" eaLnBrk="1" latinLnBrk="0" hangingPunct="1"/>
                      <a:r>
                        <a:rPr lang="en-NZ" sz="1000" b="1" kern="1200" dirty="0" smtClean="0">
                          <a:solidFill>
                            <a:schemeClr val="dk1"/>
                          </a:solidFill>
                          <a:latin typeface="+mn-lt"/>
                          <a:ea typeface="+mn-ea"/>
                          <a:cs typeface="+mn-cs"/>
                        </a:rPr>
                        <a:t>Ph 04 473 6451   Fax 04 499 6802</a:t>
                      </a:r>
                    </a:p>
                    <a:p>
                      <a:pPr marL="0" algn="l" defTabSz="914400" rtl="0" eaLnBrk="1" latinLnBrk="0" hangingPunct="1"/>
                      <a:r>
                        <a:rPr lang="en-NZ" sz="1000" b="1" kern="1200" dirty="0" smtClean="0">
                          <a:solidFill>
                            <a:schemeClr val="dk1"/>
                          </a:solidFill>
                          <a:latin typeface="+mn-lt"/>
                          <a:ea typeface="+mn-ea"/>
                          <a:cs typeface="+mn-cs"/>
                        </a:rPr>
                        <a:t>Email </a:t>
                      </a:r>
                      <a:r>
                        <a:rPr lang="en-NZ" sz="1000" b="1" kern="1200" dirty="0" smtClean="0">
                          <a:solidFill>
                            <a:schemeClr val="dk1"/>
                          </a:solidFill>
                          <a:latin typeface="+mn-lt"/>
                          <a:ea typeface="+mn-ea"/>
                          <a:cs typeface="+mn-cs"/>
                          <a:hlinkClick r:id="rId3"/>
                        </a:rPr>
                        <a:t>mwwl@mwwl.org.nz</a:t>
                      </a:r>
                      <a:endParaRPr lang="en-NZ" sz="1000" b="1" kern="1200" dirty="0" smtClean="0">
                        <a:solidFill>
                          <a:schemeClr val="dk1"/>
                        </a:solidFill>
                        <a:latin typeface="+mn-lt"/>
                        <a:ea typeface="+mn-ea"/>
                        <a:cs typeface="+mn-cs"/>
                      </a:endParaRPr>
                    </a:p>
                  </a:txBody>
                  <a:tcPr>
                    <a:solidFill>
                      <a:schemeClr val="accent4">
                        <a:lumMod val="20000"/>
                        <a:lumOff val="80000"/>
                        <a:alpha val="31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Skylight- grief</a:t>
                      </a:r>
                      <a:r>
                        <a:rPr lang="en-NZ" sz="1000" b="1" kern="1200" baseline="0" dirty="0" smtClean="0">
                          <a:solidFill>
                            <a:schemeClr val="dk1"/>
                          </a:solidFill>
                          <a:latin typeface="+mn-lt"/>
                          <a:ea typeface="+mn-ea"/>
                          <a:cs typeface="+mn-cs"/>
                        </a:rPr>
                        <a:t> support</a:t>
                      </a:r>
                      <a:endParaRPr lang="en-NZ" sz="1000" b="1" kern="1200" dirty="0" smtClean="0">
                        <a:solidFill>
                          <a:schemeClr val="dk1"/>
                        </a:solidFill>
                        <a:latin typeface="+mn-lt"/>
                        <a:ea typeface="+mn-ea"/>
                        <a:cs typeface="+mn-cs"/>
                      </a:endParaRPr>
                    </a:p>
                    <a:p>
                      <a:pPr marL="0" algn="l" defTabSz="914400" rtl="0" eaLnBrk="1" latinLnBrk="0" hangingPunct="1"/>
                      <a:r>
                        <a:rPr lang="en-NZ" sz="1000" b="1" kern="1200" dirty="0" smtClean="0">
                          <a:solidFill>
                            <a:schemeClr val="dk1"/>
                          </a:solidFill>
                          <a:latin typeface="+mn-lt"/>
                          <a:ea typeface="+mn-ea"/>
                          <a:cs typeface="+mn-cs"/>
                        </a:rPr>
                        <a:t>P:    0800</a:t>
                      </a:r>
                      <a:r>
                        <a:rPr lang="en-NZ" sz="1000" b="1" kern="1200" baseline="0" dirty="0" smtClean="0">
                          <a:solidFill>
                            <a:schemeClr val="dk1"/>
                          </a:solidFill>
                          <a:latin typeface="+mn-lt"/>
                          <a:ea typeface="+mn-ea"/>
                          <a:cs typeface="+mn-cs"/>
                        </a:rPr>
                        <a:t> 299 100</a:t>
                      </a:r>
                      <a:r>
                        <a:rPr lang="en-NZ" sz="1000" b="1" kern="1200" dirty="0" smtClean="0">
                          <a:solidFill>
                            <a:schemeClr val="dk1"/>
                          </a:solidFill>
                          <a:latin typeface="+mn-lt"/>
                          <a:ea typeface="+mn-ea"/>
                          <a:cs typeface="+mn-cs"/>
                        </a:rPr>
                        <a:t>  </a:t>
                      </a:r>
                      <a:endParaRPr lang="en-NZ" sz="1000" b="1" kern="1200" dirty="0">
                        <a:solidFill>
                          <a:schemeClr val="dk1"/>
                        </a:solidFill>
                        <a:latin typeface="+mn-lt"/>
                        <a:ea typeface="+mn-ea"/>
                        <a:cs typeface="+mn-cs"/>
                      </a:endParaRPr>
                    </a:p>
                  </a:txBody>
                  <a:tcPr>
                    <a:solidFill>
                      <a:schemeClr val="accent4">
                        <a:lumMod val="20000"/>
                        <a:lumOff val="80000"/>
                        <a:alpha val="31000"/>
                      </a:schemeClr>
                    </a:solidFill>
                  </a:tcPr>
                </a:tc>
              </a:tr>
              <a:tr h="542173">
                <a:tc vMerge="1">
                  <a:txBody>
                    <a:bodyPr/>
                    <a:lstStyle/>
                    <a:p>
                      <a:endParaRPr lang="en-NZ"/>
                    </a:p>
                  </a:txBody>
                  <a:tcPr/>
                </a:tc>
                <a:tc vMerge="1">
                  <a:txBody>
                    <a:bodyPr/>
                    <a:lstStyle/>
                    <a:p>
                      <a:endParaRPr lang="en-NZ"/>
                    </a:p>
                  </a:txBody>
                  <a:tcPr/>
                </a:tc>
                <a:tc>
                  <a:txBody>
                    <a:bodyPr/>
                    <a:lstStyle/>
                    <a:p>
                      <a:pPr marL="0" algn="l" defTabSz="914400" rtl="0" eaLnBrk="1" latinLnBrk="0" hangingPunct="1"/>
                      <a:r>
                        <a:rPr lang="en-NZ" sz="1000" b="1" kern="1200" dirty="0" smtClean="0">
                          <a:solidFill>
                            <a:schemeClr val="dk1"/>
                          </a:solidFill>
                          <a:latin typeface="+mn-lt"/>
                          <a:ea typeface="+mn-ea"/>
                          <a:cs typeface="+mn-cs"/>
                        </a:rPr>
                        <a:t>Al-anon/</a:t>
                      </a:r>
                      <a:r>
                        <a:rPr lang="en-NZ" sz="1000" b="1" kern="1200" baseline="0" dirty="0" smtClean="0">
                          <a:solidFill>
                            <a:schemeClr val="dk1"/>
                          </a:solidFill>
                          <a:latin typeface="+mn-lt"/>
                          <a:ea typeface="+mn-ea"/>
                          <a:cs typeface="+mn-cs"/>
                        </a:rPr>
                        <a:t> Alateen</a:t>
                      </a:r>
                    </a:p>
                    <a:p>
                      <a:pPr marL="0" algn="l" defTabSz="914400" rtl="0" eaLnBrk="1" latinLnBrk="0" hangingPunct="1"/>
                      <a:r>
                        <a:rPr lang="en-NZ" sz="1000" b="1" kern="1200" baseline="0" dirty="0" smtClean="0">
                          <a:solidFill>
                            <a:schemeClr val="dk1"/>
                          </a:solidFill>
                          <a:latin typeface="+mn-lt"/>
                          <a:ea typeface="+mn-ea"/>
                          <a:cs typeface="+mn-cs"/>
                        </a:rPr>
                        <a:t>Help for family/friends of problem drinkers: 04 389 2103</a:t>
                      </a:r>
                      <a:endParaRPr lang="en-NZ" sz="1000" b="1" kern="1200" dirty="0">
                        <a:solidFill>
                          <a:schemeClr val="dk1"/>
                        </a:solidFill>
                        <a:latin typeface="+mn-lt"/>
                        <a:ea typeface="+mn-ea"/>
                        <a:cs typeface="+mn-cs"/>
                      </a:endParaRPr>
                    </a:p>
                  </a:txBody>
                  <a:tcPr>
                    <a:solidFill>
                      <a:schemeClr val="accent4">
                        <a:lumMod val="20000"/>
                        <a:lumOff val="80000"/>
                        <a:alpha val="31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LEGAL - Community Law Wellington</a:t>
                      </a:r>
                    </a:p>
                    <a:p>
                      <a:pPr marL="0" algn="l" defTabSz="914400" rtl="0" eaLnBrk="1" latinLnBrk="0" hangingPunct="1"/>
                      <a:r>
                        <a:rPr lang="en-NZ" sz="1000" b="1" kern="1200" dirty="0" smtClean="0">
                          <a:solidFill>
                            <a:schemeClr val="dk1"/>
                          </a:solidFill>
                          <a:latin typeface="+mn-lt"/>
                          <a:ea typeface="+mn-ea"/>
                          <a:cs typeface="+mn-cs"/>
                        </a:rPr>
                        <a:t>Email: info@wclc.org.nz</a:t>
                      </a:r>
                    </a:p>
                    <a:p>
                      <a:pPr marL="0" algn="l" defTabSz="914400" rtl="0" eaLnBrk="1" latinLnBrk="0" hangingPunct="1"/>
                      <a:r>
                        <a:rPr lang="en-NZ" sz="1000" b="1" kern="1200" dirty="0" smtClean="0">
                          <a:solidFill>
                            <a:schemeClr val="dk1"/>
                          </a:solidFill>
                          <a:latin typeface="+mn-lt"/>
                          <a:ea typeface="+mn-ea"/>
                          <a:cs typeface="+mn-cs"/>
                        </a:rPr>
                        <a:t>Wellington office: (04) 499 2928</a:t>
                      </a:r>
                    </a:p>
                  </a:txBody>
                  <a:tcPr>
                    <a:solidFill>
                      <a:schemeClr val="accent4">
                        <a:lumMod val="20000"/>
                        <a:lumOff val="80000"/>
                        <a:alpha val="31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LEGAL - Maori Service - Free Maori Law.   info@wclc.org.nz</a:t>
                      </a:r>
                    </a:p>
                    <a:p>
                      <a:pPr marL="0" algn="l" defTabSz="914400" rtl="0" eaLnBrk="1" latinLnBrk="0" hangingPunct="1"/>
                      <a:r>
                        <a:rPr lang="en-NZ" sz="1000" b="1" kern="1200" dirty="0" smtClean="0">
                          <a:solidFill>
                            <a:schemeClr val="dk1"/>
                          </a:solidFill>
                          <a:latin typeface="+mn-lt"/>
                          <a:ea typeface="+mn-ea"/>
                          <a:cs typeface="+mn-cs"/>
                        </a:rPr>
                        <a:t>Wellington office: (04) 499 2928</a:t>
                      </a:r>
                    </a:p>
                  </a:txBody>
                  <a:tcPr>
                    <a:solidFill>
                      <a:schemeClr val="accent4">
                        <a:lumMod val="20000"/>
                        <a:lumOff val="80000"/>
                        <a:alpha val="31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Through</a:t>
                      </a:r>
                      <a:r>
                        <a:rPr lang="en-NZ" sz="1000" b="1" kern="1200" baseline="0" dirty="0" smtClean="0">
                          <a:solidFill>
                            <a:schemeClr val="dk1"/>
                          </a:solidFill>
                          <a:latin typeface="+mn-lt"/>
                          <a:ea typeface="+mn-ea"/>
                          <a:cs typeface="+mn-cs"/>
                        </a:rPr>
                        <a:t> the Blue (Depression)</a:t>
                      </a:r>
                    </a:p>
                    <a:p>
                      <a:pPr marL="0" algn="l" defTabSz="914400" rtl="0" eaLnBrk="1" latinLnBrk="0" hangingPunct="1"/>
                      <a:r>
                        <a:rPr lang="mi-NZ" sz="1000" b="1" kern="1200" baseline="0" dirty="0" smtClean="0">
                          <a:solidFill>
                            <a:schemeClr val="dk1"/>
                          </a:solidFill>
                          <a:latin typeface="+mn-lt"/>
                          <a:ea typeface="+mn-ea"/>
                          <a:cs typeface="+mn-cs"/>
                        </a:rPr>
                        <a:t>E: </a:t>
                      </a:r>
                      <a:r>
                        <a:rPr lang="mi-NZ" sz="1000" b="1" kern="1200" baseline="0" dirty="0" smtClean="0">
                          <a:solidFill>
                            <a:schemeClr val="dk1"/>
                          </a:solidFill>
                          <a:latin typeface="+mn-lt"/>
                          <a:ea typeface="+mn-ea"/>
                          <a:cs typeface="+mn-cs"/>
                          <a:hlinkClick r:id="rId4"/>
                        </a:rPr>
                        <a:t>throughbluenz@gmail.com</a:t>
                      </a:r>
                      <a:r>
                        <a:rPr lang="mi-NZ" sz="1000" b="1" kern="1200" baseline="0" dirty="0" smtClean="0">
                          <a:solidFill>
                            <a:schemeClr val="dk1"/>
                          </a:solidFill>
                          <a:latin typeface="+mn-lt"/>
                          <a:ea typeface="+mn-ea"/>
                          <a:cs typeface="+mn-cs"/>
                        </a:rPr>
                        <a:t> </a:t>
                      </a:r>
                      <a:endParaRPr lang="en-NZ" sz="1000" b="1" kern="1200" dirty="0">
                        <a:solidFill>
                          <a:schemeClr val="dk1"/>
                        </a:solidFill>
                        <a:latin typeface="+mn-lt"/>
                        <a:ea typeface="+mn-ea"/>
                        <a:cs typeface="+mn-cs"/>
                      </a:endParaRPr>
                    </a:p>
                  </a:txBody>
                  <a:tcPr>
                    <a:solidFill>
                      <a:schemeClr val="accent4">
                        <a:lumMod val="20000"/>
                        <a:lumOff val="80000"/>
                        <a:alpha val="31000"/>
                      </a:schemeClr>
                    </a:solidFill>
                  </a:tcPr>
                </a:tc>
              </a:tr>
              <a:tr h="542173">
                <a:tc rowSpan="2">
                  <a:txBody>
                    <a:bodyPr/>
                    <a:lstStyle/>
                    <a:p>
                      <a:pPr algn="ctr"/>
                      <a:r>
                        <a:rPr lang="en-NZ" sz="1400" b="1" kern="1200" dirty="0" smtClean="0">
                          <a:solidFill>
                            <a:schemeClr val="tx1"/>
                          </a:solidFill>
                          <a:latin typeface="+mn-lt"/>
                          <a:ea typeface="+mn-ea"/>
                          <a:cs typeface="+mn-cs"/>
                        </a:rPr>
                        <a:t>Oranga Whanau</a:t>
                      </a:r>
                      <a:endParaRPr lang="en-NZ" sz="1400" b="1" kern="1200" dirty="0">
                        <a:solidFill>
                          <a:schemeClr val="tx1"/>
                        </a:solidFill>
                        <a:latin typeface="+mn-lt"/>
                        <a:ea typeface="+mn-ea"/>
                        <a:cs typeface="+mn-cs"/>
                      </a:endParaRPr>
                    </a:p>
                  </a:txBody>
                  <a:tcPr vert="vert270">
                    <a:solidFill>
                      <a:schemeClr val="tx2">
                        <a:lumMod val="20000"/>
                        <a:lumOff val="80000"/>
                      </a:schemeClr>
                    </a:solidFill>
                  </a:tcPr>
                </a:tc>
                <a:tc rowSpan="2">
                  <a:txBody>
                    <a:bodyPr/>
                    <a:lstStyle/>
                    <a:p>
                      <a:pPr marL="0" algn="ctr" defTabSz="914400" rtl="0" eaLnBrk="1" latinLnBrk="0" hangingPunct="1"/>
                      <a:r>
                        <a:rPr lang="en-NZ" sz="1000" b="1" kern="1200" dirty="0" smtClean="0">
                          <a:solidFill>
                            <a:schemeClr val="tx1"/>
                          </a:solidFill>
                          <a:latin typeface="+mn-lt"/>
                          <a:ea typeface="+mn-ea"/>
                          <a:cs typeface="+mn-cs"/>
                        </a:rPr>
                        <a:t>Advocacy</a:t>
                      </a:r>
                    </a:p>
                    <a:p>
                      <a:pPr marL="0" algn="ctr" defTabSz="914400" rtl="0" eaLnBrk="1" latinLnBrk="0" hangingPunct="1"/>
                      <a:r>
                        <a:rPr lang="en-NZ" sz="1000" b="1" kern="1200" dirty="0" smtClean="0">
                          <a:solidFill>
                            <a:schemeClr val="tx1"/>
                          </a:solidFill>
                          <a:latin typeface="+mn-lt"/>
                          <a:ea typeface="+mn-ea"/>
                          <a:cs typeface="+mn-cs"/>
                        </a:rPr>
                        <a:t>Counselling</a:t>
                      </a:r>
                    </a:p>
                    <a:p>
                      <a:pPr marL="0" algn="ctr" defTabSz="914400" rtl="0" eaLnBrk="1" latinLnBrk="0" hangingPunct="1"/>
                      <a:r>
                        <a:rPr lang="en-NZ" sz="1000" b="1" kern="1200" dirty="0" smtClean="0">
                          <a:solidFill>
                            <a:schemeClr val="tx1"/>
                          </a:solidFill>
                          <a:latin typeface="+mn-lt"/>
                          <a:ea typeface="+mn-ea"/>
                          <a:cs typeface="+mn-cs"/>
                        </a:rPr>
                        <a:t>Parenting</a:t>
                      </a:r>
                    </a:p>
                    <a:p>
                      <a:pPr marL="0" algn="ctr" defTabSz="914400" rtl="0" eaLnBrk="1" latinLnBrk="0" hangingPunct="1"/>
                      <a:r>
                        <a:rPr lang="en-NZ" sz="1000" b="1" kern="1200" dirty="0" smtClean="0">
                          <a:solidFill>
                            <a:schemeClr val="tx1"/>
                          </a:solidFill>
                          <a:latin typeface="+mn-lt"/>
                          <a:ea typeface="+mn-ea"/>
                          <a:cs typeface="+mn-cs"/>
                        </a:rPr>
                        <a:t>Family or Personal Safety</a:t>
                      </a:r>
                    </a:p>
                    <a:p>
                      <a:pPr marL="0" algn="ctr" defTabSz="914400" rtl="0" eaLnBrk="1" latinLnBrk="0" hangingPunct="1"/>
                      <a:r>
                        <a:rPr lang="en-NZ" sz="1000" b="1" kern="1200" dirty="0" smtClean="0">
                          <a:solidFill>
                            <a:schemeClr val="tx1"/>
                          </a:solidFill>
                          <a:latin typeface="+mn-lt"/>
                          <a:ea typeface="+mn-ea"/>
                          <a:cs typeface="+mn-cs"/>
                        </a:rPr>
                        <a:t>Early Childhood Education</a:t>
                      </a:r>
                    </a:p>
                    <a:p>
                      <a:pPr marL="0" algn="ctr" defTabSz="914400" rtl="0" eaLnBrk="1" latinLnBrk="0" hangingPunct="1"/>
                      <a:endParaRPr lang="en-NZ" sz="1000" b="1" kern="1200" dirty="0">
                        <a:solidFill>
                          <a:schemeClr val="tx1"/>
                        </a:solidFill>
                        <a:latin typeface="+mn-lt"/>
                        <a:ea typeface="+mn-ea"/>
                        <a:cs typeface="+mn-cs"/>
                      </a:endParaRPr>
                    </a:p>
                  </a:txBody>
                  <a:tcPr>
                    <a:solidFill>
                      <a:schemeClr val="tx2">
                        <a:lumMod val="20000"/>
                        <a:lumOff val="80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Parenting - Incredible years parenting courses </a:t>
                      </a:r>
                    </a:p>
                    <a:p>
                      <a:pPr marL="0" algn="l" defTabSz="914400" rtl="0" eaLnBrk="1" latinLnBrk="0" hangingPunct="1"/>
                      <a:r>
                        <a:rPr lang="en-NZ" sz="1000" b="1" kern="1200" dirty="0" smtClean="0">
                          <a:solidFill>
                            <a:schemeClr val="dk1"/>
                          </a:solidFill>
                          <a:latin typeface="+mn-lt"/>
                          <a:ea typeface="+mn-ea"/>
                          <a:cs typeface="+mn-cs"/>
                        </a:rPr>
                        <a:t>P: 0274745869                  </a:t>
                      </a:r>
                      <a:endParaRPr lang="en-NZ" sz="1000" b="1" kern="1200" dirty="0">
                        <a:solidFill>
                          <a:schemeClr val="dk1"/>
                        </a:solidFill>
                        <a:latin typeface="+mn-lt"/>
                        <a:ea typeface="+mn-ea"/>
                        <a:cs typeface="+mn-cs"/>
                      </a:endParaRPr>
                    </a:p>
                  </a:txBody>
                  <a:tcPr>
                    <a:solidFill>
                      <a:schemeClr val="accent1">
                        <a:lumMod val="20000"/>
                        <a:lumOff val="80000"/>
                        <a:alpha val="33000"/>
                      </a:schemeClr>
                    </a:solidFill>
                  </a:tcPr>
                </a:tc>
                <a:tc>
                  <a:txBody>
                    <a:bodyPr/>
                    <a:lstStyle/>
                    <a:p>
                      <a:pPr marL="0" algn="l" defTabSz="914400" rtl="0" eaLnBrk="1" latinLnBrk="0" hangingPunct="1"/>
                      <a:r>
                        <a:rPr lang="en-NZ" sz="1000" b="1" kern="1200" dirty="0" err="1" smtClean="0">
                          <a:solidFill>
                            <a:schemeClr val="dk1"/>
                          </a:solidFill>
                          <a:latin typeface="+mn-lt"/>
                          <a:ea typeface="+mn-ea"/>
                          <a:cs typeface="+mn-cs"/>
                        </a:rPr>
                        <a:t>Kapiti</a:t>
                      </a:r>
                      <a:r>
                        <a:rPr lang="en-NZ" sz="1000" b="1" kern="1200" dirty="0" smtClean="0">
                          <a:solidFill>
                            <a:schemeClr val="dk1"/>
                          </a:solidFill>
                          <a:latin typeface="+mn-lt"/>
                          <a:ea typeface="+mn-ea"/>
                          <a:cs typeface="+mn-cs"/>
                        </a:rPr>
                        <a:t> Women’s Refuge:  </a:t>
                      </a:r>
                      <a:r>
                        <a:rPr lang="en-US" sz="1000" b="1" kern="1200" dirty="0" smtClean="0">
                          <a:solidFill>
                            <a:schemeClr val="dk1"/>
                          </a:solidFill>
                          <a:effectLst/>
                          <a:latin typeface="+mn-lt"/>
                          <a:ea typeface="+mn-ea"/>
                          <a:cs typeface="+mn-cs"/>
                        </a:rPr>
                        <a:t>902 6222</a:t>
                      </a:r>
                    </a:p>
                  </a:txBody>
                  <a:tcPr>
                    <a:solidFill>
                      <a:schemeClr val="accent1">
                        <a:lumMod val="20000"/>
                        <a:lumOff val="80000"/>
                        <a:alpha val="33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000" b="1" kern="1200" baseline="0" dirty="0" smtClean="0">
                          <a:solidFill>
                            <a:schemeClr val="dk1"/>
                          </a:solidFill>
                          <a:latin typeface="+mn-lt"/>
                          <a:ea typeface="+mn-ea"/>
                          <a:cs typeface="+mn-cs"/>
                        </a:rPr>
                        <a:t>Parent Help – support line</a:t>
                      </a:r>
                    </a:p>
                    <a:p>
                      <a:pPr marL="0" marR="0" indent="0" algn="l" defTabSz="914400" rtl="0" eaLnBrk="1" fontAlgn="auto" latinLnBrk="0" hangingPunct="1">
                        <a:lnSpc>
                          <a:spcPct val="100000"/>
                        </a:lnSpc>
                        <a:spcBef>
                          <a:spcPts val="0"/>
                        </a:spcBef>
                        <a:spcAft>
                          <a:spcPts val="0"/>
                        </a:spcAft>
                        <a:buClrTx/>
                        <a:buSzTx/>
                        <a:buFontTx/>
                        <a:buNone/>
                        <a:tabLst/>
                        <a:defRPr/>
                      </a:pPr>
                      <a:r>
                        <a:rPr lang="en-NZ" sz="1000" b="1" kern="1200" dirty="0" smtClean="0">
                          <a:solidFill>
                            <a:schemeClr val="dk1"/>
                          </a:solidFill>
                          <a:latin typeface="+mn-lt"/>
                          <a:ea typeface="+mn-ea"/>
                          <a:cs typeface="+mn-cs"/>
                        </a:rPr>
                        <a:t>0800 568 856</a:t>
                      </a:r>
                    </a:p>
                  </a:txBody>
                  <a:tcPr>
                    <a:solidFill>
                      <a:schemeClr val="accent1">
                        <a:lumMod val="20000"/>
                        <a:lumOff val="80000"/>
                        <a:alpha val="33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Shine domestic abuse</a:t>
                      </a:r>
                      <a:r>
                        <a:rPr lang="en-NZ" sz="1000" b="1" kern="1200" baseline="0" dirty="0" smtClean="0">
                          <a:solidFill>
                            <a:schemeClr val="dk1"/>
                          </a:solidFill>
                          <a:latin typeface="+mn-lt"/>
                          <a:ea typeface="+mn-ea"/>
                          <a:cs typeface="+mn-cs"/>
                        </a:rPr>
                        <a:t> helpline</a:t>
                      </a:r>
                    </a:p>
                    <a:p>
                      <a:pPr marL="0" algn="l" defTabSz="914400" rtl="0" eaLnBrk="1" latinLnBrk="0" hangingPunct="1"/>
                      <a:r>
                        <a:rPr lang="en-NZ" sz="1000" b="1" kern="1200" baseline="0" dirty="0" smtClean="0">
                          <a:solidFill>
                            <a:schemeClr val="dk1"/>
                          </a:solidFill>
                          <a:latin typeface="+mn-lt"/>
                          <a:ea typeface="+mn-ea"/>
                          <a:cs typeface="+mn-cs"/>
                        </a:rPr>
                        <a:t>P: 0508 744 633</a:t>
                      </a:r>
                      <a:endParaRPr lang="en-NZ" sz="1000" b="1" kern="1200" dirty="0">
                        <a:solidFill>
                          <a:schemeClr val="dk1"/>
                        </a:solidFill>
                        <a:latin typeface="+mn-lt"/>
                        <a:ea typeface="+mn-ea"/>
                        <a:cs typeface="+mn-cs"/>
                      </a:endParaRPr>
                    </a:p>
                  </a:txBody>
                  <a:tcPr>
                    <a:solidFill>
                      <a:schemeClr val="accent1">
                        <a:lumMod val="20000"/>
                        <a:lumOff val="80000"/>
                        <a:alpha val="33000"/>
                      </a:schemeClr>
                    </a:solidFill>
                  </a:tcPr>
                </a:tc>
              </a:tr>
              <a:tr h="692777">
                <a:tc vMerge="1">
                  <a:txBody>
                    <a:bodyPr/>
                    <a:lstStyle/>
                    <a:p>
                      <a:endParaRPr lang="en-NZ"/>
                    </a:p>
                  </a:txBody>
                  <a:tcPr/>
                </a:tc>
                <a:tc vMerge="1">
                  <a:txBody>
                    <a:bodyPr/>
                    <a:lstStyle/>
                    <a:p>
                      <a:endParaRPr lang="en-NZ"/>
                    </a:p>
                  </a:txBody>
                  <a:tcPr/>
                </a:tc>
                <a:tc>
                  <a:txBody>
                    <a:bodyPr/>
                    <a:lstStyle/>
                    <a:p>
                      <a:pPr marL="0" algn="l" defTabSz="914400" rtl="0" eaLnBrk="1" latinLnBrk="0" hangingPunct="1"/>
                      <a:r>
                        <a:rPr lang="en-NZ" sz="1000" b="1" kern="1200" dirty="0" smtClean="0">
                          <a:solidFill>
                            <a:schemeClr val="dk1"/>
                          </a:solidFill>
                          <a:latin typeface="+mn-lt"/>
                          <a:ea typeface="+mn-ea"/>
                          <a:cs typeface="+mn-cs"/>
                        </a:rPr>
                        <a:t>Barnardos Kapiti</a:t>
                      </a:r>
                      <a:r>
                        <a:rPr lang="en-NZ" sz="1000" b="1" kern="1200" baseline="0" dirty="0" smtClean="0">
                          <a:solidFill>
                            <a:schemeClr val="dk1"/>
                          </a:solidFill>
                          <a:latin typeface="+mn-lt"/>
                          <a:ea typeface="+mn-ea"/>
                          <a:cs typeface="+mn-cs"/>
                        </a:rPr>
                        <a:t> </a:t>
                      </a:r>
                    </a:p>
                    <a:p>
                      <a:pPr marL="0" algn="l" defTabSz="914400" rtl="0" eaLnBrk="1" latinLnBrk="0" hangingPunct="1"/>
                      <a:r>
                        <a:rPr lang="en-NZ" sz="1000" b="1" kern="1200" baseline="0" dirty="0" smtClean="0">
                          <a:solidFill>
                            <a:schemeClr val="dk1"/>
                          </a:solidFill>
                          <a:latin typeface="+mn-lt"/>
                          <a:ea typeface="+mn-ea"/>
                          <a:cs typeface="+mn-cs"/>
                        </a:rPr>
                        <a:t>0800barnardos </a:t>
                      </a:r>
                    </a:p>
                    <a:p>
                      <a:pPr marL="0" algn="l" defTabSz="914400" rtl="0" eaLnBrk="1" latinLnBrk="0" hangingPunct="1"/>
                      <a:r>
                        <a:rPr lang="en-NZ" sz="1000" b="1" kern="1200" baseline="0" dirty="0" smtClean="0">
                          <a:solidFill>
                            <a:schemeClr val="dk1"/>
                          </a:solidFill>
                          <a:latin typeface="+mn-lt"/>
                          <a:ea typeface="+mn-ea"/>
                          <a:cs typeface="+mn-cs"/>
                        </a:rPr>
                        <a:t>Ph. 04 9030340 </a:t>
                      </a:r>
                    </a:p>
                    <a:p>
                      <a:pPr marL="0" algn="l" defTabSz="914400" rtl="0" eaLnBrk="1" latinLnBrk="0" hangingPunct="1"/>
                      <a:r>
                        <a:rPr lang="en-NZ" sz="1000" b="1" kern="1200" baseline="0" dirty="0" smtClean="0">
                          <a:solidFill>
                            <a:schemeClr val="dk1"/>
                          </a:solidFill>
                          <a:latin typeface="+mn-lt"/>
                          <a:ea typeface="+mn-ea"/>
                          <a:cs typeface="+mn-cs"/>
                        </a:rPr>
                        <a:t>8 Ngahina Street</a:t>
                      </a:r>
                    </a:p>
                    <a:p>
                      <a:pPr marL="0" algn="l" defTabSz="914400" rtl="0" eaLnBrk="1" latinLnBrk="0" hangingPunct="1"/>
                      <a:r>
                        <a:rPr lang="en-NZ" sz="1000" b="1" kern="1200" baseline="0" dirty="0" smtClean="0">
                          <a:solidFill>
                            <a:schemeClr val="dk1"/>
                          </a:solidFill>
                          <a:latin typeface="+mn-lt"/>
                          <a:ea typeface="+mn-ea"/>
                          <a:cs typeface="+mn-cs"/>
                        </a:rPr>
                        <a:t>Kapiti.office@barnardos.org.nz</a:t>
                      </a:r>
                    </a:p>
                    <a:p>
                      <a:pPr marL="0" algn="l" defTabSz="914400" rtl="0" eaLnBrk="1" latinLnBrk="0" hangingPunct="1"/>
                      <a:r>
                        <a:rPr lang="en-NZ" sz="1000" b="1" kern="1200" dirty="0" smtClean="0">
                          <a:solidFill>
                            <a:schemeClr val="dk1"/>
                          </a:solidFill>
                          <a:latin typeface="+mn-lt"/>
                          <a:ea typeface="+mn-ea"/>
                          <a:cs typeface="+mn-cs"/>
                        </a:rPr>
                        <a:t>          </a:t>
                      </a:r>
                      <a:endParaRPr lang="en-NZ" sz="1000" b="1" kern="1200" dirty="0">
                        <a:solidFill>
                          <a:schemeClr val="dk1"/>
                        </a:solidFill>
                        <a:latin typeface="+mn-lt"/>
                        <a:ea typeface="+mn-ea"/>
                        <a:cs typeface="+mn-cs"/>
                      </a:endParaRPr>
                    </a:p>
                  </a:txBody>
                  <a:tcPr>
                    <a:solidFill>
                      <a:schemeClr val="accent1">
                        <a:lumMod val="20000"/>
                        <a:lumOff val="80000"/>
                        <a:alpha val="33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1000" b="1" kern="1200" dirty="0" err="1" smtClean="0">
                          <a:solidFill>
                            <a:schemeClr val="dk1"/>
                          </a:solidFill>
                          <a:effectLst/>
                          <a:latin typeface="+mn-lt"/>
                          <a:ea typeface="+mn-ea"/>
                          <a:cs typeface="+mn-cs"/>
                        </a:rPr>
                        <a:t>Whare</a:t>
                      </a:r>
                      <a:r>
                        <a:rPr lang="en-NZ" sz="1000" b="1" kern="1200" dirty="0" smtClean="0">
                          <a:solidFill>
                            <a:schemeClr val="dk1"/>
                          </a:solidFill>
                          <a:effectLst/>
                          <a:latin typeface="+mn-lt"/>
                          <a:ea typeface="+mn-ea"/>
                          <a:cs typeface="+mn-cs"/>
                        </a:rPr>
                        <a:t> </a:t>
                      </a:r>
                      <a:r>
                        <a:rPr lang="en-NZ" sz="1000" b="1" kern="1200" dirty="0" err="1" smtClean="0">
                          <a:solidFill>
                            <a:schemeClr val="dk1"/>
                          </a:solidFill>
                          <a:effectLst/>
                          <a:latin typeface="+mn-lt"/>
                          <a:ea typeface="+mn-ea"/>
                          <a:cs typeface="+mn-cs"/>
                        </a:rPr>
                        <a:t>Tiaki</a:t>
                      </a:r>
                      <a:r>
                        <a:rPr lang="en-NZ" sz="1000" b="1" kern="1200" dirty="0" smtClean="0">
                          <a:solidFill>
                            <a:schemeClr val="dk1"/>
                          </a:solidFill>
                          <a:effectLst/>
                          <a:latin typeface="+mn-lt"/>
                          <a:ea typeface="+mn-ea"/>
                          <a:cs typeface="+mn-cs"/>
                        </a:rPr>
                        <a:t> Maori Women’s Refuge 04 2377027</a:t>
                      </a:r>
                      <a:endParaRPr lang="en-US" sz="1000" b="1" kern="1200" dirty="0" smtClean="0">
                        <a:solidFill>
                          <a:schemeClr val="dk1"/>
                        </a:solidFill>
                        <a:effectLst/>
                        <a:latin typeface="+mn-lt"/>
                        <a:ea typeface="+mn-ea"/>
                        <a:cs typeface="+mn-cs"/>
                      </a:endParaRPr>
                    </a:p>
                    <a:p>
                      <a:pPr marL="0" algn="l" defTabSz="914400" rtl="0" eaLnBrk="1" latinLnBrk="0" hangingPunct="1"/>
                      <a:endParaRPr lang="en-NZ" sz="1000" b="1" kern="1200" dirty="0" smtClean="0">
                        <a:solidFill>
                          <a:schemeClr val="dk1"/>
                        </a:solidFill>
                        <a:latin typeface="+mn-lt"/>
                        <a:ea typeface="+mn-ea"/>
                        <a:cs typeface="+mn-cs"/>
                      </a:endParaRPr>
                    </a:p>
                  </a:txBody>
                  <a:tcPr>
                    <a:solidFill>
                      <a:schemeClr val="accent1">
                        <a:lumMod val="20000"/>
                        <a:lumOff val="80000"/>
                        <a:alpha val="33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Kapiti</a:t>
                      </a:r>
                      <a:r>
                        <a:rPr lang="en-NZ" sz="1000" b="1" kern="1200" baseline="0" dirty="0" smtClean="0">
                          <a:solidFill>
                            <a:schemeClr val="dk1"/>
                          </a:solidFill>
                          <a:latin typeface="+mn-lt"/>
                          <a:ea typeface="+mn-ea"/>
                          <a:cs typeface="+mn-cs"/>
                        </a:rPr>
                        <a:t> Safer Community Trust </a:t>
                      </a:r>
                    </a:p>
                    <a:p>
                      <a:pPr marL="0" algn="l" defTabSz="914400" rtl="0" eaLnBrk="1" latinLnBrk="0" hangingPunct="1"/>
                      <a:r>
                        <a:rPr lang="en-NZ" sz="1000" b="1" kern="1200" baseline="0" dirty="0" smtClean="0">
                          <a:solidFill>
                            <a:schemeClr val="dk1"/>
                          </a:solidFill>
                          <a:latin typeface="+mn-lt"/>
                          <a:ea typeface="+mn-ea"/>
                          <a:cs typeface="+mn-cs"/>
                        </a:rPr>
                        <a:t> 04 2973142</a:t>
                      </a:r>
                    </a:p>
                    <a:p>
                      <a:pPr marL="0" algn="l" defTabSz="914400" rtl="0" eaLnBrk="1" latinLnBrk="0" hangingPunct="1"/>
                      <a:r>
                        <a:rPr lang="en-NZ" sz="1000" b="1" kern="1200" baseline="0" dirty="0" smtClean="0">
                          <a:solidFill>
                            <a:schemeClr val="dk1"/>
                          </a:solidFill>
                          <a:latin typeface="+mn-lt"/>
                          <a:ea typeface="+mn-ea"/>
                          <a:cs typeface="+mn-cs"/>
                        </a:rPr>
                        <a:t>Strengthening Families  </a:t>
                      </a:r>
                      <a:r>
                        <a:rPr lang="en-US" sz="1000" b="1" dirty="0" smtClean="0"/>
                        <a:t>04 297 3125</a:t>
                      </a:r>
                    </a:p>
                    <a:p>
                      <a:pPr marL="0" algn="l" defTabSz="914400" rtl="0" eaLnBrk="1" latinLnBrk="0" hangingPunct="1"/>
                      <a:r>
                        <a:rPr lang="en-US" sz="1000" dirty="0" smtClean="0"/>
                        <a:t> </a:t>
                      </a:r>
                      <a:r>
                        <a:rPr lang="en-US" sz="1000" b="1" dirty="0" smtClean="0"/>
                        <a:t>18 Seaview Rd.</a:t>
                      </a:r>
                      <a:endParaRPr lang="en-NZ" sz="1000" b="1" kern="1200" dirty="0">
                        <a:solidFill>
                          <a:schemeClr val="dk1"/>
                        </a:solidFill>
                        <a:latin typeface="+mn-lt"/>
                        <a:ea typeface="+mn-ea"/>
                        <a:cs typeface="+mn-cs"/>
                      </a:endParaRPr>
                    </a:p>
                  </a:txBody>
                  <a:tcPr>
                    <a:solidFill>
                      <a:schemeClr val="accent1">
                        <a:lumMod val="20000"/>
                        <a:lumOff val="80000"/>
                        <a:alpha val="33000"/>
                      </a:schemeClr>
                    </a:solidFill>
                  </a:tcPr>
                </a:tc>
                <a:tc>
                  <a:txBody>
                    <a:bodyPr/>
                    <a:lstStyle/>
                    <a:p>
                      <a:pPr marL="0" algn="l" defTabSz="914400" rtl="0" eaLnBrk="1" latinLnBrk="0" hangingPunct="1"/>
                      <a:r>
                        <a:rPr lang="en-NZ" sz="1000" b="1" kern="1200" dirty="0" smtClean="0">
                          <a:solidFill>
                            <a:schemeClr val="dk1"/>
                          </a:solidFill>
                          <a:latin typeface="+mn-lt"/>
                          <a:ea typeface="+mn-ea"/>
                          <a:cs typeface="+mn-cs"/>
                        </a:rPr>
                        <a:t>Big</a:t>
                      </a:r>
                      <a:r>
                        <a:rPr lang="en-NZ" sz="1000" b="1" kern="1200" baseline="0" dirty="0" smtClean="0">
                          <a:solidFill>
                            <a:schemeClr val="dk1"/>
                          </a:solidFill>
                          <a:latin typeface="+mn-lt"/>
                          <a:ea typeface="+mn-ea"/>
                          <a:cs typeface="+mn-cs"/>
                        </a:rPr>
                        <a:t> Brother Big Sister – </a:t>
                      </a:r>
                      <a:r>
                        <a:rPr lang="en-NZ" sz="1000" b="1" kern="1200" baseline="0" dirty="0" err="1" smtClean="0">
                          <a:solidFill>
                            <a:schemeClr val="dk1"/>
                          </a:solidFill>
                          <a:latin typeface="+mn-lt"/>
                          <a:ea typeface="+mn-ea"/>
                          <a:cs typeface="+mn-cs"/>
                        </a:rPr>
                        <a:t>Tuakana</a:t>
                      </a:r>
                      <a:r>
                        <a:rPr lang="en-NZ" sz="1000" b="1" kern="1200" baseline="0" dirty="0" smtClean="0">
                          <a:solidFill>
                            <a:schemeClr val="dk1"/>
                          </a:solidFill>
                          <a:latin typeface="+mn-lt"/>
                          <a:ea typeface="+mn-ea"/>
                          <a:cs typeface="+mn-cs"/>
                        </a:rPr>
                        <a:t> </a:t>
                      </a:r>
                      <a:r>
                        <a:rPr lang="en-NZ" sz="1000" b="1" kern="1200" baseline="0" dirty="0" err="1" smtClean="0">
                          <a:solidFill>
                            <a:schemeClr val="dk1"/>
                          </a:solidFill>
                          <a:latin typeface="+mn-lt"/>
                          <a:ea typeface="+mn-ea"/>
                          <a:cs typeface="+mn-cs"/>
                        </a:rPr>
                        <a:t>Teina</a:t>
                      </a:r>
                      <a:endParaRPr lang="en-NZ" sz="1000" b="1" kern="1200" baseline="0" dirty="0" smtClean="0">
                        <a:solidFill>
                          <a:schemeClr val="dk1"/>
                        </a:solidFill>
                        <a:latin typeface="+mn-lt"/>
                        <a:ea typeface="+mn-ea"/>
                        <a:cs typeface="+mn-cs"/>
                      </a:endParaRPr>
                    </a:p>
                    <a:p>
                      <a:pPr marL="0" algn="l" defTabSz="914400" rtl="0" eaLnBrk="1" latinLnBrk="0" hangingPunct="1"/>
                      <a:r>
                        <a:rPr lang="en-NZ" sz="1000" b="1" kern="1200" baseline="0" dirty="0" smtClean="0">
                          <a:solidFill>
                            <a:schemeClr val="dk1"/>
                          </a:solidFill>
                          <a:latin typeface="+mn-lt"/>
                          <a:ea typeface="+mn-ea"/>
                          <a:cs typeface="+mn-cs"/>
                        </a:rPr>
                        <a:t>wellington@bbbs.nz</a:t>
                      </a:r>
                      <a:endParaRPr lang="en-NZ" sz="1000" b="1" kern="1200" dirty="0">
                        <a:solidFill>
                          <a:schemeClr val="dk1"/>
                        </a:solidFill>
                        <a:latin typeface="+mn-lt"/>
                        <a:ea typeface="+mn-ea"/>
                        <a:cs typeface="+mn-cs"/>
                      </a:endParaRPr>
                    </a:p>
                  </a:txBody>
                  <a:tcPr>
                    <a:solidFill>
                      <a:schemeClr val="accent1">
                        <a:lumMod val="20000"/>
                        <a:lumOff val="80000"/>
                        <a:alpha val="33000"/>
                      </a:schemeClr>
                    </a:solidFill>
                  </a:tcPr>
                </a:tc>
              </a:tr>
            </a:tbl>
          </a:graphicData>
        </a:graphic>
      </p:graphicFrame>
      <p:sp>
        <p:nvSpPr>
          <p:cNvPr id="6" name="Rectangle 5"/>
          <p:cNvSpPr/>
          <p:nvPr/>
        </p:nvSpPr>
        <p:spPr>
          <a:xfrm>
            <a:off x="1" y="20460"/>
            <a:ext cx="1203573" cy="338554"/>
          </a:xfrm>
          <a:prstGeom prst="rect">
            <a:avLst/>
          </a:prstGeom>
        </p:spPr>
        <p:txBody>
          <a:bodyPr wrap="square">
            <a:spAutoFit/>
          </a:bodyPr>
          <a:lstStyle/>
          <a:p>
            <a:r>
              <a:rPr lang="en-US" sz="800" dirty="0"/>
              <a:t>DRAFT </a:t>
            </a:r>
            <a:r>
              <a:rPr lang="en-US" sz="800" dirty="0" smtClean="0"/>
              <a:t>Version 5 for Capital Care Jan 2015</a:t>
            </a:r>
            <a:endParaRPr lang="en-US" sz="800" dirty="0"/>
          </a:p>
        </p:txBody>
      </p:sp>
    </p:spTree>
    <p:extLst>
      <p:ext uri="{BB962C8B-B14F-4D97-AF65-F5344CB8AC3E}">
        <p14:creationId xmlns:p14="http://schemas.microsoft.com/office/powerpoint/2010/main" val="3353375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F4CE4520D6F3469B020C8501506770" ma:contentTypeVersion="14" ma:contentTypeDescription="Create a new document." ma:contentTypeScope="" ma:versionID="e10718081a6bee55ec794f318549e375">
  <xsd:schema xmlns:xsd="http://www.w3.org/2001/XMLSchema" xmlns:xs="http://www.w3.org/2001/XMLSchema" xmlns:p="http://schemas.microsoft.com/office/2006/metadata/properties" xmlns:ns1="http://schemas.microsoft.com/sharepoint/v3" xmlns:ns2="662774e8-ceb8-4889-889a-aa8b0aa1d1db" xmlns:ns3="9f0e7999-c8ed-4616-b0a4-fece3b66517b" targetNamespace="http://schemas.microsoft.com/office/2006/metadata/properties" ma:root="true" ma:fieldsID="8064651da9f971ba128248e9d2024f4e" ns1:_="" ns2:_="" ns3:_="">
    <xsd:import namespace="http://schemas.microsoft.com/sharepoint/v3"/>
    <xsd:import namespace="662774e8-ceb8-4889-889a-aa8b0aa1d1db"/>
    <xsd:import namespace="9f0e7999-c8ed-4616-b0a4-fece3b66517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2774e8-ceb8-4889-889a-aa8b0aa1d1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0e7999-c8ed-4616-b0a4-fece3b66517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247E700-CDC2-48A2-B381-A19A449C4FD0}"/>
</file>

<file path=customXml/itemProps2.xml><?xml version="1.0" encoding="utf-8"?>
<ds:datastoreItem xmlns:ds="http://schemas.openxmlformats.org/officeDocument/2006/customXml" ds:itemID="{5160FEEF-17C0-4CA5-AD59-2BF3233B4028}"/>
</file>

<file path=customXml/itemProps3.xml><?xml version="1.0" encoding="utf-8"?>
<ds:datastoreItem xmlns:ds="http://schemas.openxmlformats.org/officeDocument/2006/customXml" ds:itemID="{FACF03F2-2BD0-4FEC-8542-9F18B8C9CC33}"/>
</file>

<file path=docProps/app.xml><?xml version="1.0" encoding="utf-8"?>
<Properties xmlns="http://schemas.openxmlformats.org/officeDocument/2006/extended-properties" xmlns:vt="http://schemas.openxmlformats.org/officeDocument/2006/docPropsVTypes">
  <Template/>
  <TotalTime>9649</TotalTime>
  <Words>750</Words>
  <Application>Microsoft Office PowerPoint</Application>
  <PresentationFormat>A4 Paper (210x297 mm)</PresentationFormat>
  <Paragraphs>238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Hora Te Pai Whānau Self Assessment  </vt:lpstr>
      <vt:lpstr>PowerPoint Presentation</vt:lpstr>
      <vt:lpstr>Whānau/Family Self Assessment Referral Pathway</vt:lpstr>
    </vt:vector>
  </TitlesOfParts>
  <Company>Compass Health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Whānau/Family Self Assessment</dc:title>
  <dc:creator>Administrator</dc:creator>
  <cp:lastModifiedBy>Karla Clarke</cp:lastModifiedBy>
  <cp:revision>192</cp:revision>
  <cp:lastPrinted>2020-09-09T23:25:06Z</cp:lastPrinted>
  <dcterms:created xsi:type="dcterms:W3CDTF">2012-08-02T23:43:50Z</dcterms:created>
  <dcterms:modified xsi:type="dcterms:W3CDTF">2020-09-21T22:01:01Z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0x01010067F4CE4520D6F3469B020C8501506770</vt:lpwstr>
  </property>
</Properties>
</file>