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4"/>
  </p:sldMasterIdLst>
  <p:notesMasterIdLst>
    <p:notesMasterId r:id="rId3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6" r:id="rId34"/>
    <p:sldId id="288" r:id="rId35"/>
    <p:sldId id="287" r:id="rId36"/>
  </p:sldIdLst>
  <p:sldSz cx="9144000" cy="6858000" type="screen4x3"/>
  <p:notesSz cx="6797675" cy="99822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mbria" panose="02040503050406030204" pitchFamily="18" charset="0"/>
      <p:regular r:id="rId42"/>
      <p:bold r:id="rId43"/>
      <p:italic r:id="rId44"/>
      <p:boldItalic r:id="rId45"/>
    </p:embeddedFont>
    <p:embeddedFont>
      <p:font typeface="Garamond" panose="02020404030301010803" pitchFamily="18" charset="0"/>
      <p:regular r:id="rId46"/>
      <p:bold r:id="rId47"/>
      <p:italic r:id="rId48"/>
      <p:boldItalic r:id="rId49"/>
    </p:embeddedFont>
    <p:embeddedFont>
      <p:font typeface="Helvetica Neue" panose="020B060402020202020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2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font" Target="fonts/font14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6.xml"/><Relationship Id="rId41" Type="http://schemas.openxmlformats.org/officeDocument/2006/relationships/font" Target="fonts/font4.fntdata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2.fntdata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7.fntdata"/><Relationship Id="rId52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45659" cy="499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4" y="0"/>
            <a:ext cx="2945659" cy="499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3288" y="749300"/>
            <a:ext cx="4991100" cy="3743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41545"/>
            <a:ext cx="5438140" cy="449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481357"/>
            <a:ext cx="2945659" cy="499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4" y="9481357"/>
            <a:ext cx="2945659" cy="499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:notes"/>
          <p:cNvSpPr txBox="1">
            <a:spLocks noGrp="1"/>
          </p:cNvSpPr>
          <p:nvPr>
            <p:ph type="body" idx="1"/>
          </p:nvPr>
        </p:nvSpPr>
        <p:spPr>
          <a:xfrm>
            <a:off x="679768" y="4741545"/>
            <a:ext cx="5438140" cy="44919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9300"/>
            <a:ext cx="4991100" cy="3743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eee8b5a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7713"/>
            <a:ext cx="4991100" cy="3743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1eee8b5a1b_0_0:notes"/>
          <p:cNvSpPr txBox="1">
            <a:spLocks noGrp="1"/>
          </p:cNvSpPr>
          <p:nvPr>
            <p:ph type="body" idx="1"/>
          </p:nvPr>
        </p:nvSpPr>
        <p:spPr>
          <a:xfrm>
            <a:off x="679767" y="4741551"/>
            <a:ext cx="5438100" cy="44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1eee8b5a1b_0_0:notes"/>
          <p:cNvSpPr txBox="1">
            <a:spLocks noGrp="1"/>
          </p:cNvSpPr>
          <p:nvPr>
            <p:ph type="sldNum" idx="12"/>
          </p:nvPr>
        </p:nvSpPr>
        <p:spPr>
          <a:xfrm>
            <a:off x="3850442" y="9481371"/>
            <a:ext cx="2945700" cy="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eee8b5a1b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7713"/>
            <a:ext cx="4991100" cy="3743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1eee8b5a1b_0_445:notes"/>
          <p:cNvSpPr txBox="1">
            <a:spLocks noGrp="1"/>
          </p:cNvSpPr>
          <p:nvPr>
            <p:ph type="body" idx="1"/>
          </p:nvPr>
        </p:nvSpPr>
        <p:spPr>
          <a:xfrm>
            <a:off x="679767" y="4741550"/>
            <a:ext cx="5438100" cy="44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1eee8b5a1b_0_445:notes"/>
          <p:cNvSpPr txBox="1">
            <a:spLocks noGrp="1"/>
          </p:cNvSpPr>
          <p:nvPr>
            <p:ph type="sldNum" idx="12"/>
          </p:nvPr>
        </p:nvSpPr>
        <p:spPr>
          <a:xfrm>
            <a:off x="3850443" y="9481371"/>
            <a:ext cx="2945700" cy="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eee8b5a1b_0_1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7713"/>
            <a:ext cx="4991100" cy="3743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1eee8b5a1b_0_1124:notes"/>
          <p:cNvSpPr txBox="1">
            <a:spLocks noGrp="1"/>
          </p:cNvSpPr>
          <p:nvPr>
            <p:ph type="body" idx="1"/>
          </p:nvPr>
        </p:nvSpPr>
        <p:spPr>
          <a:xfrm>
            <a:off x="679767" y="4741545"/>
            <a:ext cx="5438100" cy="44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1eee8b5a1b_0_1124:notes"/>
          <p:cNvSpPr txBox="1">
            <a:spLocks noGrp="1"/>
          </p:cNvSpPr>
          <p:nvPr>
            <p:ph type="sldNum" idx="12"/>
          </p:nvPr>
        </p:nvSpPr>
        <p:spPr>
          <a:xfrm>
            <a:off x="3850443" y="9481358"/>
            <a:ext cx="2945700" cy="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eee8b5a1b_0_4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7713"/>
            <a:ext cx="4991100" cy="3743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1eee8b5a1b_0_456:notes"/>
          <p:cNvSpPr txBox="1">
            <a:spLocks noGrp="1"/>
          </p:cNvSpPr>
          <p:nvPr>
            <p:ph type="body" idx="1"/>
          </p:nvPr>
        </p:nvSpPr>
        <p:spPr>
          <a:xfrm>
            <a:off x="679767" y="4741550"/>
            <a:ext cx="5438100" cy="44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g1eee8b5a1b_0_456:notes"/>
          <p:cNvSpPr txBox="1">
            <a:spLocks noGrp="1"/>
          </p:cNvSpPr>
          <p:nvPr>
            <p:ph type="sldNum" idx="12"/>
          </p:nvPr>
        </p:nvSpPr>
        <p:spPr>
          <a:xfrm>
            <a:off x="3850443" y="9481371"/>
            <a:ext cx="2945700" cy="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eee8b5a1b_0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7713"/>
            <a:ext cx="4991100" cy="3743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g1eee8b5a1b_0_473:notes"/>
          <p:cNvSpPr txBox="1">
            <a:spLocks noGrp="1"/>
          </p:cNvSpPr>
          <p:nvPr>
            <p:ph type="body" idx="1"/>
          </p:nvPr>
        </p:nvSpPr>
        <p:spPr>
          <a:xfrm>
            <a:off x="679767" y="4741550"/>
            <a:ext cx="5438100" cy="44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1eee8b5a1b_0_473:notes"/>
          <p:cNvSpPr txBox="1">
            <a:spLocks noGrp="1"/>
          </p:cNvSpPr>
          <p:nvPr>
            <p:ph type="sldNum" idx="12"/>
          </p:nvPr>
        </p:nvSpPr>
        <p:spPr>
          <a:xfrm>
            <a:off x="3850443" y="9481371"/>
            <a:ext cx="2945700" cy="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eee8b5a1b_0_4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9300"/>
            <a:ext cx="4991100" cy="3743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92" name="Google Shape;192;g1eee8b5a1b_0_490:notes"/>
          <p:cNvSpPr txBox="1">
            <a:spLocks noGrp="1"/>
          </p:cNvSpPr>
          <p:nvPr>
            <p:ph type="body" idx="1"/>
          </p:nvPr>
        </p:nvSpPr>
        <p:spPr>
          <a:xfrm>
            <a:off x="679768" y="4741550"/>
            <a:ext cx="5438100" cy="44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this when you need to inform, educate or provide feedback</a:t>
            </a:r>
            <a:endParaRPr/>
          </a:p>
        </p:txBody>
      </p:sp>
      <p:sp>
        <p:nvSpPr>
          <p:cNvPr id="193" name="Google Shape;193;g1eee8b5a1b_0_490:notes"/>
          <p:cNvSpPr txBox="1">
            <a:spLocks noGrp="1"/>
          </p:cNvSpPr>
          <p:nvPr>
            <p:ph type="sldNum" idx="12"/>
          </p:nvPr>
        </p:nvSpPr>
        <p:spPr>
          <a:xfrm>
            <a:off x="3850444" y="9481369"/>
            <a:ext cx="2945700" cy="4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1:notes"/>
          <p:cNvSpPr txBox="1">
            <a:spLocks noGrp="1"/>
          </p:cNvSpPr>
          <p:nvPr>
            <p:ph type="body" idx="1"/>
          </p:nvPr>
        </p:nvSpPr>
        <p:spPr>
          <a:xfrm>
            <a:off x="679768" y="4741545"/>
            <a:ext cx="5438140" cy="44919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9300"/>
            <a:ext cx="4991100" cy="3743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eee8b5a1b_0_15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7713"/>
            <a:ext cx="4991100" cy="3743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eee8b5a1b_0_1551:notes"/>
          <p:cNvSpPr txBox="1">
            <a:spLocks noGrp="1"/>
          </p:cNvSpPr>
          <p:nvPr>
            <p:ph type="body" idx="1"/>
          </p:nvPr>
        </p:nvSpPr>
        <p:spPr>
          <a:xfrm>
            <a:off x="679767" y="4741545"/>
            <a:ext cx="5438100" cy="44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1eee8b5a1b_0_1551:notes"/>
          <p:cNvSpPr txBox="1">
            <a:spLocks noGrp="1"/>
          </p:cNvSpPr>
          <p:nvPr>
            <p:ph type="sldNum" idx="12"/>
          </p:nvPr>
        </p:nvSpPr>
        <p:spPr>
          <a:xfrm>
            <a:off x="3850443" y="9481358"/>
            <a:ext cx="2945700" cy="498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eee8b5a1b_0_1469:notes"/>
          <p:cNvSpPr txBox="1">
            <a:spLocks noGrp="1"/>
          </p:cNvSpPr>
          <p:nvPr>
            <p:ph type="body" idx="1"/>
          </p:nvPr>
        </p:nvSpPr>
        <p:spPr>
          <a:xfrm>
            <a:off x="679768" y="4741545"/>
            <a:ext cx="5438100" cy="44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1eee8b5a1b_0_1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9300"/>
            <a:ext cx="4991100" cy="3743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4:notes"/>
          <p:cNvSpPr txBox="1">
            <a:spLocks noGrp="1"/>
          </p:cNvSpPr>
          <p:nvPr>
            <p:ph type="sldNum" idx="12"/>
          </p:nvPr>
        </p:nvSpPr>
        <p:spPr>
          <a:xfrm>
            <a:off x="3850444" y="9481357"/>
            <a:ext cx="2945659" cy="499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9300"/>
            <a:ext cx="4991100" cy="3743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" name="Google Shape;223;p34:notes"/>
          <p:cNvSpPr txBox="1">
            <a:spLocks noGrp="1"/>
          </p:cNvSpPr>
          <p:nvPr>
            <p:ph type="body" idx="1"/>
          </p:nvPr>
        </p:nvSpPr>
        <p:spPr>
          <a:xfrm>
            <a:off x="679768" y="4741545"/>
            <a:ext cx="5438140" cy="449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Can’t be answered yes or no.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Avoid asking “why?” (leads to rationalization, justification)</a:t>
            </a:r>
            <a:endParaRPr sz="1700" b="0" i="1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0" i="1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0" i="1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</a:t>
            </a:r>
            <a:r>
              <a:rPr lang="en-US"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have you considered doing different?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</a:t>
            </a:r>
            <a:r>
              <a:rPr lang="en-US"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would you like thing to be different?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</a:t>
            </a:r>
            <a:r>
              <a:rPr lang="en-US"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does drinking do for you?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</a:t>
            </a:r>
            <a:r>
              <a:rPr lang="en-US"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would you be most likely to share needles with others?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:notes"/>
          <p:cNvSpPr txBox="1">
            <a:spLocks noGrp="1"/>
          </p:cNvSpPr>
          <p:nvPr>
            <p:ph type="body" idx="1"/>
          </p:nvPr>
        </p:nvSpPr>
        <p:spPr>
          <a:xfrm>
            <a:off x="679768" y="4741545"/>
            <a:ext cx="5438140" cy="44919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9300"/>
            <a:ext cx="4991100" cy="3743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6:notes"/>
          <p:cNvSpPr txBox="1">
            <a:spLocks noGrp="1"/>
          </p:cNvSpPr>
          <p:nvPr>
            <p:ph type="sldNum" idx="12"/>
          </p:nvPr>
        </p:nvSpPr>
        <p:spPr>
          <a:xfrm>
            <a:off x="3850444" y="9481357"/>
            <a:ext cx="2945659" cy="499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9300"/>
            <a:ext cx="4991100" cy="3743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0" name="Google Shape;230;p36:notes"/>
          <p:cNvSpPr txBox="1">
            <a:spLocks noGrp="1"/>
          </p:cNvSpPr>
          <p:nvPr>
            <p:ph type="body" idx="1"/>
          </p:nvPr>
        </p:nvSpPr>
        <p:spPr>
          <a:xfrm>
            <a:off x="679768" y="4741545"/>
            <a:ext cx="5438140" cy="449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 as specific as possible “You really kept your cool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that guy started yelling at you.  That’s show’s a lot of self-control”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“I’ve noticed over the past few weeks how you’ve taking much better care of your hygiene …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“When you relapsed last week, you really got back on track quickly …”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8:notes"/>
          <p:cNvSpPr txBox="1">
            <a:spLocks noGrp="1"/>
          </p:cNvSpPr>
          <p:nvPr>
            <p:ph type="body" idx="1"/>
          </p:nvPr>
        </p:nvSpPr>
        <p:spPr>
          <a:xfrm>
            <a:off x="679768" y="4741545"/>
            <a:ext cx="5438140" cy="44919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9300"/>
            <a:ext cx="4991100" cy="3743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9:notes"/>
          <p:cNvSpPr txBox="1">
            <a:spLocks noGrp="1"/>
          </p:cNvSpPr>
          <p:nvPr>
            <p:ph type="body" idx="1"/>
          </p:nvPr>
        </p:nvSpPr>
        <p:spPr>
          <a:xfrm>
            <a:off x="679768" y="4741545"/>
            <a:ext cx="5438140" cy="44919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9300"/>
            <a:ext cx="4991100" cy="3743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eee8b5a1b_0_7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7713"/>
            <a:ext cx="4991100" cy="3743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g1eee8b5a1b_0_766:notes"/>
          <p:cNvSpPr txBox="1">
            <a:spLocks noGrp="1"/>
          </p:cNvSpPr>
          <p:nvPr>
            <p:ph type="body" idx="1"/>
          </p:nvPr>
        </p:nvSpPr>
        <p:spPr>
          <a:xfrm>
            <a:off x="679767" y="4741544"/>
            <a:ext cx="5438100" cy="44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eee8b5a1b_0_8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7713"/>
            <a:ext cx="4991100" cy="3743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g1eee8b5a1b_0_854:notes"/>
          <p:cNvSpPr txBox="1">
            <a:spLocks noGrp="1"/>
          </p:cNvSpPr>
          <p:nvPr>
            <p:ph type="body" idx="1"/>
          </p:nvPr>
        </p:nvSpPr>
        <p:spPr>
          <a:xfrm>
            <a:off x="679767" y="4741544"/>
            <a:ext cx="5438100" cy="44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eee8b5a1b_0_6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7713"/>
            <a:ext cx="4991100" cy="3743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g1eee8b5a1b_0_677:notes"/>
          <p:cNvSpPr txBox="1">
            <a:spLocks noGrp="1"/>
          </p:cNvSpPr>
          <p:nvPr>
            <p:ph type="body" idx="1"/>
          </p:nvPr>
        </p:nvSpPr>
        <p:spPr>
          <a:xfrm>
            <a:off x="679767" y="4741544"/>
            <a:ext cx="5438100" cy="44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g1eee8b5a1b_0_677:notes"/>
          <p:cNvSpPr txBox="1">
            <a:spLocks noGrp="1"/>
          </p:cNvSpPr>
          <p:nvPr>
            <p:ph type="sldNum" idx="12"/>
          </p:nvPr>
        </p:nvSpPr>
        <p:spPr>
          <a:xfrm>
            <a:off x="3850442" y="9481358"/>
            <a:ext cx="2945700" cy="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0:notes"/>
          <p:cNvSpPr txBox="1">
            <a:spLocks noGrp="1"/>
          </p:cNvSpPr>
          <p:nvPr>
            <p:ph type="body" idx="1"/>
          </p:nvPr>
        </p:nvSpPr>
        <p:spPr>
          <a:xfrm>
            <a:off x="679768" y="4741545"/>
            <a:ext cx="5438140" cy="44919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9300"/>
            <a:ext cx="4991100" cy="3743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1:notes"/>
          <p:cNvSpPr txBox="1">
            <a:spLocks noGrp="1"/>
          </p:cNvSpPr>
          <p:nvPr>
            <p:ph type="sldNum" idx="12"/>
          </p:nvPr>
        </p:nvSpPr>
        <p:spPr>
          <a:xfrm>
            <a:off x="3850444" y="9481357"/>
            <a:ext cx="2945659" cy="499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9300"/>
            <a:ext cx="4991100" cy="3743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79" name="Google Shape;279;p41:notes"/>
          <p:cNvSpPr txBox="1">
            <a:spLocks noGrp="1"/>
          </p:cNvSpPr>
          <p:nvPr>
            <p:ph type="body" idx="1"/>
          </p:nvPr>
        </p:nvSpPr>
        <p:spPr>
          <a:xfrm>
            <a:off x="679768" y="4741545"/>
            <a:ext cx="5438140" cy="449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eee8b5a1b_0_1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7713"/>
            <a:ext cx="4991100" cy="3743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g1eee8b5a1b_0_1297:notes"/>
          <p:cNvSpPr txBox="1">
            <a:spLocks noGrp="1"/>
          </p:cNvSpPr>
          <p:nvPr>
            <p:ph type="body" idx="1"/>
          </p:nvPr>
        </p:nvSpPr>
        <p:spPr>
          <a:xfrm>
            <a:off x="679767" y="4741545"/>
            <a:ext cx="5438100" cy="44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g1eee8b5a1b_0_1297:notes"/>
          <p:cNvSpPr txBox="1">
            <a:spLocks noGrp="1"/>
          </p:cNvSpPr>
          <p:nvPr>
            <p:ph type="sldNum" idx="12"/>
          </p:nvPr>
        </p:nvSpPr>
        <p:spPr>
          <a:xfrm>
            <a:off x="3850443" y="9481358"/>
            <a:ext cx="2945700" cy="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5:notes"/>
          <p:cNvSpPr txBox="1">
            <a:spLocks noGrp="1"/>
          </p:cNvSpPr>
          <p:nvPr>
            <p:ph type="sldNum" idx="12"/>
          </p:nvPr>
        </p:nvSpPr>
        <p:spPr>
          <a:xfrm>
            <a:off x="3850444" y="9481357"/>
            <a:ext cx="2945659" cy="499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9300"/>
            <a:ext cx="4991100" cy="3743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4" name="Google Shape;294;p45:notes"/>
          <p:cNvSpPr txBox="1">
            <a:spLocks noGrp="1"/>
          </p:cNvSpPr>
          <p:nvPr>
            <p:ph type="body" idx="1"/>
          </p:nvPr>
        </p:nvSpPr>
        <p:spPr>
          <a:xfrm>
            <a:off x="679768" y="4741545"/>
            <a:ext cx="5438140" cy="449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Summarizing </a:t>
            </a:r>
            <a:r>
              <a:rPr lang="en-US"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a particular kind of reflective listening -- used at transition points in conversation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“Let me see if I understand so far …”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“Here is what I’ve heard.  Tell me if I’ve missed anything … anything you want to add”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Give attention to “change statements”  e.g. problem recognition, statements of concern, intent to change, optimism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Providing Choices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Ask what ideas they have about addressing problem</a:t>
            </a:r>
            <a:endParaRPr sz="17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Brainstorm all options - not just the things you think are right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Ask permission to suggest options/choices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eee8b5a1b_0_9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7713"/>
            <a:ext cx="4991100" cy="3743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eee8b5a1b_0_951:notes"/>
          <p:cNvSpPr txBox="1">
            <a:spLocks noGrp="1"/>
          </p:cNvSpPr>
          <p:nvPr>
            <p:ph type="body" idx="1"/>
          </p:nvPr>
        </p:nvSpPr>
        <p:spPr>
          <a:xfrm>
            <a:off x="679767" y="4741545"/>
            <a:ext cx="5438100" cy="44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1eee8b5a1b_0_951:notes"/>
          <p:cNvSpPr txBox="1">
            <a:spLocks noGrp="1"/>
          </p:cNvSpPr>
          <p:nvPr>
            <p:ph type="sldNum" idx="12"/>
          </p:nvPr>
        </p:nvSpPr>
        <p:spPr>
          <a:xfrm>
            <a:off x="3850443" y="9481358"/>
            <a:ext cx="2945700" cy="498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eee8b5a1b_0_553:notes"/>
          <p:cNvSpPr txBox="1">
            <a:spLocks noGrp="1"/>
          </p:cNvSpPr>
          <p:nvPr>
            <p:ph type="body" idx="1"/>
          </p:nvPr>
        </p:nvSpPr>
        <p:spPr>
          <a:xfrm>
            <a:off x="679768" y="4741551"/>
            <a:ext cx="5438100" cy="44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1eee8b5a1b_0_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9300"/>
            <a:ext cx="4991100" cy="3743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0:notes"/>
          <p:cNvSpPr txBox="1">
            <a:spLocks noGrp="1"/>
          </p:cNvSpPr>
          <p:nvPr>
            <p:ph type="body" idx="1"/>
          </p:nvPr>
        </p:nvSpPr>
        <p:spPr>
          <a:xfrm>
            <a:off x="679768" y="4741545"/>
            <a:ext cx="5438140" cy="44919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9300"/>
            <a:ext cx="4991100" cy="3743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24240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eee8b5a1b_0_17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7713"/>
            <a:ext cx="4991100" cy="3743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1eee8b5a1b_0_1714:notes"/>
          <p:cNvSpPr txBox="1">
            <a:spLocks noGrp="1"/>
          </p:cNvSpPr>
          <p:nvPr>
            <p:ph type="body" idx="1"/>
          </p:nvPr>
        </p:nvSpPr>
        <p:spPr>
          <a:xfrm>
            <a:off x="679767" y="4741545"/>
            <a:ext cx="5438100" cy="44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g1eee8b5a1b_0_1714:notes"/>
          <p:cNvSpPr txBox="1">
            <a:spLocks noGrp="1"/>
          </p:cNvSpPr>
          <p:nvPr>
            <p:ph type="sldNum" idx="12"/>
          </p:nvPr>
        </p:nvSpPr>
        <p:spPr>
          <a:xfrm>
            <a:off x="3850443" y="9481358"/>
            <a:ext cx="2945700" cy="498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:notes"/>
          <p:cNvSpPr txBox="1">
            <a:spLocks noGrp="1"/>
          </p:cNvSpPr>
          <p:nvPr>
            <p:ph type="body" idx="1"/>
          </p:nvPr>
        </p:nvSpPr>
        <p:spPr>
          <a:xfrm>
            <a:off x="679768" y="4741545"/>
            <a:ext cx="5438140" cy="44919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9300"/>
            <a:ext cx="4991100" cy="3743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0:notes"/>
          <p:cNvSpPr txBox="1">
            <a:spLocks noGrp="1"/>
          </p:cNvSpPr>
          <p:nvPr>
            <p:ph type="body" idx="1"/>
          </p:nvPr>
        </p:nvSpPr>
        <p:spPr>
          <a:xfrm>
            <a:off x="679768" y="4741545"/>
            <a:ext cx="5438140" cy="44919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9300"/>
            <a:ext cx="4991100" cy="3743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eee8b5a1b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9300"/>
            <a:ext cx="4991100" cy="3743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g1eee8b5a1b_0_124:notes"/>
          <p:cNvSpPr txBox="1">
            <a:spLocks noGrp="1"/>
          </p:cNvSpPr>
          <p:nvPr>
            <p:ph type="body" idx="1"/>
          </p:nvPr>
        </p:nvSpPr>
        <p:spPr>
          <a:xfrm>
            <a:off x="679768" y="4741551"/>
            <a:ext cx="5438100" cy="44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1eee8b5a1b_0_124:notes"/>
          <p:cNvSpPr txBox="1">
            <a:spLocks noGrp="1"/>
          </p:cNvSpPr>
          <p:nvPr>
            <p:ph type="sldNum" idx="12"/>
          </p:nvPr>
        </p:nvSpPr>
        <p:spPr>
          <a:xfrm>
            <a:off x="3850444" y="9481369"/>
            <a:ext cx="2945700" cy="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9300"/>
            <a:ext cx="4991100" cy="3743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12:notes"/>
          <p:cNvSpPr txBox="1">
            <a:spLocks noGrp="1"/>
          </p:cNvSpPr>
          <p:nvPr>
            <p:ph type="body" idx="1"/>
          </p:nvPr>
        </p:nvSpPr>
        <p:spPr>
          <a:xfrm>
            <a:off x="679768" y="4741545"/>
            <a:ext cx="5438140" cy="449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Show them the light by giving insight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them books, pamphlets, lecture and infomercials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them the tools and teach them how to use them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them Hell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eee8b5a1b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7713"/>
            <a:ext cx="4991100" cy="3743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g1eee8b5a1b_0_249:notes"/>
          <p:cNvSpPr txBox="1">
            <a:spLocks noGrp="1"/>
          </p:cNvSpPr>
          <p:nvPr>
            <p:ph type="body" idx="1"/>
          </p:nvPr>
        </p:nvSpPr>
        <p:spPr>
          <a:xfrm>
            <a:off x="679767" y="4741551"/>
            <a:ext cx="5438100" cy="44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g1eee8b5a1b_0_249:notes"/>
          <p:cNvSpPr txBox="1">
            <a:spLocks noGrp="1"/>
          </p:cNvSpPr>
          <p:nvPr>
            <p:ph type="sldNum" idx="12"/>
          </p:nvPr>
        </p:nvSpPr>
        <p:spPr>
          <a:xfrm>
            <a:off x="3850442" y="9481371"/>
            <a:ext cx="2945700" cy="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eee8b5a1b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7713"/>
            <a:ext cx="4991100" cy="3743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g1eee8b5a1b_0_375:notes"/>
          <p:cNvSpPr txBox="1">
            <a:spLocks noGrp="1"/>
          </p:cNvSpPr>
          <p:nvPr>
            <p:ph type="body" idx="1"/>
          </p:nvPr>
        </p:nvSpPr>
        <p:spPr>
          <a:xfrm>
            <a:off x="679767" y="4741550"/>
            <a:ext cx="5438100" cy="44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1eee8b5a1b_0_375:notes"/>
          <p:cNvSpPr txBox="1">
            <a:spLocks noGrp="1"/>
          </p:cNvSpPr>
          <p:nvPr>
            <p:ph type="sldNum" idx="12"/>
          </p:nvPr>
        </p:nvSpPr>
        <p:spPr>
          <a:xfrm>
            <a:off x="3850443" y="9481371"/>
            <a:ext cx="2945700" cy="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 descr="FAM001_Powerpoint_v12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68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/>
          <p:nvPr/>
        </p:nvSpPr>
        <p:spPr>
          <a:xfrm>
            <a:off x="0" y="0"/>
            <a:ext cx="9144000" cy="169775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50775" tIns="50775" rIns="50775" bIns="507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0" y="0"/>
            <a:ext cx="9129490" cy="167096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50775" tIns="50775" rIns="50775" bIns="507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273472" y="223242"/>
            <a:ext cx="8853785" cy="122336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0" i="0" u="none" strike="noStrike" cap="none">
                <a:solidFill>
                  <a:srgbClr val="002663"/>
                </a:solidFill>
                <a:latin typeface="Arial"/>
                <a:ea typeface="Arial"/>
                <a:cs typeface="Arial"/>
                <a:sym typeface="Arial"/>
              </a:rPr>
              <a:t>Motivational Interviewing</a:t>
            </a:r>
            <a:endParaRPr sz="4200" b="0" i="0" u="none" strike="noStrike" cap="none">
              <a:solidFill>
                <a:srgbClr val="0026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1" y="5747371"/>
            <a:ext cx="8852669" cy="75121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0" i="0" u="none" strike="noStrike" cap="none">
                <a:solidFill>
                  <a:srgbClr val="002663"/>
                </a:solidFill>
                <a:latin typeface="Arial"/>
                <a:ea typeface="Arial"/>
                <a:cs typeface="Arial"/>
                <a:sym typeface="Arial"/>
              </a:rPr>
              <a:t>Engage-Focus-Evoke-Plan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" name="Google Shape;69;p14"/>
          <p:cNvGrpSpPr/>
          <p:nvPr/>
        </p:nvGrpSpPr>
        <p:grpSpPr>
          <a:xfrm>
            <a:off x="0" y="1714500"/>
            <a:ext cx="9144000" cy="2703463"/>
            <a:chOff x="0" y="0"/>
            <a:chExt cx="1084" cy="303"/>
          </a:xfrm>
        </p:grpSpPr>
        <p:pic>
          <p:nvPicPr>
            <p:cNvPr id="70" name="Google Shape;70;p14" descr="pasted-image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1"/>
              <a:ext cx="452" cy="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14" descr="pasted-image.jp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49" y="0"/>
              <a:ext cx="235" cy="3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14" descr="pasted-image.jp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27" y="1"/>
              <a:ext cx="424" cy="3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3" name="Google Shape;73;p14"/>
          <p:cNvSpPr/>
          <p:nvPr/>
        </p:nvSpPr>
        <p:spPr>
          <a:xfrm>
            <a:off x="39068" y="4713759"/>
            <a:ext cx="8853785" cy="75121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2663"/>
                </a:solidFill>
                <a:latin typeface="Arial"/>
                <a:ea typeface="Arial"/>
                <a:cs typeface="Arial"/>
                <a:sym typeface="Arial"/>
              </a:rPr>
              <a:t>Partnership-Acceptance-Compassion-Evocation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body" idx="1"/>
          </p:nvPr>
        </p:nvSpPr>
        <p:spPr>
          <a:xfrm>
            <a:off x="914400" y="726393"/>
            <a:ext cx="7067400" cy="52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274320" marR="0" lvl="0" indent="-27432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7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	</a:t>
            </a: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</a:t>
            </a: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a </a:t>
            </a:r>
            <a:r>
              <a:rPr lang="en-US" sz="3200" b="1" i="0" u="none" strike="noStrike" cap="none">
                <a:solidFill>
                  <a:srgbClr val="A8422A"/>
                </a:solidFill>
                <a:latin typeface="Calibri"/>
                <a:ea typeface="Calibri"/>
                <a:cs typeface="Calibri"/>
                <a:sym typeface="Calibri"/>
              </a:rPr>
              <a:t>collaborative</a:t>
            </a: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goal-oriented</a:t>
            </a: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1" i="0" u="none" strike="noStrike" cap="none">
                <a:solidFill>
                  <a:srgbClr val="463D37"/>
                </a:solidFill>
                <a:latin typeface="Calibri"/>
                <a:ea typeface="Calibri"/>
                <a:cs typeface="Calibri"/>
                <a:sym typeface="Calibri"/>
              </a:rPr>
              <a:t>style of communication</a:t>
            </a: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</a:t>
            </a:r>
            <a:r>
              <a:rPr lang="en-US" sz="27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particular attention to the </a:t>
            </a:r>
            <a:r>
              <a:rPr lang="en-US" sz="2700" b="1" i="1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language of change</a:t>
            </a: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It is designed to </a:t>
            </a:r>
            <a:r>
              <a:rPr lang="en-US" sz="27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strengthen </a:t>
            </a:r>
            <a:r>
              <a:rPr lang="en-US" sz="27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personal motivation for </a:t>
            </a:r>
            <a:r>
              <a:rPr lang="en-US" sz="2700" b="1" i="0" u="sng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en-US" sz="27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commitment</a:t>
            </a: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n-US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32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 goal </a:t>
            </a:r>
            <a:r>
              <a:rPr lang="en-US" sz="27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by </a:t>
            </a:r>
            <a:r>
              <a:rPr lang="en-US" sz="32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eliciting and exploring </a:t>
            </a:r>
            <a:r>
              <a:rPr lang="en-US" sz="2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n-US" sz="3200" b="1" i="1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1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person’s own reasons</a:t>
            </a:r>
            <a:r>
              <a:rPr lang="en-US" sz="27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for change</a:t>
            </a: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within an </a:t>
            </a:r>
            <a:r>
              <a:rPr lang="en-US" sz="36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atmosphere of acceptance and compassion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24"/>
          <p:cNvGrpSpPr/>
          <p:nvPr/>
        </p:nvGrpSpPr>
        <p:grpSpPr>
          <a:xfrm>
            <a:off x="203883" y="166231"/>
            <a:ext cx="8760556" cy="6417616"/>
            <a:chOff x="203883" y="166231"/>
            <a:chExt cx="8760556" cy="6417616"/>
          </a:xfrm>
        </p:grpSpPr>
        <p:sp>
          <p:nvSpPr>
            <p:cNvPr id="141" name="Google Shape;141;p24"/>
            <p:cNvSpPr/>
            <p:nvPr/>
          </p:nvSpPr>
          <p:spPr>
            <a:xfrm>
              <a:off x="564777" y="505328"/>
              <a:ext cx="7987500" cy="5829000"/>
            </a:xfrm>
            <a:prstGeom prst="donut">
              <a:avLst>
                <a:gd name="adj" fmla="val 2933"/>
              </a:avLst>
            </a:prstGeom>
            <a:solidFill>
              <a:srgbClr val="FFC000"/>
            </a:solidFill>
            <a:ln w="2540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4"/>
            <p:cNvSpPr txBox="1"/>
            <p:nvPr/>
          </p:nvSpPr>
          <p:spPr>
            <a:xfrm>
              <a:off x="203883" y="185997"/>
              <a:ext cx="30180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497D"/>
                </a:buClr>
                <a:buFont typeface="Calibri"/>
                <a:buNone/>
              </a:pPr>
              <a:r>
                <a:rPr lang="en-US" sz="4000" b="1" i="0" u="none" strike="noStrike" cap="none">
                  <a:solidFill>
                    <a:srgbClr val="1F497D"/>
                  </a:solidFill>
                  <a:latin typeface="Calibri"/>
                  <a:ea typeface="Calibri"/>
                  <a:cs typeface="Calibri"/>
                  <a:sym typeface="Calibri"/>
                </a:rPr>
                <a:t>Partnership</a:t>
              </a:r>
              <a:endParaRPr sz="4000" b="1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4"/>
            <p:cNvSpPr txBox="1"/>
            <p:nvPr/>
          </p:nvSpPr>
          <p:spPr>
            <a:xfrm>
              <a:off x="272040" y="5875847"/>
              <a:ext cx="33000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497D"/>
                </a:buClr>
                <a:buFont typeface="Calibri"/>
                <a:buNone/>
              </a:pPr>
              <a:r>
                <a:rPr lang="en-US" sz="4000" b="1" i="0" u="none" strike="noStrike" cap="none">
                  <a:solidFill>
                    <a:srgbClr val="1F497D"/>
                  </a:solidFill>
                  <a:latin typeface="Calibri"/>
                  <a:ea typeface="Calibri"/>
                  <a:cs typeface="Calibri"/>
                  <a:sym typeface="Calibri"/>
                </a:rPr>
                <a:t>Compassion</a:t>
              </a:r>
              <a:endParaRPr/>
            </a:p>
          </p:txBody>
        </p:sp>
        <p:sp>
          <p:nvSpPr>
            <p:cNvPr id="144" name="Google Shape;144;p24"/>
            <p:cNvSpPr txBox="1"/>
            <p:nvPr/>
          </p:nvSpPr>
          <p:spPr>
            <a:xfrm>
              <a:off x="6144426" y="5866202"/>
              <a:ext cx="28200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497D"/>
                </a:buClr>
                <a:buFont typeface="Calibri"/>
                <a:buNone/>
              </a:pPr>
              <a:r>
                <a:rPr lang="en-US" sz="4000" b="1" i="0" u="none" strike="noStrike" cap="none">
                  <a:solidFill>
                    <a:srgbClr val="1F497D"/>
                  </a:solidFill>
                  <a:latin typeface="Calibri"/>
                  <a:ea typeface="Calibri"/>
                  <a:cs typeface="Calibri"/>
                  <a:sym typeface="Calibri"/>
                </a:rPr>
                <a:t>Evocation</a:t>
              </a:r>
              <a:endParaRPr/>
            </a:p>
          </p:txBody>
        </p:sp>
        <p:sp>
          <p:nvSpPr>
            <p:cNvPr id="145" name="Google Shape;145;p24"/>
            <p:cNvSpPr txBox="1"/>
            <p:nvPr/>
          </p:nvSpPr>
          <p:spPr>
            <a:xfrm>
              <a:off x="5828239" y="166231"/>
              <a:ext cx="31362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497D"/>
                </a:buClr>
                <a:buFont typeface="Calibri"/>
                <a:buNone/>
              </a:pPr>
              <a:r>
                <a:rPr lang="en-US" sz="4000" b="1" i="0" u="none" strike="noStrike" cap="none">
                  <a:solidFill>
                    <a:srgbClr val="1F497D"/>
                  </a:solidFill>
                  <a:latin typeface="Calibri"/>
                  <a:ea typeface="Calibri"/>
                  <a:cs typeface="Calibri"/>
                  <a:sym typeface="Calibri"/>
                </a:rPr>
                <a:t>Acceptance</a:t>
              </a:r>
              <a:endParaRPr sz="4000" b="1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6" name="Google Shape;146;p24"/>
          <p:cNvSpPr txBox="1"/>
          <p:nvPr/>
        </p:nvSpPr>
        <p:spPr>
          <a:xfrm>
            <a:off x="1571798" y="2911980"/>
            <a:ext cx="59736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6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Spirit of MI</a:t>
            </a:r>
            <a:endParaRPr sz="6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>
            <a:spLocks noGrp="1"/>
          </p:cNvSpPr>
          <p:nvPr>
            <p:ph type="title"/>
          </p:nvPr>
        </p:nvSpPr>
        <p:spPr>
          <a:xfrm>
            <a:off x="509075" y="-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Calibri"/>
              <a:buNone/>
            </a:pPr>
            <a:r>
              <a:rPr lang="en-US" sz="33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MI</a:t>
            </a:r>
            <a:r>
              <a:rPr lang="en-US" sz="33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Processes</a:t>
            </a:r>
            <a:endParaRPr sz="33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5"/>
          <p:cNvSpPr txBox="1">
            <a:spLocks noGrp="1"/>
          </p:cNvSpPr>
          <p:nvPr>
            <p:ph type="body" idx="1"/>
          </p:nvPr>
        </p:nvSpPr>
        <p:spPr>
          <a:xfrm>
            <a:off x="509075" y="14176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ymbol"/>
              <a:buChar char="●"/>
            </a:pPr>
            <a:r>
              <a:rPr lang="en-US" sz="27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Engaging-whakawhanaunga</a:t>
            </a:r>
            <a:endParaRPr sz="27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742950" marR="0" lvl="1" indent="-253682" algn="l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ymbol"/>
              <a:buChar char="–"/>
            </a:pPr>
            <a:r>
              <a:rPr lang="en-US" sz="27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Can we work together</a:t>
            </a:r>
            <a:r>
              <a:rPr lang="en-US" sz="27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  <a:endParaRPr/>
          </a:p>
          <a:p>
            <a:pPr marL="274320" marR="0" lvl="0" indent="-274320" algn="l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ymbol"/>
              <a:buChar char="●"/>
            </a:pPr>
            <a:r>
              <a:rPr lang="en-US" sz="27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Focusing-whakamārama</a:t>
            </a:r>
            <a:endParaRPr sz="27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742950" marR="0" lvl="1" indent="-253682" algn="l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ymbol"/>
              <a:buChar char="–"/>
            </a:pPr>
            <a:r>
              <a:rPr lang="en-US" sz="2700" b="0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what is the ch</a:t>
            </a:r>
            <a:r>
              <a:rPr lang="en-US" sz="27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ange issue</a:t>
            </a:r>
            <a:r>
              <a:rPr lang="en-US" sz="27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  <a:endParaRPr/>
          </a:p>
          <a:p>
            <a:pPr marL="274320" marR="0" lvl="0" indent="-274320" algn="l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ymbol"/>
              <a:buChar char="●"/>
            </a:pPr>
            <a:r>
              <a:rPr lang="en-US" sz="27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Evoking-whakapuāwai</a:t>
            </a:r>
            <a:endParaRPr sz="27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742950" marR="0" lvl="1" indent="-253682" algn="l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ymbol"/>
              <a:buChar char="–"/>
            </a:pPr>
            <a:r>
              <a:rPr lang="en-US" sz="2700" b="0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what </a:t>
            </a:r>
            <a:r>
              <a:rPr lang="en-US" sz="27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is your patient saying about change</a:t>
            </a:r>
            <a:r>
              <a:rPr lang="en-US" sz="27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  <a:endParaRPr/>
          </a:p>
          <a:p>
            <a:pPr marL="274320" marR="0" lvl="0" indent="-274320" algn="l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ymbol"/>
              <a:buChar char="●"/>
            </a:pPr>
            <a:r>
              <a:rPr lang="en-US" sz="27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Planning-whakamaheretia</a:t>
            </a:r>
            <a:endParaRPr sz="27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742950" marR="0" lvl="1" indent="-253682" algn="l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ymbol"/>
              <a:buChar char="–"/>
            </a:pPr>
            <a:r>
              <a:rPr lang="en-US" sz="2700" b="0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how is this ch</a:t>
            </a:r>
            <a:r>
              <a:rPr lang="en-US" sz="27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ange going to be implemented</a:t>
            </a:r>
            <a:r>
              <a:rPr lang="en-US" sz="27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  <a:endParaRPr/>
          </a:p>
          <a:p>
            <a:pPr marL="274320" marR="0" lvl="0" indent="-274320" algn="l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7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274320" marR="0" lvl="0" indent="-27432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rPr lang="en-US" sz="27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confluence of these four processes describe MI</a:t>
            </a:r>
            <a:endParaRPr/>
          </a:p>
          <a:p>
            <a:pPr marL="274320" marR="0" lvl="0" indent="-274320" algn="l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Font typeface="Noto Symbol"/>
              <a:buNone/>
            </a:pPr>
            <a:endParaRPr sz="27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26"/>
          <p:cNvGrpSpPr/>
          <p:nvPr/>
        </p:nvGrpSpPr>
        <p:grpSpPr>
          <a:xfrm>
            <a:off x="2251874" y="1786442"/>
            <a:ext cx="4475338" cy="3433833"/>
            <a:chOff x="2708699" y="2055392"/>
            <a:chExt cx="4475338" cy="3433833"/>
          </a:xfrm>
        </p:grpSpPr>
        <p:sp>
          <p:nvSpPr>
            <p:cNvPr id="160" name="Google Shape;160;p26"/>
            <p:cNvSpPr/>
            <p:nvPr/>
          </p:nvSpPr>
          <p:spPr>
            <a:xfrm>
              <a:off x="2708699" y="4767725"/>
              <a:ext cx="4475100" cy="7215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r>
                <a:rPr lang="en-US" sz="32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Process of MI</a:t>
              </a:r>
              <a:endPara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26"/>
            <p:cNvSpPr/>
            <p:nvPr/>
          </p:nvSpPr>
          <p:spPr>
            <a:xfrm>
              <a:off x="3979486" y="4029878"/>
              <a:ext cx="3204300" cy="7377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r>
                <a:rPr lang="en-US" sz="32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Engage</a:t>
              </a:r>
              <a:endPara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26"/>
            <p:cNvSpPr/>
            <p:nvPr/>
          </p:nvSpPr>
          <p:spPr>
            <a:xfrm>
              <a:off x="5576512" y="2670007"/>
              <a:ext cx="1607400" cy="6693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r>
                <a:rPr lang="en-US" sz="32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Evoke</a:t>
              </a:r>
              <a:endPara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26"/>
            <p:cNvSpPr/>
            <p:nvPr/>
          </p:nvSpPr>
          <p:spPr>
            <a:xfrm>
              <a:off x="6180617" y="2055392"/>
              <a:ext cx="1003200" cy="6147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r>
                <a:rPr lang="en-US" sz="32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Plan</a:t>
              </a:r>
              <a:endPara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26"/>
            <p:cNvSpPr/>
            <p:nvPr/>
          </p:nvSpPr>
          <p:spPr>
            <a:xfrm>
              <a:off x="4799937" y="3339384"/>
              <a:ext cx="2384100" cy="6906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r>
                <a:rPr lang="en-US" sz="32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Focus</a:t>
              </a:r>
              <a:endPara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Google Shape;165;p26"/>
          <p:cNvSpPr/>
          <p:nvPr/>
        </p:nvSpPr>
        <p:spPr>
          <a:xfrm rot="-2339758">
            <a:off x="1590194" y="2350130"/>
            <a:ext cx="3202304" cy="69857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254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6" name="Google Shape;166;p26"/>
          <p:cNvGrpSpPr/>
          <p:nvPr/>
        </p:nvGrpSpPr>
        <p:grpSpPr>
          <a:xfrm>
            <a:off x="203883" y="166231"/>
            <a:ext cx="8760556" cy="6417616"/>
            <a:chOff x="203883" y="166231"/>
            <a:chExt cx="8760556" cy="6417616"/>
          </a:xfrm>
        </p:grpSpPr>
        <p:sp>
          <p:nvSpPr>
            <p:cNvPr id="167" name="Google Shape;167;p26"/>
            <p:cNvSpPr/>
            <p:nvPr/>
          </p:nvSpPr>
          <p:spPr>
            <a:xfrm>
              <a:off x="564777" y="505328"/>
              <a:ext cx="7987500" cy="5829000"/>
            </a:xfrm>
            <a:prstGeom prst="donut">
              <a:avLst>
                <a:gd name="adj" fmla="val 2933"/>
              </a:avLst>
            </a:prstGeom>
            <a:solidFill>
              <a:srgbClr val="FFC000"/>
            </a:solidFill>
            <a:ln w="2540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6"/>
            <p:cNvSpPr txBox="1"/>
            <p:nvPr/>
          </p:nvSpPr>
          <p:spPr>
            <a:xfrm>
              <a:off x="203883" y="185997"/>
              <a:ext cx="30180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497D"/>
                </a:buClr>
                <a:buFont typeface="Calibri"/>
                <a:buNone/>
              </a:pPr>
              <a:r>
                <a:rPr lang="en-US" sz="4000" b="1" i="0" u="none" strike="noStrike" cap="none">
                  <a:solidFill>
                    <a:srgbClr val="1F497D"/>
                  </a:solidFill>
                  <a:latin typeface="Calibri"/>
                  <a:ea typeface="Calibri"/>
                  <a:cs typeface="Calibri"/>
                  <a:sym typeface="Calibri"/>
                </a:rPr>
                <a:t>Partnership</a:t>
              </a:r>
              <a:endParaRPr sz="4000" b="1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26"/>
            <p:cNvSpPr txBox="1"/>
            <p:nvPr/>
          </p:nvSpPr>
          <p:spPr>
            <a:xfrm>
              <a:off x="272040" y="5875847"/>
              <a:ext cx="33000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497D"/>
                </a:buClr>
                <a:buFont typeface="Calibri"/>
                <a:buNone/>
              </a:pPr>
              <a:r>
                <a:rPr lang="en-US" sz="4000" b="1" i="0" u="none" strike="noStrike" cap="none">
                  <a:solidFill>
                    <a:srgbClr val="1F497D"/>
                  </a:solidFill>
                  <a:latin typeface="Calibri"/>
                  <a:ea typeface="Calibri"/>
                  <a:cs typeface="Calibri"/>
                  <a:sym typeface="Calibri"/>
                </a:rPr>
                <a:t>Compassion</a:t>
              </a:r>
              <a:endParaRPr/>
            </a:p>
          </p:txBody>
        </p:sp>
        <p:sp>
          <p:nvSpPr>
            <p:cNvPr id="170" name="Google Shape;170;p26"/>
            <p:cNvSpPr txBox="1"/>
            <p:nvPr/>
          </p:nvSpPr>
          <p:spPr>
            <a:xfrm>
              <a:off x="6144426" y="5866202"/>
              <a:ext cx="28200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497D"/>
                </a:buClr>
                <a:buFont typeface="Calibri"/>
                <a:buNone/>
              </a:pPr>
              <a:r>
                <a:rPr lang="en-US" sz="4000" b="1" i="0" u="none" strike="noStrike" cap="none">
                  <a:solidFill>
                    <a:srgbClr val="1F497D"/>
                  </a:solidFill>
                  <a:latin typeface="Calibri"/>
                  <a:ea typeface="Calibri"/>
                  <a:cs typeface="Calibri"/>
                  <a:sym typeface="Calibri"/>
                </a:rPr>
                <a:t>Evocation</a:t>
              </a:r>
              <a:endParaRPr/>
            </a:p>
          </p:txBody>
        </p:sp>
        <p:sp>
          <p:nvSpPr>
            <p:cNvPr id="171" name="Google Shape;171;p26"/>
            <p:cNvSpPr txBox="1"/>
            <p:nvPr/>
          </p:nvSpPr>
          <p:spPr>
            <a:xfrm>
              <a:off x="5828239" y="166231"/>
              <a:ext cx="31362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497D"/>
                </a:buClr>
                <a:buFont typeface="Calibri"/>
                <a:buNone/>
              </a:pPr>
              <a:r>
                <a:rPr lang="en-US" sz="4000" b="1" i="0" u="none" strike="noStrike" cap="none">
                  <a:solidFill>
                    <a:srgbClr val="1F497D"/>
                  </a:solidFill>
                  <a:latin typeface="Calibri"/>
                  <a:ea typeface="Calibri"/>
                  <a:cs typeface="Calibri"/>
                  <a:sym typeface="Calibri"/>
                </a:rPr>
                <a:t>Acceptance</a:t>
              </a:r>
              <a:endParaRPr sz="4000" b="1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27"/>
          <p:cNvGrpSpPr/>
          <p:nvPr/>
        </p:nvGrpSpPr>
        <p:grpSpPr>
          <a:xfrm>
            <a:off x="2251874" y="1786442"/>
            <a:ext cx="4475338" cy="3433833"/>
            <a:chOff x="2708699" y="2055392"/>
            <a:chExt cx="4475338" cy="3433833"/>
          </a:xfrm>
        </p:grpSpPr>
        <p:sp>
          <p:nvSpPr>
            <p:cNvPr id="178" name="Google Shape;178;p27"/>
            <p:cNvSpPr/>
            <p:nvPr/>
          </p:nvSpPr>
          <p:spPr>
            <a:xfrm>
              <a:off x="2708699" y="4767725"/>
              <a:ext cx="4475100" cy="7215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r>
                <a:rPr lang="en-US" sz="32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Process of MI</a:t>
              </a:r>
              <a:endPara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7"/>
            <p:cNvSpPr/>
            <p:nvPr/>
          </p:nvSpPr>
          <p:spPr>
            <a:xfrm>
              <a:off x="3979486" y="4029878"/>
              <a:ext cx="3204300" cy="7377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r>
                <a:rPr lang="en-US" sz="32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Engage</a:t>
              </a:r>
              <a:endPara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27"/>
            <p:cNvSpPr/>
            <p:nvPr/>
          </p:nvSpPr>
          <p:spPr>
            <a:xfrm>
              <a:off x="5576512" y="2670007"/>
              <a:ext cx="1607400" cy="6693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r>
                <a:rPr lang="en-US" sz="32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Evoke</a:t>
              </a:r>
              <a:endPara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27"/>
            <p:cNvSpPr/>
            <p:nvPr/>
          </p:nvSpPr>
          <p:spPr>
            <a:xfrm>
              <a:off x="6180617" y="2055392"/>
              <a:ext cx="1003200" cy="6147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r>
                <a:rPr lang="en-US" sz="32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Plan</a:t>
              </a:r>
              <a:endPara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27"/>
            <p:cNvSpPr/>
            <p:nvPr/>
          </p:nvSpPr>
          <p:spPr>
            <a:xfrm>
              <a:off x="4799937" y="3339384"/>
              <a:ext cx="2384100" cy="6906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r>
                <a:rPr lang="en-US" sz="32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Focus</a:t>
              </a:r>
              <a:endPara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" name="Google Shape;183;p27"/>
          <p:cNvGrpSpPr/>
          <p:nvPr/>
        </p:nvGrpSpPr>
        <p:grpSpPr>
          <a:xfrm>
            <a:off x="203883" y="166231"/>
            <a:ext cx="8760556" cy="6417616"/>
            <a:chOff x="203883" y="166231"/>
            <a:chExt cx="8760556" cy="6417616"/>
          </a:xfrm>
        </p:grpSpPr>
        <p:sp>
          <p:nvSpPr>
            <p:cNvPr id="184" name="Google Shape;184;p27"/>
            <p:cNvSpPr/>
            <p:nvPr/>
          </p:nvSpPr>
          <p:spPr>
            <a:xfrm>
              <a:off x="564777" y="505328"/>
              <a:ext cx="7987500" cy="5829000"/>
            </a:xfrm>
            <a:prstGeom prst="donut">
              <a:avLst>
                <a:gd name="adj" fmla="val 2933"/>
              </a:avLst>
            </a:prstGeom>
            <a:solidFill>
              <a:srgbClr val="FFC000"/>
            </a:solidFill>
            <a:ln w="2540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7"/>
            <p:cNvSpPr txBox="1"/>
            <p:nvPr/>
          </p:nvSpPr>
          <p:spPr>
            <a:xfrm>
              <a:off x="203883" y="185997"/>
              <a:ext cx="30180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497D"/>
                </a:buClr>
                <a:buFont typeface="Calibri"/>
                <a:buNone/>
              </a:pPr>
              <a:r>
                <a:rPr lang="en-US" sz="4000" b="1" i="0" u="none" strike="noStrike" cap="none">
                  <a:solidFill>
                    <a:srgbClr val="1F497D"/>
                  </a:solidFill>
                  <a:latin typeface="Calibri"/>
                  <a:ea typeface="Calibri"/>
                  <a:cs typeface="Calibri"/>
                  <a:sym typeface="Calibri"/>
                </a:rPr>
                <a:t>Partnership</a:t>
              </a:r>
              <a:endParaRPr sz="4000" b="1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7"/>
            <p:cNvSpPr txBox="1"/>
            <p:nvPr/>
          </p:nvSpPr>
          <p:spPr>
            <a:xfrm>
              <a:off x="272040" y="5875847"/>
              <a:ext cx="33000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497D"/>
                </a:buClr>
                <a:buFont typeface="Calibri"/>
                <a:buNone/>
              </a:pPr>
              <a:r>
                <a:rPr lang="en-US" sz="4000" b="1" i="0" u="none" strike="noStrike" cap="none">
                  <a:solidFill>
                    <a:srgbClr val="1F497D"/>
                  </a:solidFill>
                  <a:latin typeface="Calibri"/>
                  <a:ea typeface="Calibri"/>
                  <a:cs typeface="Calibri"/>
                  <a:sym typeface="Calibri"/>
                </a:rPr>
                <a:t>Compassion</a:t>
              </a:r>
              <a:endParaRPr/>
            </a:p>
          </p:txBody>
        </p:sp>
        <p:sp>
          <p:nvSpPr>
            <p:cNvPr id="187" name="Google Shape;187;p27"/>
            <p:cNvSpPr txBox="1"/>
            <p:nvPr/>
          </p:nvSpPr>
          <p:spPr>
            <a:xfrm>
              <a:off x="6144426" y="5866202"/>
              <a:ext cx="28200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497D"/>
                </a:buClr>
                <a:buFont typeface="Calibri"/>
                <a:buNone/>
              </a:pPr>
              <a:r>
                <a:rPr lang="en-US" sz="4000" b="1" i="0" u="none" strike="noStrike" cap="none">
                  <a:solidFill>
                    <a:srgbClr val="1F497D"/>
                  </a:solidFill>
                  <a:latin typeface="Calibri"/>
                  <a:ea typeface="Calibri"/>
                  <a:cs typeface="Calibri"/>
                  <a:sym typeface="Calibri"/>
                </a:rPr>
                <a:t>Evocation</a:t>
              </a:r>
              <a:endParaRPr/>
            </a:p>
          </p:txBody>
        </p:sp>
        <p:sp>
          <p:nvSpPr>
            <p:cNvPr id="188" name="Google Shape;188;p27"/>
            <p:cNvSpPr txBox="1"/>
            <p:nvPr/>
          </p:nvSpPr>
          <p:spPr>
            <a:xfrm>
              <a:off x="5828239" y="166231"/>
              <a:ext cx="31362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497D"/>
                </a:buClr>
                <a:buFont typeface="Calibri"/>
                <a:buNone/>
              </a:pPr>
              <a:r>
                <a:rPr lang="en-US" sz="4000" b="1" i="0" u="none" strike="noStrike" cap="none">
                  <a:solidFill>
                    <a:srgbClr val="1F497D"/>
                  </a:solidFill>
                  <a:latin typeface="Calibri"/>
                  <a:ea typeface="Calibri"/>
                  <a:cs typeface="Calibri"/>
                  <a:sym typeface="Calibri"/>
                </a:rPr>
                <a:t>Acceptance</a:t>
              </a:r>
              <a:endParaRPr sz="4000" b="1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9" name="Google Shape;189;p27"/>
          <p:cNvSpPr/>
          <p:nvPr/>
        </p:nvSpPr>
        <p:spPr>
          <a:xfrm>
            <a:off x="1712928" y="2354114"/>
            <a:ext cx="2384100" cy="6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7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OARS</a:t>
            </a:r>
            <a:endParaRPr sz="7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>
            <a:spLocks noGrp="1"/>
          </p:cNvSpPr>
          <p:nvPr>
            <p:ph type="title" idx="4294967295"/>
          </p:nvPr>
        </p:nvSpPr>
        <p:spPr>
          <a:xfrm>
            <a:off x="523680" y="462646"/>
            <a:ext cx="8101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6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0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The skill of</a:t>
            </a:r>
            <a:r>
              <a:rPr lang="en-US" sz="4000" b="1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Information exch</a:t>
            </a:r>
            <a:r>
              <a:rPr lang="en-US" sz="40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ange</a:t>
            </a:r>
            <a:endParaRPr sz="4000" b="1" i="0" u="none" strike="noStrike" cap="none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8"/>
          <p:cNvSpPr txBox="1">
            <a:spLocks noGrp="1"/>
          </p:cNvSpPr>
          <p:nvPr>
            <p:ph type="body" idx="4294967295"/>
          </p:nvPr>
        </p:nvSpPr>
        <p:spPr>
          <a:xfrm>
            <a:off x="523675" y="1448388"/>
            <a:ext cx="8607300" cy="45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7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➢"/>
            </a:pPr>
            <a:r>
              <a:rPr lang="en-US" sz="32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person what they already know 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(about changing the behaviour)</a:t>
            </a:r>
            <a:endParaRPr/>
          </a:p>
          <a:p>
            <a:pPr marL="514350" marR="0" lvl="0" indent="-311150" algn="l" rtl="0">
              <a:lnSpc>
                <a:spcPct val="7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7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➢"/>
            </a:pPr>
            <a:r>
              <a:rPr lang="en-US" sz="32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permission to add information 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311150" algn="l" rtl="0">
              <a:lnSpc>
                <a:spcPct val="7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lnSpc>
                <a:spcPct val="7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➢"/>
            </a:pPr>
            <a:r>
              <a:rPr lang="en-US" sz="32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information about what you know …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311150" algn="l" rtl="0">
              <a:lnSpc>
                <a:spcPct val="7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lnSpc>
                <a:spcPct val="7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➢"/>
            </a:pPr>
            <a:r>
              <a:rPr lang="en-US" sz="32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person their thoughts about the information provided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4282" y="2802733"/>
            <a:ext cx="1822862" cy="2560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54449" y="1525926"/>
            <a:ext cx="2921000" cy="2938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18263" y="2844617"/>
            <a:ext cx="2268537" cy="253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90618" y="5375092"/>
            <a:ext cx="5876925" cy="7747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0"/>
          <p:cNvSpPr txBox="1">
            <a:spLocks noGrp="1"/>
          </p:cNvSpPr>
          <p:nvPr>
            <p:ph type="body" idx="1"/>
          </p:nvPr>
        </p:nvSpPr>
        <p:spPr>
          <a:xfrm>
            <a:off x="457200" y="2787175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/>
              <a:t>A good guide will:</a:t>
            </a:r>
            <a:endParaRPr sz="3000"/>
          </a:p>
          <a:p>
            <a:pPr marL="457200" lvl="0" indent="-419100" algn="l" rtl="0">
              <a:spcBef>
                <a:spcPts val="160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Ask where the person wants to go and get to know him or her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Inform the person about options and see what makes sense to them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Listen to and respect what the person wants to do and offer help accordingly</a:t>
            </a:r>
            <a:endParaRPr sz="3000"/>
          </a:p>
        </p:txBody>
      </p:sp>
      <p:pic>
        <p:nvPicPr>
          <p:cNvPr id="211" name="Google Shape;211;p30" descr="Guiding-Light_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9225" y="449400"/>
            <a:ext cx="4506725" cy="241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1"/>
          <p:cNvSpPr txBox="1">
            <a:spLocks noGrp="1"/>
          </p:cNvSpPr>
          <p:nvPr>
            <p:ph type="title"/>
          </p:nvPr>
        </p:nvSpPr>
        <p:spPr>
          <a:xfrm>
            <a:off x="-177477" y="-105836"/>
            <a:ext cx="9130500" cy="35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br>
              <a:rPr lang="en-US" sz="67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7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OARS skills</a:t>
            </a:r>
            <a:br>
              <a:rPr lang="en-US" sz="3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questions</a:t>
            </a:r>
            <a:br>
              <a:rPr lang="en-US" sz="3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Affirmations</a:t>
            </a:r>
            <a:br>
              <a:rPr lang="en-US" sz="3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Reflections</a:t>
            </a:r>
            <a:br>
              <a:rPr lang="en-US" sz="3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Summaries</a:t>
            </a:r>
            <a:endParaRPr/>
          </a:p>
        </p:txBody>
      </p:sp>
      <p:pic>
        <p:nvPicPr>
          <p:cNvPr id="217" name="Google Shape;217;p31" descr="pasted-imag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3" y="4113799"/>
            <a:ext cx="2676900" cy="26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1" descr="pasted-imag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54856" y="4113799"/>
            <a:ext cx="2676900" cy="26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1" descr="pasted-image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33576" y="4113780"/>
            <a:ext cx="2676900" cy="26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Open Questions</a:t>
            </a:r>
            <a:endParaRPr sz="4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“How can I help you?”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/>
              <a:t> “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tell me about ___?”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“How would you like things to be different?”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“What are the positive things and what are the less     good things about ___?”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“What will you lose if you give up ___?”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“What have you tried before?”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“What do you want to do next?”</a:t>
            </a:r>
            <a:endParaRPr/>
          </a:p>
          <a:p>
            <a:pPr marL="342900" marR="0" lvl="0" indent="-165100" algn="l" rtl="0">
              <a:lnSpc>
                <a:spcPct val="90000"/>
              </a:lnSpc>
              <a:spcBef>
                <a:spcPts val="560"/>
              </a:spcBef>
              <a:spcAft>
                <a:spcPts val="160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1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1143000" y="1524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this </a:t>
            </a:r>
            <a:r>
              <a:rPr lang="en-US" dirty="0"/>
              <a:t>workshop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you should be able to; </a:t>
            </a:r>
            <a:endParaRPr dirty="0"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 MI </a:t>
            </a:r>
            <a:r>
              <a:rPr lang="en-US" dirty="0"/>
              <a:t>spirit and process</a:t>
            </a:r>
            <a:endParaRPr dirty="0"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Describe core MI skills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Demonstrate  MI skills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dirty="0"/>
              <a:t>Explore and develop change talk</a:t>
            </a:r>
            <a:endParaRPr dirty="0"/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160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Affirmations</a:t>
            </a:r>
            <a:endParaRPr sz="4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Statements of recognition of client strengths.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Build confidence in ability to change.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Must be congruent and genuine.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160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4"/>
          <p:cNvSpPr/>
          <p:nvPr/>
        </p:nvSpPr>
        <p:spPr>
          <a:xfrm>
            <a:off x="609600" y="2133600"/>
            <a:ext cx="79248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“Reflective listening is the key to this kind of work.  </a:t>
            </a:r>
            <a:endParaRPr/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best motivational advice we can give</a:t>
            </a:r>
            <a:endParaRPr/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to listen carefully to your clients. </a:t>
            </a:r>
            <a:endParaRPr/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will tell you what has worked and</a:t>
            </a:r>
            <a:endParaRPr/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hasn’t. What moved them forward and</a:t>
            </a:r>
            <a:endParaRPr/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shifted them backward. Whenever you are</a:t>
            </a:r>
            <a:endParaRPr/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doubt  about what to do, listen.” </a:t>
            </a:r>
            <a:endParaRPr/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endParaRPr/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- Miller &amp; Rollnick, 1991</a:t>
            </a:r>
            <a:endParaRPr/>
          </a:p>
        </p:txBody>
      </p:sp>
      <p:sp>
        <p:nvSpPr>
          <p:cNvPr id="239" name="Google Shape;239;p3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Reflections</a:t>
            </a:r>
            <a:endParaRPr sz="4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Active Listening</a:t>
            </a:r>
            <a:endParaRPr/>
          </a:p>
        </p:txBody>
      </p:sp>
      <p:grpSp>
        <p:nvGrpSpPr>
          <p:cNvPr id="245" name="Google Shape;245;p35"/>
          <p:cNvGrpSpPr/>
          <p:nvPr/>
        </p:nvGrpSpPr>
        <p:grpSpPr>
          <a:xfrm>
            <a:off x="1371600" y="2133600"/>
            <a:ext cx="7446963" cy="3733800"/>
            <a:chOff x="528" y="1440"/>
            <a:chExt cx="4691" cy="2352"/>
          </a:xfrm>
        </p:grpSpPr>
        <p:sp>
          <p:nvSpPr>
            <p:cNvPr id="246" name="Google Shape;246;p35"/>
            <p:cNvSpPr txBox="1"/>
            <p:nvPr/>
          </p:nvSpPr>
          <p:spPr>
            <a:xfrm>
              <a:off x="528" y="3504"/>
              <a:ext cx="1651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What I mean or feel</a:t>
              </a:r>
              <a:endParaRPr/>
            </a:p>
          </p:txBody>
        </p:sp>
        <p:sp>
          <p:nvSpPr>
            <p:cNvPr id="247" name="Google Shape;247;p35"/>
            <p:cNvSpPr txBox="1"/>
            <p:nvPr/>
          </p:nvSpPr>
          <p:spPr>
            <a:xfrm>
              <a:off x="672" y="1488"/>
              <a:ext cx="948" cy="5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Patient: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What I say</a:t>
              </a:r>
              <a:endParaRPr/>
            </a:p>
          </p:txBody>
        </p:sp>
        <p:sp>
          <p:nvSpPr>
            <p:cNvPr id="248" name="Google Shape;248;p35"/>
            <p:cNvSpPr txBox="1"/>
            <p:nvPr/>
          </p:nvSpPr>
          <p:spPr>
            <a:xfrm>
              <a:off x="3600" y="1440"/>
              <a:ext cx="1065" cy="5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Practitioner: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What I hear</a:t>
              </a:r>
              <a:endParaRPr/>
            </a:p>
          </p:txBody>
        </p:sp>
        <p:sp>
          <p:nvSpPr>
            <p:cNvPr id="249" name="Google Shape;249;p35"/>
            <p:cNvSpPr txBox="1"/>
            <p:nvPr/>
          </p:nvSpPr>
          <p:spPr>
            <a:xfrm>
              <a:off x="3264" y="3504"/>
              <a:ext cx="1955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What I understand</a:t>
              </a:r>
              <a:endParaRPr/>
            </a:p>
          </p:txBody>
        </p:sp>
        <p:cxnSp>
          <p:nvCxnSpPr>
            <p:cNvPr id="250" name="Google Shape;250;p35"/>
            <p:cNvCxnSpPr/>
            <p:nvPr/>
          </p:nvCxnSpPr>
          <p:spPr>
            <a:xfrm rot="10800000">
              <a:off x="1152" y="2208"/>
              <a:ext cx="0" cy="1152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51" name="Google Shape;251;p35"/>
            <p:cNvCxnSpPr/>
            <p:nvPr/>
          </p:nvCxnSpPr>
          <p:spPr>
            <a:xfrm>
              <a:off x="1872" y="1824"/>
              <a:ext cx="1536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52" name="Google Shape;252;p35"/>
            <p:cNvCxnSpPr/>
            <p:nvPr/>
          </p:nvCxnSpPr>
          <p:spPr>
            <a:xfrm>
              <a:off x="3936" y="2160"/>
              <a:ext cx="0" cy="1248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6" descr="empathy-9550064_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7"/>
          <p:cNvSpPr txBox="1">
            <a:spLocks noGrp="1"/>
          </p:cNvSpPr>
          <p:nvPr>
            <p:ph type="body" idx="1"/>
          </p:nvPr>
        </p:nvSpPr>
        <p:spPr>
          <a:xfrm>
            <a:off x="20425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quality of a practitioner's empathy is a strong therapeutic element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p37" descr="empathy-dos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3339" y="1729409"/>
            <a:ext cx="4333500" cy="430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8"/>
          <p:cNvSpPr txBox="1">
            <a:spLocks noGrp="1"/>
          </p:cNvSpPr>
          <p:nvPr>
            <p:ph type="body" idx="1"/>
          </p:nvPr>
        </p:nvSpPr>
        <p:spPr>
          <a:xfrm>
            <a:off x="301752" y="1321904"/>
            <a:ext cx="8503800" cy="47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marL="145732" marR="0" lvl="0" indent="-822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5732" marR="0" lvl="0" indent="-8223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”Empathy and understanding must precede advice”</a:t>
            </a:r>
            <a:endParaRPr sz="6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9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Level of Reflections</a:t>
            </a:r>
            <a:endParaRPr sz="3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9"/>
          <p:cNvSpPr/>
          <p:nvPr/>
        </p:nvSpPr>
        <p:spPr>
          <a:xfrm>
            <a:off x="533400" y="2209800"/>
            <a:ext cx="80772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Repeating, rephrasing; staying close to the content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AMPLIFIED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Paraphrasing, double-sided reflection; testing the meaning/what’s going on below the surface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FEELINGS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Emphasizing the emotional aspect of communication; deepest form</a:t>
            </a:r>
            <a:endParaRPr/>
          </a:p>
          <a:p>
            <a:pPr marL="342900" marR="0" lvl="0" indent="-1651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0"/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54013" marR="0" lvl="0" indent="-1111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7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397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7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977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4013" marR="0" lvl="0" indent="-1111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977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40"/>
          <p:cNvSpPr txBox="1"/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-US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Levels of reflection</a:t>
            </a:r>
            <a:endParaRPr/>
          </a:p>
        </p:txBody>
      </p:sp>
      <p:sp>
        <p:nvSpPr>
          <p:cNvPr id="283" name="Google Shape;283;p40"/>
          <p:cNvSpPr txBox="1"/>
          <p:nvPr/>
        </p:nvSpPr>
        <p:spPr>
          <a:xfrm>
            <a:off x="5334000" y="4876800"/>
            <a:ext cx="28194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40"/>
          <p:cNvSpPr txBox="1"/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 Reflection – stays close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Repetition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Rephrase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Complex Reflection – makes a guess, adds meaning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Paraphrase, continuing the paragraph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Reflection of feeling, metaphor etc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Double sided reflection - both sides of ambivalence</a:t>
            </a:r>
            <a:endParaRPr sz="3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1"/>
          <p:cNvSpPr/>
          <p:nvPr/>
        </p:nvSpPr>
        <p:spPr>
          <a:xfrm>
            <a:off x="1028700" y="1647775"/>
            <a:ext cx="7086600" cy="39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mbria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“I want to </a:t>
            </a:r>
            <a:r>
              <a:rPr lang="en-US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 my exercises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but </a:t>
            </a:r>
            <a:endParaRPr/>
          </a:p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mbria"/>
              <a:buNone/>
            </a:pPr>
            <a:r>
              <a:rPr lang="en-US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I’m not getting better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.”</a:t>
            </a:r>
            <a:endParaRPr sz="2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mbria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“I know </a:t>
            </a:r>
            <a:r>
              <a:rPr lang="en-US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 should take my medications but I am fed up with the side effects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”</a:t>
            </a:r>
            <a:endParaRPr sz="2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mbria"/>
              <a:buNone/>
            </a:pPr>
            <a:endParaRPr sz="2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mbria"/>
              <a:buNone/>
            </a:pPr>
            <a:r>
              <a:rPr lang="en-US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“I could try and lose some weight, but it’s hard to do in my situation”</a:t>
            </a:r>
            <a:endParaRPr sz="2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62881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-US" sz="4000" b="1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UMMARIZING</a:t>
            </a:r>
            <a:b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3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“Let me see if I understand thus far …”</a:t>
            </a:r>
            <a:endParaRPr sz="3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42"/>
          <p:cNvSpPr txBox="1">
            <a:spLocks noGrp="1"/>
          </p:cNvSpPr>
          <p:nvPr>
            <p:ph type="body" idx="1"/>
          </p:nvPr>
        </p:nvSpPr>
        <p:spPr>
          <a:xfrm>
            <a:off x="1066800" y="2743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 Fo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rm of reflective listening.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Ensures clear communication.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Use at transitions in conversation.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 concise.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Reflect ambivalence .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160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Accentuate “change talk.”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MI might be easy to learn if:</a:t>
            </a:r>
            <a:endParaRPr sz="3000"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you are client centered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you honour the wisdom and resources that are already within people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you are a good listener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you expect and accept that people may be in two minds about changing a behaviour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you value autonomy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two of the core attitudes you model are empowerment and humility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you are open to working in a different way.</a:t>
            </a:r>
            <a:endParaRPr sz="2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Google Shape;311;p44" descr="image001"/>
          <p:cNvPicPr preferRelativeResize="0"/>
          <p:nvPr/>
        </p:nvPicPr>
        <p:blipFill rotWithShape="1">
          <a:blip r:embed="rId3">
            <a:alphaModFix/>
          </a:blip>
          <a:srcRect l="3595" t="24142" r="3260" b="15287"/>
          <a:stretch/>
        </p:blipFill>
        <p:spPr>
          <a:xfrm>
            <a:off x="-14180" y="1319436"/>
            <a:ext cx="9027600" cy="5415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44"/>
          <p:cNvSpPr txBox="1">
            <a:spLocks noGrp="1"/>
          </p:cNvSpPr>
          <p:nvPr>
            <p:ph type="title"/>
          </p:nvPr>
        </p:nvSpPr>
        <p:spPr>
          <a:xfrm>
            <a:off x="523680" y="259450"/>
            <a:ext cx="8101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6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000" b="1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Sustain talk  - change talk</a:t>
            </a:r>
            <a:endParaRPr sz="4000" b="1" i="0" u="none" strike="noStrike" cap="none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456531" y="361653"/>
            <a:ext cx="8229823" cy="604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D1B43"/>
              </a:buClr>
              <a:buFont typeface="Arial"/>
              <a:buNone/>
            </a:pPr>
            <a:r>
              <a:rPr lang="en-US" sz="3000" b="0" i="0" u="none" strike="noStrike" cap="none">
                <a:solidFill>
                  <a:srgbClr val="0D1B4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8"/>
          <p:cNvSpPr/>
          <p:nvPr/>
        </p:nvSpPr>
        <p:spPr>
          <a:xfrm>
            <a:off x="7937376" y="6476256"/>
            <a:ext cx="748977" cy="28016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88875" tIns="50775" rIns="88875" bIns="507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D1B43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8"/>
          <p:cNvSpPr/>
          <p:nvPr/>
        </p:nvSpPr>
        <p:spPr>
          <a:xfrm>
            <a:off x="456531" y="452066"/>
            <a:ext cx="8229823" cy="55364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88875" tIns="50775" rIns="88875" bIns="507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Steps to Change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174129" y="1599531"/>
            <a:ext cx="8794626" cy="4526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875" tIns="50775" rIns="88875" bIns="50775" anchor="t" anchorCtr="0">
            <a:noAutofit/>
          </a:bodyPr>
          <a:lstStyle/>
          <a:p>
            <a:pPr marL="659658" marR="0" lvl="0" indent="-53265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AutoNum type="arabicPeriod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Ask the person what they are thinking about changing and then…</a:t>
            </a:r>
            <a:endParaRPr dirty="0"/>
          </a:p>
          <a:p>
            <a:pPr marL="659658" marR="0" lvl="0" indent="-532658" algn="l" rtl="0">
              <a:spcBef>
                <a:spcPts val="492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AutoNum type="arabicPeriod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Ask why the person should make this change</a:t>
            </a:r>
            <a:endParaRPr dirty="0"/>
          </a:p>
          <a:p>
            <a:pPr marL="659658" marR="0" lvl="0" indent="-532658" algn="l" rtl="0">
              <a:spcBef>
                <a:spcPts val="492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AutoNum type="arabicPeriod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Ask for three specific benefits that would result from making the change</a:t>
            </a:r>
            <a:endParaRPr dirty="0"/>
          </a:p>
          <a:p>
            <a:pPr marL="659658" marR="0" lvl="0" indent="-532658" algn="l" rtl="0">
              <a:spcBef>
                <a:spcPts val="492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AutoNum type="arabicPeriod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Ask how they could make the change</a:t>
            </a:r>
            <a:endParaRPr dirty="0"/>
          </a:p>
          <a:p>
            <a:pPr marL="659658" marR="0" lvl="0" indent="-532658" algn="l" rtl="0">
              <a:spcBef>
                <a:spcPts val="492"/>
              </a:spcBef>
              <a:spcAft>
                <a:spcPts val="1600"/>
              </a:spcAft>
              <a:buClr>
                <a:srgbClr val="000000"/>
              </a:buClr>
              <a:buSzPts val="2700"/>
              <a:buFont typeface="Arial"/>
              <a:buAutoNum type="arabicPeriod"/>
            </a:pPr>
            <a:r>
              <a:rPr lang="en-US" sz="2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Summarise</a:t>
            </a:r>
            <a:r>
              <a:rPr lang="en-US" sz="2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what you have heard</a:t>
            </a:r>
          </a:p>
          <a:p>
            <a:pPr marL="659658" marR="0" lvl="0" indent="-532658" algn="l" rtl="0">
              <a:spcBef>
                <a:spcPts val="492"/>
              </a:spcBef>
              <a:spcAft>
                <a:spcPts val="1600"/>
              </a:spcAft>
              <a:buClr>
                <a:srgbClr val="000000"/>
              </a:buClr>
              <a:buSzPts val="2700"/>
              <a:buFont typeface="Arial"/>
              <a:buAutoNum type="arabicPeriod"/>
            </a:pPr>
            <a:r>
              <a:rPr lang="en-US" sz="2700" dirty="0">
                <a:latin typeface="Arial"/>
                <a:ea typeface="Arial"/>
                <a:cs typeface="Arial"/>
                <a:sym typeface="Arial"/>
              </a:rPr>
              <a:t>What are the next steps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980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5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CAN MI HELP YOU IN YOUR WORK?</a:t>
            </a:r>
            <a:endParaRPr sz="3600"/>
          </a:p>
        </p:txBody>
      </p:sp>
      <p:sp>
        <p:nvSpPr>
          <p:cNvPr id="319" name="Google Shape;319;p4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The evidence tells us it works</a:t>
            </a:r>
            <a:endParaRPr sz="29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MI can help with conversations about change</a:t>
            </a:r>
            <a:endParaRPr sz="29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It helps people work through difficult decisions</a:t>
            </a:r>
            <a:endParaRPr sz="29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Change talk predicts behaviour</a:t>
            </a:r>
            <a:endParaRPr sz="29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Empathic listening leads to better satisfaction</a:t>
            </a:r>
            <a:endParaRPr sz="29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People who use MI feel more satisfied in their work</a:t>
            </a:r>
            <a:endParaRPr sz="29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MI helps you be a better guide</a:t>
            </a:r>
            <a:endParaRPr sz="2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456531" y="361653"/>
            <a:ext cx="8229823" cy="604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D1B43"/>
              </a:buClr>
              <a:buFont typeface="Arial"/>
              <a:buNone/>
            </a:pPr>
            <a:r>
              <a:rPr lang="en-US" sz="3000" b="0" i="0" u="none" strike="noStrike" cap="none">
                <a:solidFill>
                  <a:srgbClr val="0D1B4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456531" y="1599531"/>
            <a:ext cx="8229823" cy="4526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875" tIns="50775" rIns="88875" bIns="50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Think of something that you are thinking about changing but have not gotten around to…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7" descr="sitting-on-mountain-to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9096" y="2899917"/>
            <a:ext cx="3777258" cy="3605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456531" y="361653"/>
            <a:ext cx="8229823" cy="604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D1B43"/>
              </a:buClr>
              <a:buFont typeface="Arial"/>
              <a:buNone/>
            </a:pPr>
            <a:r>
              <a:rPr lang="en-US" sz="3000" b="0" i="0" u="none" strike="noStrike" cap="none" dirty="0">
                <a:solidFill>
                  <a:srgbClr val="0D1B4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8"/>
          <p:cNvSpPr/>
          <p:nvPr/>
        </p:nvSpPr>
        <p:spPr>
          <a:xfrm>
            <a:off x="7937376" y="6476256"/>
            <a:ext cx="748977" cy="28016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88875" tIns="50775" rIns="88875" bIns="507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D1B43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8"/>
          <p:cNvSpPr/>
          <p:nvPr/>
        </p:nvSpPr>
        <p:spPr>
          <a:xfrm>
            <a:off x="456531" y="452066"/>
            <a:ext cx="8229823" cy="55364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88875" tIns="50775" rIns="88875" bIns="507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Steps to Change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174129" y="1599531"/>
            <a:ext cx="8794626" cy="4526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875" tIns="50775" rIns="88875" bIns="50775" anchor="t" anchorCtr="0">
            <a:noAutofit/>
          </a:bodyPr>
          <a:lstStyle/>
          <a:p>
            <a:pPr marL="659658" marR="0" lvl="0" indent="-53265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AutoNum type="arabicPeriod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Ask the person what they are thinking about changing and then…</a:t>
            </a:r>
            <a:endParaRPr dirty="0"/>
          </a:p>
          <a:p>
            <a:pPr marL="659658" marR="0" lvl="0" indent="-532658" algn="l" rtl="0">
              <a:spcBef>
                <a:spcPts val="492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AutoNum type="arabicPeriod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Tell them </a:t>
            </a:r>
            <a:r>
              <a:rPr lang="en-US" sz="2700" dirty="0">
                <a:latin typeface="Arial"/>
                <a:ea typeface="Arial"/>
                <a:cs typeface="Arial"/>
                <a:sym typeface="Arial"/>
              </a:rPr>
              <a:t>why they </a:t>
            </a:r>
            <a:r>
              <a:rPr lang="en-US" sz="2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should make this change</a:t>
            </a:r>
            <a:endParaRPr dirty="0"/>
          </a:p>
          <a:p>
            <a:pPr marL="659658" marR="0" lvl="0" indent="-532658" algn="l" rtl="0">
              <a:spcBef>
                <a:spcPts val="492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AutoNum type="arabicPeriod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Tell them three specific benefits that would result from making the change</a:t>
            </a:r>
            <a:endParaRPr dirty="0"/>
          </a:p>
          <a:p>
            <a:pPr marL="659658" marR="0" lvl="0" indent="-532658" algn="l" rtl="0">
              <a:spcBef>
                <a:spcPts val="492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AutoNum type="arabicPeriod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Tell them how they could make the change</a:t>
            </a:r>
          </a:p>
          <a:p>
            <a:pPr marL="659658" marR="0" lvl="0" indent="-532658" algn="l" rtl="0">
              <a:spcBef>
                <a:spcPts val="492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AutoNum type="arabicPeriod"/>
            </a:pPr>
            <a:r>
              <a:rPr lang="en-US" sz="2700" dirty="0">
                <a:latin typeface="Arial"/>
                <a:ea typeface="Arial"/>
                <a:cs typeface="Arial"/>
                <a:sym typeface="Arial"/>
              </a:rPr>
              <a:t>Try and persuade them to do it</a:t>
            </a:r>
            <a:endParaRPr lang="en-US" sz="27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59658" marR="0" lvl="0" indent="-532658" algn="l" rtl="0">
              <a:spcBef>
                <a:spcPts val="492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AutoNum type="arabicPeriod"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457200" y="854579"/>
            <a:ext cx="8229600" cy="52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	There is something in human nature 	that resists being coerced and told 	what to do.</a:t>
            </a:r>
            <a:endParaRPr dirty="0"/>
          </a:p>
          <a:p>
            <a:pPr marL="203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	Ironically, it is acknowledging their 	freedom to choose and not change 	that sometimes makes change  	possible.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456531" y="361653"/>
            <a:ext cx="8229823" cy="604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D1B43"/>
              </a:buClr>
              <a:buFont typeface="Arial"/>
              <a:buNone/>
            </a:pPr>
            <a:r>
              <a:rPr lang="en-US" sz="3000" b="0" i="0" u="none" strike="noStrike" cap="none">
                <a:solidFill>
                  <a:srgbClr val="0D1B4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0"/>
          <p:cNvSpPr/>
          <p:nvPr/>
        </p:nvSpPr>
        <p:spPr>
          <a:xfrm>
            <a:off x="7937376" y="6476256"/>
            <a:ext cx="748977" cy="28016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88875" tIns="50775" rIns="88875" bIns="507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D1B43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0"/>
          <p:cNvSpPr/>
          <p:nvPr/>
        </p:nvSpPr>
        <p:spPr>
          <a:xfrm>
            <a:off x="456531" y="361652"/>
            <a:ext cx="8229823" cy="55364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88875" tIns="50775" rIns="88875" bIns="507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Four Common Ideas</a:t>
            </a:r>
            <a:endParaRPr sz="1800" b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456531" y="1367359"/>
            <a:ext cx="8229823" cy="4526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875" tIns="50775" rIns="88875" bIns="50775" anchor="t" anchorCtr="0">
            <a:noAutofit/>
          </a:bodyPr>
          <a:lstStyle/>
          <a:p>
            <a:pPr marL="301366" marR="0" lvl="0" indent="-30136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</a:pPr>
            <a:r>
              <a:rPr lang="en-US" sz="2800" b="0" i="1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Insight Induction</a:t>
            </a:r>
            <a:endParaRPr/>
          </a:p>
          <a:p>
            <a:pPr marL="570364" marR="0" lvl="1" indent="-252864" algn="l" rtl="0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you can make people </a:t>
            </a:r>
            <a:r>
              <a:rPr lang="en-US" sz="2400" b="0" i="1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see</a:t>
            </a:r>
            <a:r>
              <a:rPr lang="en-US"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then they will change. </a:t>
            </a:r>
            <a:endParaRPr/>
          </a:p>
          <a:p>
            <a:pPr marL="301366" marR="0" lvl="0" indent="-301366" algn="l" rtl="0">
              <a:lnSpc>
                <a:spcPct val="90000"/>
              </a:lnSpc>
              <a:spcBef>
                <a:spcPts val="492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</a:pPr>
            <a:r>
              <a:rPr lang="en-US" sz="2800" b="0" i="1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Knowledge Induction</a:t>
            </a:r>
            <a:endParaRPr/>
          </a:p>
          <a:p>
            <a:pPr marL="570364" marR="0" lvl="1" indent="-252864" algn="l" rtl="0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people </a:t>
            </a:r>
            <a:r>
              <a:rPr lang="en-US" sz="2400" b="0" i="1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know</a:t>
            </a:r>
            <a:r>
              <a:rPr lang="en-US"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enough, then they will change. </a:t>
            </a:r>
            <a:endParaRPr/>
          </a:p>
          <a:p>
            <a:pPr marL="301366" marR="0" lvl="0" indent="-301366" algn="l" rtl="0">
              <a:lnSpc>
                <a:spcPct val="90000"/>
              </a:lnSpc>
              <a:spcBef>
                <a:spcPts val="492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</a:pPr>
            <a:r>
              <a:rPr lang="en-US" sz="2800" b="0" i="1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Skill Induction</a:t>
            </a:r>
            <a:endParaRPr/>
          </a:p>
          <a:p>
            <a:pPr marL="570364" marR="0" lvl="1" indent="-252864" algn="l" rtl="0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you teach people </a:t>
            </a:r>
            <a:r>
              <a:rPr lang="en-US" sz="2400" b="0" i="1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</a:t>
            </a:r>
            <a:r>
              <a:rPr lang="en-US"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to change, then they will do it</a:t>
            </a:r>
            <a:endParaRPr/>
          </a:p>
          <a:p>
            <a:pPr marL="301366" marR="0" lvl="0" indent="-301366" algn="l" rtl="0">
              <a:lnSpc>
                <a:spcPct val="90000"/>
              </a:lnSpc>
              <a:spcBef>
                <a:spcPts val="492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</a:pPr>
            <a:r>
              <a:rPr lang="en-US" sz="2800" b="0" i="1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Distress Induction</a:t>
            </a:r>
            <a:endParaRPr/>
          </a:p>
          <a:p>
            <a:pPr marL="570364" marR="0" lvl="1" indent="-252864" algn="l" rtl="0">
              <a:lnSpc>
                <a:spcPct val="90000"/>
              </a:lnSpc>
              <a:spcBef>
                <a:spcPts val="422"/>
              </a:spcBef>
              <a:spcAft>
                <a:spcPts val="1600"/>
              </a:spcAft>
              <a:buClr>
                <a:srgbClr val="000000"/>
              </a:buClr>
              <a:buSzPts val="2400"/>
              <a:buFont typeface="Helvetica Neue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you can make people feel </a:t>
            </a:r>
            <a:r>
              <a:rPr lang="en-US" sz="2400" b="0" i="1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bad</a:t>
            </a:r>
            <a:r>
              <a:rPr lang="en-US"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b="0" i="1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 afraid</a:t>
            </a:r>
            <a:r>
              <a:rPr lang="en-US"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enough, they will change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333286" y="274637"/>
            <a:ext cx="8494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Calibri"/>
              <a:buNone/>
            </a:pPr>
            <a:r>
              <a:rPr lang="en-US" sz="4000" b="1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The Righting Reflex</a:t>
            </a:r>
            <a:endParaRPr sz="4000" b="1" i="0" u="none" strike="noStrike" cap="none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548640" marR="0" lvl="1" indent="-28194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rPr lang="en-US" sz="22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	</a:t>
            </a:r>
            <a:r>
              <a:rPr lang="en-US" sz="36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3600" b="1" i="0" u="sng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A natural and instinctive response </a:t>
            </a:r>
            <a:r>
              <a:rPr lang="en-US" sz="36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sz="36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trained care providers </a:t>
            </a:r>
            <a:r>
              <a:rPr lang="en-US" sz="3600" b="1" i="0" u="sng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is to fix the problem</a:t>
            </a:r>
            <a:r>
              <a:rPr lang="en-US" sz="36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…”</a:t>
            </a:r>
            <a:r>
              <a:rPr lang="en-US" sz="36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Miller &amp; Rollnick</a:t>
            </a:r>
            <a:endParaRPr sz="1800" b="0" i="0" u="none" strike="noStrike" cap="non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48640" marR="0" lvl="1" indent="-28194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endParaRPr sz="2200" b="0" i="0" u="none" strike="noStrike" cap="none">
              <a:solidFill>
                <a:srgbClr val="702C1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>
            <a:spLocks noGrp="1"/>
          </p:cNvSpPr>
          <p:nvPr>
            <p:ph type="title"/>
          </p:nvPr>
        </p:nvSpPr>
        <p:spPr>
          <a:xfrm>
            <a:off x="464906" y="448224"/>
            <a:ext cx="83793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000" b="1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The alternative to trying “to fix it” </a:t>
            </a:r>
            <a:endParaRPr sz="4000" b="1" i="0" u="none" strike="noStrike" cap="none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2"/>
          <p:cNvSpPr txBox="1">
            <a:spLocks noGrp="1"/>
          </p:cNvSpPr>
          <p:nvPr>
            <p:ph type="body" idx="1"/>
          </p:nvPr>
        </p:nvSpPr>
        <p:spPr>
          <a:xfrm>
            <a:off x="457200" y="1598063"/>
            <a:ext cx="8229600" cy="47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“One thing that we know very clearly is that if you cause people to argue for a particular position on a consequential issue, one that matters to them, without any obvious coercion or heavy handed influence, they are likely to move in that direction”</a:t>
            </a:r>
            <a:r>
              <a:rPr lang="en-US" sz="36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Miller 2012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F4CE4520D6F3469B020C8501506770" ma:contentTypeVersion="14" ma:contentTypeDescription="Create a new document." ma:contentTypeScope="" ma:versionID="6a3e4f530e77c805d1639df6dd2c4ed5">
  <xsd:schema xmlns:xsd="http://www.w3.org/2001/XMLSchema" xmlns:xs="http://www.w3.org/2001/XMLSchema" xmlns:p="http://schemas.microsoft.com/office/2006/metadata/properties" xmlns:ns1="http://schemas.microsoft.com/sharepoint/v3" xmlns:ns2="662774e8-ceb8-4889-889a-aa8b0aa1d1db" xmlns:ns3="9f0e7999-c8ed-4616-b0a4-fece3b66517b" targetNamespace="http://schemas.microsoft.com/office/2006/metadata/properties" ma:root="true" ma:fieldsID="b2e7dda327e4f8cabafd4ec8c9121ffe" ns1:_="" ns2:_="" ns3:_="">
    <xsd:import namespace="http://schemas.microsoft.com/sharepoint/v3"/>
    <xsd:import namespace="662774e8-ceb8-4889-889a-aa8b0aa1d1db"/>
    <xsd:import namespace="9f0e7999-c8ed-4616-b0a4-fece3b6651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2774e8-ceb8-4889-889a-aa8b0aa1d1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0e7999-c8ed-4616-b0a4-fece3b66517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6B10B80-BDA0-4F97-A8BE-23E773DB73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62774e8-ceb8-4889-889a-aa8b0aa1d1db"/>
    <ds:schemaRef ds:uri="9f0e7999-c8ed-4616-b0a4-fece3b6651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3E41BE6-7F36-4F05-9D80-73E1BB1801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FF4998-3DD2-460F-A27F-737D6EE884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1366</Words>
  <Application>Microsoft Office PowerPoint</Application>
  <PresentationFormat>On-screen Show (4:3)</PresentationFormat>
  <Paragraphs>231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Helvetica Neue</vt:lpstr>
      <vt:lpstr>Cambria</vt:lpstr>
      <vt:lpstr>Times New Roman</vt:lpstr>
      <vt:lpstr>Arial</vt:lpstr>
      <vt:lpstr>Garamond</vt:lpstr>
      <vt:lpstr>Noto Sans Symbols</vt:lpstr>
      <vt:lpstr>Calibri</vt:lpstr>
      <vt:lpstr>Noto Symbol</vt:lpstr>
      <vt:lpstr>Simple Light</vt:lpstr>
      <vt:lpstr>PowerPoint Presentation</vt:lpstr>
      <vt:lpstr>PowerPoint Presentation</vt:lpstr>
      <vt:lpstr>MI might be easy to learn if:</vt:lpstr>
      <vt:lpstr> </vt:lpstr>
      <vt:lpstr> </vt:lpstr>
      <vt:lpstr>PowerPoint Presentation</vt:lpstr>
      <vt:lpstr> </vt:lpstr>
      <vt:lpstr>The Righting Reflex</vt:lpstr>
      <vt:lpstr>The alternative to trying “to fix it” </vt:lpstr>
      <vt:lpstr>PowerPoint Presentation</vt:lpstr>
      <vt:lpstr>PowerPoint Presentation</vt:lpstr>
      <vt:lpstr>MI Processes</vt:lpstr>
      <vt:lpstr>PowerPoint Presentation</vt:lpstr>
      <vt:lpstr>PowerPoint Presentation</vt:lpstr>
      <vt:lpstr>The skill of Information exchange</vt:lpstr>
      <vt:lpstr>PowerPoint Presentation</vt:lpstr>
      <vt:lpstr>PowerPoint Presentation</vt:lpstr>
      <vt:lpstr> OARS skills Open questions Affirmations Reflections Summaries</vt:lpstr>
      <vt:lpstr>Open Questions</vt:lpstr>
      <vt:lpstr>Affirmations</vt:lpstr>
      <vt:lpstr>Reflections</vt:lpstr>
      <vt:lpstr>Active Listening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SUMMARIZING “Let me see if I understand thus far …”</vt:lpstr>
      <vt:lpstr>Sustain talk  - change talk</vt:lpstr>
      <vt:lpstr> </vt:lpstr>
      <vt:lpstr>CAN MI HELP YOU IN YOUR WORK?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Wallace-Bell</dc:creator>
  <cp:lastModifiedBy>Paris Snelleksz</cp:lastModifiedBy>
  <cp:revision>6</cp:revision>
  <dcterms:modified xsi:type="dcterms:W3CDTF">2021-08-15T23:45:15Z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0x01010067F4CE4520D6F3469B020C8501506770</vt:lpwstr>
  </property>
</Properties>
</file>