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602B"/>
    <a:srgbClr val="FF66CC"/>
    <a:srgbClr val="FF6621"/>
    <a:srgbClr val="33CC33"/>
    <a:srgbClr val="5DFA06"/>
    <a:srgbClr val="FA7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5226-55DB-4E07-A9C5-201E67D02BEE}" type="datetimeFigureOut">
              <a:rPr lang="en-AU" smtClean="0"/>
              <a:t>16/08/2021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B3D3-1395-4D8F-9730-13DD887DAE9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5226-55DB-4E07-A9C5-201E67D02BEE}" type="datetimeFigureOut">
              <a:rPr lang="en-AU" smtClean="0"/>
              <a:t>16/08/2021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B3D3-1395-4D8F-9730-13DD887DAE9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5226-55DB-4E07-A9C5-201E67D02BEE}" type="datetimeFigureOut">
              <a:rPr lang="en-AU" smtClean="0"/>
              <a:t>16/08/2021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B3D3-1395-4D8F-9730-13DD887DAE9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5226-55DB-4E07-A9C5-201E67D02BEE}" type="datetimeFigureOut">
              <a:rPr lang="en-AU" smtClean="0"/>
              <a:t>16/08/2021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B3D3-1395-4D8F-9730-13DD887DAE9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5226-55DB-4E07-A9C5-201E67D02BEE}" type="datetimeFigureOut">
              <a:rPr lang="en-AU" smtClean="0"/>
              <a:t>16/08/2021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B3D3-1395-4D8F-9730-13DD887DAE9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5226-55DB-4E07-A9C5-201E67D02BEE}" type="datetimeFigureOut">
              <a:rPr lang="en-AU" smtClean="0"/>
              <a:t>16/08/2021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B3D3-1395-4D8F-9730-13DD887DAE9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5226-55DB-4E07-A9C5-201E67D02BEE}" type="datetimeFigureOut">
              <a:rPr lang="en-AU" smtClean="0"/>
              <a:t>16/08/2021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B3D3-1395-4D8F-9730-13DD887DAE9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5226-55DB-4E07-A9C5-201E67D02BEE}" type="datetimeFigureOut">
              <a:rPr lang="en-AU" smtClean="0"/>
              <a:t>16/08/2021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B3D3-1395-4D8F-9730-13DD887DAE9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5226-55DB-4E07-A9C5-201E67D02BEE}" type="datetimeFigureOut">
              <a:rPr lang="en-AU" smtClean="0"/>
              <a:t>16/08/2021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B3D3-1395-4D8F-9730-13DD887DAE9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5226-55DB-4E07-A9C5-201E67D02BEE}" type="datetimeFigureOut">
              <a:rPr lang="en-AU" smtClean="0"/>
              <a:t>16/08/2021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B3D3-1395-4D8F-9730-13DD887DAE9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5226-55DB-4E07-A9C5-201E67D02BEE}" type="datetimeFigureOut">
              <a:rPr lang="en-AU" smtClean="0"/>
              <a:t>16/08/2021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B3D3-1395-4D8F-9730-13DD887DAE92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55226-55DB-4E07-A9C5-201E67D02BEE}" type="datetimeFigureOut">
              <a:rPr lang="en-AU" smtClean="0"/>
              <a:t>16/08/2021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0B3D3-1395-4D8F-9730-13DD887DAE92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6" name="Picture 12" descr="The image shows 4 people.  Each person holds a piece of a puzzle.  The people are joined by the puzzle they share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0290" y="1484784"/>
            <a:ext cx="1633710" cy="1164836"/>
          </a:xfrm>
          <a:prstGeom prst="rect">
            <a:avLst/>
          </a:prstGeom>
          <a:noFill/>
        </p:spPr>
      </p:pic>
      <p:pic>
        <p:nvPicPr>
          <p:cNvPr id="11268" name="Picture 4" descr="3D Man Holding a White Bann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6406" y="3573016"/>
            <a:ext cx="1167594" cy="1556792"/>
          </a:xfrm>
          <a:prstGeom prst="rect">
            <a:avLst/>
          </a:prstGeom>
          <a:noFill/>
        </p:spPr>
      </p:pic>
      <p:pic>
        <p:nvPicPr>
          <p:cNvPr id="11274" name="Picture 10" descr="http://www.pc.rhul.ac.uk/sites/lilac/new_site/wp-content/uploads/2012/11/Person-talk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41550"/>
            <a:ext cx="1381125" cy="157162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362471"/>
          </a:xfrm>
        </p:spPr>
        <p:txBody>
          <a:bodyPr>
            <a:noAutofit/>
          </a:bodyPr>
          <a:lstStyle/>
          <a:p>
            <a:r>
              <a:rPr lang="en-AU" sz="3600" b="1" dirty="0">
                <a:solidFill>
                  <a:srgbClr val="000099"/>
                </a:solidFill>
              </a:rPr>
              <a:t>Motivational Interviewing Pocket Guide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564904"/>
            <a:ext cx="9144000" cy="720080"/>
          </a:xfrm>
        </p:spPr>
        <p:txBody>
          <a:bodyPr>
            <a:normAutofit fontScale="70000" lnSpcReduction="20000"/>
          </a:bodyPr>
          <a:lstStyle/>
          <a:p>
            <a:r>
              <a:rPr lang="en-AU" sz="2000" b="1" dirty="0">
                <a:solidFill>
                  <a:srgbClr val="000099"/>
                </a:solidFill>
                <a:latin typeface="+mj-lt"/>
              </a:rPr>
              <a:t>PARTNERSHIP,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AU" sz="2000" b="1" dirty="0">
                <a:solidFill>
                  <a:srgbClr val="00602B"/>
                </a:solidFill>
                <a:latin typeface="+mj-lt"/>
              </a:rPr>
              <a:t>ACCEPTANCE,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AU" sz="2000" b="1" dirty="0">
                <a:solidFill>
                  <a:srgbClr val="0070C0"/>
                </a:solidFill>
                <a:latin typeface="+mj-lt"/>
              </a:rPr>
              <a:t>COMPASSION,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AU" sz="2000" b="1" dirty="0">
                <a:solidFill>
                  <a:srgbClr val="7030A0"/>
                </a:solidFill>
                <a:latin typeface="+mj-lt"/>
              </a:rPr>
              <a:t>EVOCATION</a:t>
            </a:r>
          </a:p>
          <a:p>
            <a:r>
              <a:rPr lang="en-AU" sz="1900" dirty="0">
                <a:latin typeface="+mj-lt"/>
              </a:rPr>
              <a:t>Work together in the patient’s interest. Express empathy, honour autonomy, </a:t>
            </a:r>
          </a:p>
          <a:p>
            <a:r>
              <a:rPr lang="en-AU" sz="1900" dirty="0">
                <a:latin typeface="+mj-lt"/>
              </a:rPr>
              <a:t>acknowledge strengths, and elicit the patient’s own motivation.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31640" y="3429000"/>
            <a:ext cx="2808312" cy="158417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3200" b="1" i="0" u="none" strike="noStrike" kern="1200" cap="none" spc="0" normalizeH="0" baseline="0" noProof="0" dirty="0">
                <a:ln>
                  <a:noFill/>
                </a:ln>
                <a:solidFill>
                  <a:srgbClr val="00602B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Give the patient the good lines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sz="3000" dirty="0">
                <a:solidFill>
                  <a:schemeClr val="tx1">
                    <a:tint val="75000"/>
                  </a:schemeClr>
                </a:solidFill>
                <a:latin typeface="+mj-lt"/>
              </a:rPr>
              <a:t>D: I want to…I would like…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A:  I can…I am able to…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sz="3000" dirty="0">
                <a:solidFill>
                  <a:schemeClr val="tx1">
                    <a:tint val="75000"/>
                  </a:schemeClr>
                </a:solidFill>
                <a:latin typeface="+mj-lt"/>
              </a:rPr>
              <a:t>R: I have reasons to…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N:</a:t>
            </a:r>
            <a:r>
              <a:rPr kumimoji="0" lang="en-AU" sz="30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I need to…I have to…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sz="3000" baseline="0" dirty="0">
                <a:solidFill>
                  <a:schemeClr val="tx1">
                    <a:tint val="75000"/>
                  </a:schemeClr>
                </a:solidFill>
                <a:latin typeface="+mj-lt"/>
              </a:rPr>
              <a:t>C: I</a:t>
            </a:r>
            <a:r>
              <a:rPr lang="en-AU" sz="3000" dirty="0">
                <a:solidFill>
                  <a:schemeClr val="tx1">
                    <a:tint val="75000"/>
                  </a:schemeClr>
                </a:solidFill>
                <a:latin typeface="+mj-lt"/>
              </a:rPr>
              <a:t> will, I intend to…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A: I am willing, I am ready to…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sz="3000" dirty="0">
                <a:solidFill>
                  <a:schemeClr val="tx1">
                    <a:tint val="75000"/>
                  </a:schemeClr>
                </a:solidFill>
                <a:latin typeface="+mj-lt"/>
              </a:rPr>
              <a:t>T: I have, I am taking steps…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220072" y="3429000"/>
            <a:ext cx="3024336" cy="144016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sz="5200" b="1" dirty="0">
                <a:solidFill>
                  <a:srgbClr val="7030A0"/>
                </a:solidFill>
                <a:latin typeface="+mj-lt"/>
              </a:rPr>
              <a:t>Advice and Information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4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Elicit-Provide-Elicit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sz="4800" dirty="0">
                <a:solidFill>
                  <a:srgbClr val="7030A0"/>
                </a:solidFill>
                <a:latin typeface="+mj-lt"/>
              </a:rPr>
              <a:t>E: </a:t>
            </a:r>
            <a:r>
              <a:rPr lang="en-AU" sz="4800" dirty="0">
                <a:solidFill>
                  <a:schemeClr val="tx1">
                    <a:tint val="75000"/>
                  </a:schemeClr>
                </a:solidFill>
                <a:latin typeface="+mj-lt"/>
              </a:rPr>
              <a:t>What do you know about…?</a:t>
            </a:r>
            <a:br>
              <a:rPr lang="en-AU" sz="4800" dirty="0">
                <a:solidFill>
                  <a:schemeClr val="tx1">
                    <a:tint val="75000"/>
                  </a:schemeClr>
                </a:solidFill>
                <a:latin typeface="+mj-lt"/>
              </a:rPr>
            </a:br>
            <a:r>
              <a:rPr lang="en-AU" sz="4800" dirty="0">
                <a:solidFill>
                  <a:schemeClr val="tx1">
                    <a:tint val="75000"/>
                  </a:schemeClr>
                </a:solidFill>
                <a:latin typeface="+mj-lt"/>
              </a:rPr>
              <a:t>What are your thoughts about…?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4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P: </a:t>
            </a:r>
            <a:r>
              <a:rPr kumimoji="0" lang="en-AU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May I provide some </a:t>
            </a:r>
            <a:r>
              <a:rPr lang="en-AU" sz="4800" dirty="0">
                <a:solidFill>
                  <a:schemeClr val="tx1">
                    <a:tint val="75000"/>
                  </a:schemeClr>
                </a:solidFill>
                <a:latin typeface="+mj-lt"/>
              </a:rPr>
              <a:t>information/ideas?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sz="4800" dirty="0">
                <a:solidFill>
                  <a:schemeClr val="tx1">
                    <a:tint val="75000"/>
                  </a:schemeClr>
                </a:solidFill>
                <a:latin typeface="+mj-lt"/>
              </a:rPr>
              <a:t>Where possible, suggest a range of options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4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E: </a:t>
            </a:r>
            <a:r>
              <a:rPr kumimoji="0" lang="en-AU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What</a:t>
            </a:r>
            <a:r>
              <a:rPr kumimoji="0" lang="en-AU" sz="4800" b="0" i="0" u="none" strike="noStrike" kern="1200" cap="none" spc="0" normalizeH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do you make of that/what might be helpful for you?</a:t>
            </a:r>
            <a:endParaRPr kumimoji="0" lang="en-AU" sz="4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012160" y="980728"/>
            <a:ext cx="2160240" cy="13681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Reflect</a:t>
            </a:r>
            <a:r>
              <a:rPr kumimoji="0" lang="en-AU" sz="14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what you hear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sz="1400" dirty="0">
                <a:solidFill>
                  <a:schemeClr val="tx1">
                    <a:tint val="75000"/>
                  </a:schemeClr>
                </a:solidFill>
                <a:latin typeface="+mj-lt"/>
              </a:rPr>
              <a:t>(especially change talk)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It’s like…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You feel…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sz="1400" dirty="0">
                <a:solidFill>
                  <a:schemeClr val="tx1">
                    <a:tint val="75000"/>
                  </a:schemeClr>
                </a:solidFill>
                <a:latin typeface="+mj-lt"/>
              </a:rPr>
              <a:t>It seems to you…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You would like to…</a:t>
            </a:r>
          </a:p>
        </p:txBody>
      </p:sp>
      <p:pic>
        <p:nvPicPr>
          <p:cNvPr id="8" name="Picture 7" descr="C:\Users\kyliem\AppData\Local\Microsoft\Windows\Temporary Internet Files\Content.IE5\3798ZVLE\bigstock-D-Small-People-Movement-To-18037805-1024x837[1]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067" y="5445224"/>
            <a:ext cx="2063933" cy="1403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70" name="Picture 6" descr="http://1.bp.blogspot.com/-Oezu-gg68EA/UPlZKyNuyrI/AAAAAAAAApU/gzynjsSiyms/s640/1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1293439"/>
            <a:ext cx="1007605" cy="1343473"/>
          </a:xfrm>
          <a:prstGeom prst="rect">
            <a:avLst/>
          </a:prstGeom>
          <a:noFill/>
        </p:spPr>
      </p:pic>
      <p:pic>
        <p:nvPicPr>
          <p:cNvPr id="11277" name="Picture 13" descr="C:\Users\Kylie\AppData\Local\Temp\3d-puzzle-powerpoint-template_49485.png"/>
          <p:cNvPicPr>
            <a:picLocks noChangeAspect="1" noChangeArrowheads="1"/>
          </p:cNvPicPr>
          <p:nvPr/>
        </p:nvPicPr>
        <p:blipFill>
          <a:blip r:embed="rId7" cstate="print"/>
          <a:srcRect l="7360" t="14725" r="15113" b="27324"/>
          <a:stretch>
            <a:fillRect/>
          </a:stretch>
        </p:blipFill>
        <p:spPr bwMode="auto">
          <a:xfrm>
            <a:off x="3203848" y="1124744"/>
            <a:ext cx="2128932" cy="1224136"/>
          </a:xfrm>
          <a:prstGeom prst="rect">
            <a:avLst/>
          </a:prstGeom>
          <a:noFill/>
        </p:spPr>
      </p:pic>
      <p:sp>
        <p:nvSpPr>
          <p:cNvPr id="16" name="Subtitle 2"/>
          <p:cNvSpPr txBox="1">
            <a:spLocks/>
          </p:cNvSpPr>
          <p:nvPr/>
        </p:nvSpPr>
        <p:spPr>
          <a:xfrm>
            <a:off x="755576" y="908720"/>
            <a:ext cx="2160240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3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Ask Open Questions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What…?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Why…?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How…?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Tell me about…?</a:t>
            </a: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4716016" y="5517232"/>
            <a:ext cx="2880320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Engage first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sz="1400" b="1" noProof="0" dirty="0">
                <a:solidFill>
                  <a:srgbClr val="FF6621"/>
                </a:solidFill>
                <a:latin typeface="+mj-lt"/>
              </a:rPr>
              <a:t>Explore options to find a focus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400" b="1" i="0" u="none" strike="noStrike" kern="1200" cap="none" spc="0" normalizeH="0" baseline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Evoke reasons, strengths</a:t>
            </a:r>
            <a:r>
              <a:rPr lang="en-AU" sz="1400" b="1" dirty="0">
                <a:solidFill>
                  <a:srgbClr val="33CC33"/>
                </a:solidFill>
                <a:latin typeface="+mj-lt"/>
              </a:rPr>
              <a:t> </a:t>
            </a:r>
            <a:r>
              <a:rPr kumimoji="0" lang="en-AU" sz="1400" b="1" i="0" u="none" strike="noStrike" kern="1200" cap="none" spc="0" normalizeH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and values</a:t>
            </a:r>
            <a:endParaRPr kumimoji="0" lang="en-AU" sz="1400" b="1" i="0" u="none" strike="noStrike" kern="1200" cap="none" spc="0" normalizeH="0" baseline="0" dirty="0">
              <a:ln>
                <a:noFill/>
              </a:ln>
              <a:solidFill>
                <a:srgbClr val="33CC33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sz="1400" b="1" noProof="0" dirty="0">
                <a:solidFill>
                  <a:srgbClr val="00602B"/>
                </a:solidFill>
                <a:latin typeface="+mj-lt"/>
              </a:rPr>
              <a:t>Plan together</a:t>
            </a: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srgbClr val="00602B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11279" name="Picture 15" descr="Better Blogging Requires that you Check and Adjust - Look at your blog traffic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496" y="5507200"/>
            <a:ext cx="1310283" cy="1306176"/>
          </a:xfrm>
          <a:prstGeom prst="rect">
            <a:avLst/>
          </a:prstGeom>
          <a:noFill/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1187624" y="5301208"/>
            <a:ext cx="2808312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3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Assess Importance &amp;</a:t>
            </a:r>
            <a:r>
              <a:rPr kumimoji="0" lang="en-AU" sz="1300" b="1" i="0" u="none" strike="noStrike" kern="1200" cap="none" spc="0" normalizeH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Confidence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sz="1200" dirty="0">
                <a:solidFill>
                  <a:schemeClr val="tx1">
                    <a:tint val="75000"/>
                  </a:schemeClr>
                </a:solidFill>
                <a:latin typeface="+mj-lt"/>
              </a:rPr>
              <a:t>How important is it to you to…?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sz="1200" dirty="0">
                <a:solidFill>
                  <a:schemeClr val="tx1">
                    <a:tint val="75000"/>
                  </a:schemeClr>
                </a:solidFill>
                <a:latin typeface="+mj-lt"/>
              </a:rPr>
              <a:t>How confident are you that you can…?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What makes you a …. and not a (lower #)?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AU" sz="1200" dirty="0">
                <a:solidFill>
                  <a:schemeClr val="tx1">
                    <a:tint val="75000"/>
                  </a:schemeClr>
                </a:solidFill>
                <a:latin typeface="+mj-lt"/>
              </a:rPr>
              <a:t>What would it take to lift your confidence/importance to a (higher #)?</a:t>
            </a: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F4CE4520D6F3469B020C8501506770" ma:contentTypeVersion="14" ma:contentTypeDescription="Create a new document." ma:contentTypeScope="" ma:versionID="6a3e4f530e77c805d1639df6dd2c4ed5">
  <xsd:schema xmlns:xsd="http://www.w3.org/2001/XMLSchema" xmlns:xs="http://www.w3.org/2001/XMLSchema" xmlns:p="http://schemas.microsoft.com/office/2006/metadata/properties" xmlns:ns1="http://schemas.microsoft.com/sharepoint/v3" xmlns:ns2="662774e8-ceb8-4889-889a-aa8b0aa1d1db" xmlns:ns3="9f0e7999-c8ed-4616-b0a4-fece3b66517b" targetNamespace="http://schemas.microsoft.com/office/2006/metadata/properties" ma:root="true" ma:fieldsID="b2e7dda327e4f8cabafd4ec8c9121ffe" ns1:_="" ns2:_="" ns3:_="">
    <xsd:import namespace="http://schemas.microsoft.com/sharepoint/v3"/>
    <xsd:import namespace="662774e8-ceb8-4889-889a-aa8b0aa1d1db"/>
    <xsd:import namespace="9f0e7999-c8ed-4616-b0a4-fece3b6651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774e8-ceb8-4889-889a-aa8b0aa1d1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0e7999-c8ed-4616-b0a4-fece3b66517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FAF738-0746-4349-B0C5-2F4F975950D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11A97C96-00D6-41B7-9C73-3D7CDF9798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20799E-8157-49DA-BA30-F2104E076E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62774e8-ceb8-4889-889a-aa8b0aa1d1db"/>
    <ds:schemaRef ds:uri="9f0e7999-c8ed-4616-b0a4-fece3b6651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260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Motivational Interviewing Pocket Guide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Motivational Interviewing Pocket Guide</dc:title>
  <dc:creator>Kylie</dc:creator>
  <cp:lastModifiedBy>Paris Snelleksz</cp:lastModifiedBy>
  <cp:revision>16</cp:revision>
  <dcterms:created xsi:type="dcterms:W3CDTF">2016-03-21T21:31:48Z</dcterms:created>
  <dcterms:modified xsi:type="dcterms:W3CDTF">2021-08-15T23:41:59Z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0x01010067F4CE4520D6F3469B020C8501506770</vt:lpwstr>
  </property>
</Properties>
</file>