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0"/>
  </p:handoutMasterIdLst>
  <p:sldIdLst>
    <p:sldId id="256" r:id="rId2"/>
    <p:sldId id="275" r:id="rId3"/>
    <p:sldId id="285" r:id="rId4"/>
    <p:sldId id="276" r:id="rId5"/>
    <p:sldId id="264" r:id="rId6"/>
    <p:sldId id="286" r:id="rId7"/>
    <p:sldId id="287" r:id="rId8"/>
    <p:sldId id="288" r:id="rId9"/>
  </p:sldIdLst>
  <p:sldSz cx="9144000" cy="6858000" type="screen4x3"/>
  <p:notesSz cx="6805613" cy="99393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D6"/>
    <a:srgbClr val="F1F8FD"/>
    <a:srgbClr val="183169"/>
    <a:srgbClr val="E9F3FB"/>
    <a:srgbClr val="E2F0FA"/>
    <a:srgbClr val="D3DEF5"/>
    <a:srgbClr val="CEE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4674" autoAdjust="0"/>
  </p:normalViewPr>
  <p:slideViewPr>
    <p:cSldViewPr>
      <p:cViewPr varScale="1">
        <p:scale>
          <a:sx n="66" d="100"/>
          <a:sy n="66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202" y="-11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25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815" tIns="45907" rIns="91815" bIns="4590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93" y="0"/>
            <a:ext cx="2949525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815" tIns="45907" rIns="91815" bIns="4590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 alt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779"/>
            <a:ext cx="2949525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815" tIns="45907" rIns="91815" bIns="4590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 alt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93" y="9440779"/>
            <a:ext cx="2949525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815" tIns="45907" rIns="91815" bIns="459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44DDC41-0D71-436E-8637-391A80482A0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72265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96" descr="GRAPHICAL-ELEMENT_A4_CMY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7825"/>
            <a:ext cx="4595813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19050">
            <a:solidFill>
              <a:srgbClr val="008C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841375"/>
            <a:ext cx="43338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60325"/>
            <a:ext cx="13811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357563"/>
            <a:ext cx="6400800" cy="1295400"/>
          </a:xfrm>
        </p:spPr>
        <p:txBody>
          <a:bodyPr/>
          <a:lstStyle>
            <a:lvl1pPr marL="0" indent="0" algn="ctr">
              <a:buFontTx/>
              <a:buNone/>
              <a:defRPr sz="3000"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154113"/>
          </a:xfrm>
          <a:prstGeom prst="rect">
            <a:avLst/>
          </a:prstGeo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en-GB" altLang="en-US" noProof="0" smtClean="0"/>
              <a:t>Click to add master title</a:t>
            </a:r>
          </a:p>
        </p:txBody>
      </p:sp>
    </p:spTree>
    <p:extLst>
      <p:ext uri="{BB962C8B-B14F-4D97-AF65-F5344CB8AC3E}">
        <p14:creationId xmlns:p14="http://schemas.microsoft.com/office/powerpoint/2010/main" val="254865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2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1628799"/>
            <a:ext cx="2124075" cy="4895825"/>
          </a:xfrm>
          <a:prstGeom prst="rect">
            <a:avLst/>
          </a:prstGeo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628799"/>
            <a:ext cx="6219825" cy="48958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75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6840538" cy="7921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729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8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079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82441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82441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9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4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6840538" cy="792162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8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64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1446212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145478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3046412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91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1556792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1555743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3156992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520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19050">
            <a:solidFill>
              <a:srgbClr val="008C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028" name="Picture 28" descr="GRAPHICAL-ELEMENT_A4_CMY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7825"/>
            <a:ext cx="4595813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60325"/>
            <a:ext cx="13811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841375"/>
            <a:ext cx="43338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24507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dirty="0" smtClean="0"/>
              <a:t>Supporting people with </a:t>
            </a:r>
            <a:br>
              <a:rPr lang="en-US" altLang="en-US" sz="4000" dirty="0" smtClean="0"/>
            </a:br>
            <a:r>
              <a:rPr lang="en-US" altLang="en-US" sz="4000" dirty="0" smtClean="0"/>
              <a:t>Long Term Conditions and </a:t>
            </a:r>
            <a:br>
              <a:rPr lang="en-US" altLang="en-US" sz="4000" dirty="0" smtClean="0"/>
            </a:br>
            <a:r>
              <a:rPr lang="en-US" altLang="en-US" sz="4000" dirty="0" smtClean="0"/>
              <a:t>Complex Health Needs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4293096"/>
            <a:ext cx="7772400" cy="72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en-US" altLang="en-US" sz="2000" dirty="0" smtClean="0"/>
              <a:t>PPC Steering Group, 17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September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84784"/>
            <a:ext cx="8496300" cy="576064"/>
          </a:xfrm>
        </p:spPr>
        <p:txBody>
          <a:bodyPr/>
          <a:lstStyle/>
          <a:p>
            <a:pPr marL="0" indent="0">
              <a:buNone/>
            </a:pPr>
            <a:r>
              <a:rPr lang="en-NZ" sz="2400" b="1" dirty="0" smtClean="0"/>
              <a:t>Principles of the co-design process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5536" y="2132856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000" b="1" dirty="0">
                <a:latin typeface="+mn-lt"/>
              </a:rPr>
              <a:t>True Partnership</a:t>
            </a:r>
            <a:r>
              <a:rPr lang="en-NZ" sz="2000" dirty="0">
                <a:latin typeface="+mn-lt"/>
              </a:rPr>
              <a:t> – enable the active involvement and participation of people who are impacted by the design of health and care processes and systems. This includes consumers, carers, health workers, families and whaanau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000" b="1" dirty="0">
                <a:latin typeface="+mn-lt"/>
              </a:rPr>
              <a:t>Respect</a:t>
            </a:r>
            <a:r>
              <a:rPr lang="en-NZ" sz="2000" dirty="0">
                <a:latin typeface="+mn-lt"/>
              </a:rPr>
              <a:t> – the expertise of all involved, ensure that all have an equal voice and practice shared ownership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000" b="1" dirty="0">
                <a:latin typeface="+mn-lt"/>
              </a:rPr>
              <a:t>Teamwork</a:t>
            </a:r>
            <a:r>
              <a:rPr lang="en-NZ" sz="2000" dirty="0">
                <a:latin typeface="+mn-lt"/>
              </a:rPr>
              <a:t> – work together on a shared goal, trust the process and learn together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000" b="1" dirty="0">
                <a:latin typeface="+mn-lt"/>
              </a:rPr>
              <a:t>Safety</a:t>
            </a:r>
            <a:r>
              <a:rPr lang="en-NZ" sz="2000" dirty="0">
                <a:latin typeface="+mn-lt"/>
              </a:rPr>
              <a:t> – is paramount for all involved. Maintain an environment which feels safe and brings confidence for everyone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000" b="1" dirty="0">
                <a:latin typeface="+mn-lt"/>
              </a:rPr>
              <a:t>Value</a:t>
            </a:r>
            <a:r>
              <a:rPr lang="en-NZ" sz="2000" dirty="0">
                <a:latin typeface="+mn-lt"/>
              </a:rPr>
              <a:t> – the lived experience of delivering and receiving care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000" b="1" dirty="0">
                <a:latin typeface="+mn-lt"/>
              </a:rPr>
              <a:t>Be True</a:t>
            </a:r>
            <a:r>
              <a:rPr lang="en-NZ" sz="2000" dirty="0">
                <a:latin typeface="+mn-lt"/>
              </a:rPr>
              <a:t> – to the process, the means is as important as the end.</a:t>
            </a:r>
          </a:p>
        </p:txBody>
      </p:sp>
    </p:spTree>
    <p:extLst>
      <p:ext uri="{BB962C8B-B14F-4D97-AF65-F5344CB8AC3E}">
        <p14:creationId xmlns:p14="http://schemas.microsoft.com/office/powerpoint/2010/main" val="347589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60711" y="1556792"/>
            <a:ext cx="619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latin typeface="+mj-lt"/>
              </a:rPr>
              <a:t>Co-design process</a:t>
            </a:r>
            <a:endParaRPr lang="en-NZ" sz="2400" b="1" dirty="0">
              <a:latin typeface="+mj-lt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16" y="2128773"/>
            <a:ext cx="6919860" cy="418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1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60711" y="1556792"/>
            <a:ext cx="619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latin typeface="+mj-lt"/>
              </a:rPr>
              <a:t>Timeline and proposed process for engagement</a:t>
            </a:r>
            <a:endParaRPr lang="en-NZ" sz="2400" b="1" dirty="0">
              <a:latin typeface="+mj-lt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13"/>
          <a:stretch/>
        </p:blipFill>
        <p:spPr bwMode="auto">
          <a:xfrm>
            <a:off x="435721" y="2276872"/>
            <a:ext cx="8457830" cy="33123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835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2204269"/>
            <a:ext cx="8496300" cy="4249067"/>
          </a:xfrm>
        </p:spPr>
        <p:txBody>
          <a:bodyPr/>
          <a:lstStyle/>
          <a:p>
            <a:pPr lvl="0"/>
            <a:r>
              <a:rPr lang="en-NZ" sz="1600" dirty="0" smtClean="0"/>
              <a:t>Team </a:t>
            </a:r>
            <a:r>
              <a:rPr lang="en-NZ" sz="1600" dirty="0"/>
              <a:t>based care</a:t>
            </a:r>
          </a:p>
          <a:p>
            <a:pPr lvl="1"/>
            <a:r>
              <a:rPr lang="en-NZ" sz="1400" dirty="0"/>
              <a:t>Holistic and patient-centred</a:t>
            </a:r>
          </a:p>
          <a:p>
            <a:pPr lvl="1"/>
            <a:r>
              <a:rPr lang="en-NZ" sz="1400" dirty="0"/>
              <a:t>Shared cared and team based care including health coaches</a:t>
            </a:r>
          </a:p>
          <a:p>
            <a:pPr lvl="1"/>
            <a:r>
              <a:rPr lang="en-NZ" sz="1400" dirty="0"/>
              <a:t>Supports continuity</a:t>
            </a:r>
          </a:p>
          <a:p>
            <a:pPr lvl="0"/>
            <a:r>
              <a:rPr lang="en-NZ" sz="1600" dirty="0"/>
              <a:t>Care planning</a:t>
            </a:r>
          </a:p>
          <a:p>
            <a:pPr lvl="1"/>
            <a:r>
              <a:rPr lang="en-NZ" sz="1400" dirty="0"/>
              <a:t>“Collaborative process driving self-management support”</a:t>
            </a:r>
          </a:p>
          <a:p>
            <a:pPr lvl="1"/>
            <a:r>
              <a:rPr lang="en-NZ" sz="1400" dirty="0"/>
              <a:t>Patient-centeredness and an opportunity to problem solve with patient</a:t>
            </a:r>
          </a:p>
          <a:p>
            <a:pPr lvl="0"/>
            <a:r>
              <a:rPr lang="en-NZ" sz="1600" dirty="0"/>
              <a:t>Care Co-ordination</a:t>
            </a:r>
          </a:p>
          <a:p>
            <a:pPr lvl="1"/>
            <a:r>
              <a:rPr lang="en-NZ" sz="1400" dirty="0"/>
              <a:t>Clinical and health coach partnership</a:t>
            </a:r>
          </a:p>
          <a:p>
            <a:pPr lvl="1"/>
            <a:r>
              <a:rPr lang="en-NZ" sz="1400" dirty="0"/>
              <a:t>Warm handovers</a:t>
            </a:r>
          </a:p>
          <a:p>
            <a:pPr lvl="1"/>
            <a:r>
              <a:rPr lang="en-NZ" sz="1400" dirty="0"/>
              <a:t>Whaanau </a:t>
            </a:r>
            <a:r>
              <a:rPr lang="en-NZ" sz="1400" dirty="0" err="1"/>
              <a:t>ora</a:t>
            </a:r>
            <a:r>
              <a:rPr lang="en-NZ" sz="1400" dirty="0"/>
              <a:t> principles (e.g.: coordination and family centred where possible)</a:t>
            </a:r>
          </a:p>
          <a:p>
            <a:pPr lvl="0"/>
            <a:r>
              <a:rPr lang="en-NZ" sz="1600" dirty="0"/>
              <a:t>Flexibility</a:t>
            </a:r>
          </a:p>
          <a:p>
            <a:pPr lvl="1"/>
            <a:r>
              <a:rPr lang="en-NZ" sz="1400" dirty="0"/>
              <a:t>Use funding for a variety of purposes, e.g.: transport and medication; home visits by health care assistant to provide outreach service for those not engaging or hard to reach</a:t>
            </a:r>
          </a:p>
          <a:p>
            <a:pPr lvl="1"/>
            <a:r>
              <a:rPr lang="en-NZ" sz="1400" dirty="0"/>
              <a:t>Allows for innovative model development</a:t>
            </a:r>
          </a:p>
          <a:p>
            <a:r>
              <a:rPr lang="en-NZ" sz="1600" dirty="0"/>
              <a:t>Supports addressing social determinants of health</a:t>
            </a:r>
            <a:endParaRPr lang="en-NZ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323850" y="1556793"/>
            <a:ext cx="84963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2400" b="1" dirty="0"/>
              <a:t>What has been working well?:</a:t>
            </a:r>
          </a:p>
        </p:txBody>
      </p:sp>
    </p:spTree>
    <p:extLst>
      <p:ext uri="{BB962C8B-B14F-4D97-AF65-F5344CB8AC3E}">
        <p14:creationId xmlns:p14="http://schemas.microsoft.com/office/powerpoint/2010/main" val="26955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2204269"/>
            <a:ext cx="8496300" cy="4249067"/>
          </a:xfrm>
        </p:spPr>
        <p:txBody>
          <a:bodyPr/>
          <a:lstStyle/>
          <a:p>
            <a:pPr lvl="0"/>
            <a:r>
              <a:rPr lang="en-NZ" sz="2000" dirty="0" smtClean="0"/>
              <a:t>Administrative </a:t>
            </a:r>
            <a:r>
              <a:rPr lang="en-NZ" sz="2000" dirty="0"/>
              <a:t>burden takes away from time to care for patients</a:t>
            </a:r>
          </a:p>
          <a:p>
            <a:pPr lvl="1"/>
            <a:r>
              <a:rPr lang="en-NZ" sz="1800" dirty="0"/>
              <a:t>Too many contracts, too many KPIs, too many ‘unhelpful’ assessments, not enough alignment</a:t>
            </a:r>
          </a:p>
          <a:p>
            <a:pPr lvl="0"/>
            <a:r>
              <a:rPr lang="en-NZ" sz="2000" dirty="0"/>
              <a:t>Lack of clear goals and programme logic</a:t>
            </a:r>
          </a:p>
          <a:p>
            <a:pPr lvl="1"/>
            <a:r>
              <a:rPr lang="en-NZ" sz="1800" dirty="0"/>
              <a:t>Problems not clearly identified – what are we trying to solve?</a:t>
            </a:r>
          </a:p>
          <a:p>
            <a:pPr lvl="1"/>
            <a:r>
              <a:rPr lang="en-NZ" sz="1800" dirty="0"/>
              <a:t>Large target population, limited funding</a:t>
            </a:r>
          </a:p>
          <a:p>
            <a:pPr lvl="1"/>
            <a:r>
              <a:rPr lang="en-NZ" sz="1800" dirty="0"/>
              <a:t>“Goal posts” changing</a:t>
            </a:r>
          </a:p>
          <a:p>
            <a:pPr lvl="1"/>
            <a:r>
              <a:rPr lang="en-NZ" sz="1800" dirty="0"/>
              <a:t>Outcomes difficult to quantify and accurately measure</a:t>
            </a:r>
          </a:p>
          <a:p>
            <a:pPr lvl="0"/>
            <a:r>
              <a:rPr lang="en-NZ" sz="2000" dirty="0"/>
              <a:t>Lack of practice level data to direct and support quality improvement</a:t>
            </a:r>
          </a:p>
          <a:p>
            <a:pPr lvl="0"/>
            <a:r>
              <a:rPr lang="en-NZ" sz="2000" dirty="0"/>
              <a:t>Variation in models of care</a:t>
            </a:r>
          </a:p>
          <a:p>
            <a:r>
              <a:rPr lang="en-NZ" sz="2000" dirty="0"/>
              <a:t>Shared Care platform not fit for purpose </a:t>
            </a:r>
          </a:p>
        </p:txBody>
      </p:sp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323850" y="1556793"/>
            <a:ext cx="84963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2400" b="1" dirty="0"/>
              <a:t>What has not been working so well?:</a:t>
            </a:r>
          </a:p>
        </p:txBody>
      </p:sp>
    </p:spTree>
    <p:extLst>
      <p:ext uri="{BB962C8B-B14F-4D97-AF65-F5344CB8AC3E}">
        <p14:creationId xmlns:p14="http://schemas.microsoft.com/office/powerpoint/2010/main" val="19467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2204269"/>
            <a:ext cx="8496300" cy="4249067"/>
          </a:xfrm>
        </p:spPr>
        <p:txBody>
          <a:bodyPr/>
          <a:lstStyle/>
          <a:p>
            <a:pPr lvl="0"/>
            <a:r>
              <a:rPr lang="en-NZ" sz="1400" dirty="0" smtClean="0"/>
              <a:t>Greater </a:t>
            </a:r>
            <a:r>
              <a:rPr lang="en-NZ" sz="1400" dirty="0"/>
              <a:t>focus on patients and whaanau</a:t>
            </a:r>
          </a:p>
          <a:p>
            <a:pPr lvl="1"/>
            <a:r>
              <a:rPr lang="en-NZ" sz="1200" dirty="0"/>
              <a:t>Funding better aligned to patient need and better targeted</a:t>
            </a:r>
          </a:p>
          <a:p>
            <a:pPr lvl="1"/>
            <a:r>
              <a:rPr lang="en-NZ" sz="1200" dirty="0"/>
              <a:t>Work with a smaller number of patients/whaanau but more meaningfully </a:t>
            </a:r>
          </a:p>
          <a:p>
            <a:pPr lvl="1"/>
            <a:r>
              <a:rPr lang="en-NZ" sz="1200" dirty="0"/>
              <a:t>Reduce fee for service, fund for teams and outcome</a:t>
            </a:r>
          </a:p>
          <a:p>
            <a:pPr lvl="1"/>
            <a:r>
              <a:rPr lang="en-NZ" sz="1200" dirty="0"/>
              <a:t>Providing more services outside of clinical settings and support the social determinants </a:t>
            </a:r>
          </a:p>
          <a:p>
            <a:pPr lvl="1"/>
            <a:r>
              <a:rPr lang="en-NZ" sz="1200" dirty="0"/>
              <a:t>Increase culturally safe services </a:t>
            </a:r>
          </a:p>
          <a:p>
            <a:pPr lvl="1"/>
            <a:r>
              <a:rPr lang="en-NZ" sz="1200" dirty="0"/>
              <a:t>Take a wellness and psychosocial approach </a:t>
            </a:r>
          </a:p>
          <a:p>
            <a:pPr lvl="1"/>
            <a:r>
              <a:rPr lang="en-NZ" sz="1200" dirty="0"/>
              <a:t>Reduce administration </a:t>
            </a:r>
          </a:p>
          <a:p>
            <a:pPr lvl="0"/>
            <a:r>
              <a:rPr lang="en-NZ" sz="1400" dirty="0"/>
              <a:t>Support innovative models of care</a:t>
            </a:r>
          </a:p>
          <a:p>
            <a:pPr lvl="1"/>
            <a:r>
              <a:rPr lang="en-NZ" sz="1200" dirty="0"/>
              <a:t>Capture “gold nuggets” of practices who improved their model of care </a:t>
            </a:r>
          </a:p>
          <a:p>
            <a:pPr lvl="1"/>
            <a:r>
              <a:rPr lang="en-NZ" sz="1200" dirty="0"/>
              <a:t>Build on Enhanced Primary Care model of care changes</a:t>
            </a:r>
          </a:p>
          <a:p>
            <a:pPr lvl="0"/>
            <a:r>
              <a:rPr lang="en-NZ" sz="1400" dirty="0"/>
              <a:t>Equity-based primary care funding</a:t>
            </a:r>
          </a:p>
          <a:p>
            <a:pPr lvl="0"/>
            <a:r>
              <a:rPr lang="en-NZ" sz="1400" dirty="0"/>
              <a:t>Engaging with consumers so that they can  be confident and able to achieve best health and wellbeing </a:t>
            </a:r>
          </a:p>
          <a:p>
            <a:pPr lvl="0"/>
            <a:r>
              <a:rPr lang="en-NZ" sz="1400" dirty="0"/>
              <a:t>Build change capability and leadership</a:t>
            </a:r>
          </a:p>
          <a:p>
            <a:pPr lvl="0"/>
            <a:r>
              <a:rPr lang="en-NZ" sz="1400" dirty="0"/>
              <a:t>Implement health coach/navigator role</a:t>
            </a:r>
          </a:p>
          <a:p>
            <a:pPr lvl="0"/>
            <a:r>
              <a:rPr lang="en-NZ" sz="1400" dirty="0" err="1"/>
              <a:t>Intersectoral</a:t>
            </a:r>
            <a:r>
              <a:rPr lang="en-NZ" sz="1400" dirty="0"/>
              <a:t> assessment, planning and delivery involvement (i.e.: social, justice, education, etc.)</a:t>
            </a:r>
          </a:p>
          <a:p>
            <a:pPr lvl="0"/>
            <a:r>
              <a:rPr lang="en-NZ" sz="1400" dirty="0"/>
              <a:t>Greater Consumer input</a:t>
            </a:r>
          </a:p>
          <a:p>
            <a:pPr lvl="1"/>
            <a:r>
              <a:rPr lang="en-NZ" sz="1200" dirty="0"/>
              <a:t>Co-design with population at risk</a:t>
            </a:r>
          </a:p>
          <a:p>
            <a:r>
              <a:rPr lang="en-NZ" sz="1400" dirty="0"/>
              <a:t>Measure a range of outcomes</a:t>
            </a:r>
            <a:endParaRPr lang="en-NZ" sz="2800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323850" y="1556793"/>
            <a:ext cx="84963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2400" b="1" dirty="0"/>
              <a:t>What are the opportunities for change?:</a:t>
            </a:r>
          </a:p>
        </p:txBody>
      </p:sp>
    </p:spTree>
    <p:extLst>
      <p:ext uri="{BB962C8B-B14F-4D97-AF65-F5344CB8AC3E}">
        <p14:creationId xmlns:p14="http://schemas.microsoft.com/office/powerpoint/2010/main" val="15561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2708325"/>
            <a:ext cx="8496300" cy="4249067"/>
          </a:xfrm>
        </p:spPr>
        <p:txBody>
          <a:bodyPr/>
          <a:lstStyle/>
          <a:p>
            <a:pPr lvl="0"/>
            <a:r>
              <a:rPr lang="en-NZ" sz="1400" dirty="0" smtClean="0"/>
              <a:t>Flexibility </a:t>
            </a:r>
            <a:r>
              <a:rPr lang="en-NZ" sz="1400" dirty="0"/>
              <a:t>and addressing wellness and the social determinants </a:t>
            </a:r>
          </a:p>
          <a:p>
            <a:pPr lvl="0"/>
            <a:r>
              <a:rPr lang="en-NZ" sz="1400" dirty="0"/>
              <a:t>Engagement and relationship building</a:t>
            </a:r>
          </a:p>
          <a:p>
            <a:pPr lvl="0"/>
            <a:r>
              <a:rPr lang="en-NZ" sz="1400" dirty="0"/>
              <a:t>Patient and whaanau based assessment and planning</a:t>
            </a:r>
          </a:p>
          <a:p>
            <a:pPr lvl="0"/>
            <a:r>
              <a:rPr lang="en-NZ" sz="1400" dirty="0"/>
              <a:t>Team based care</a:t>
            </a:r>
          </a:p>
          <a:p>
            <a:pPr lvl="0"/>
            <a:r>
              <a:rPr lang="en-NZ" sz="1400" dirty="0"/>
              <a:t>Culturally safe models of care</a:t>
            </a:r>
          </a:p>
          <a:p>
            <a:pPr lvl="0"/>
            <a:r>
              <a:rPr lang="en-NZ" sz="1400" dirty="0"/>
              <a:t>Coordination and continuity</a:t>
            </a:r>
          </a:p>
          <a:p>
            <a:pPr lvl="0"/>
            <a:r>
              <a:rPr lang="en-NZ" sz="1400" dirty="0"/>
              <a:t>Accountability</a:t>
            </a:r>
          </a:p>
        </p:txBody>
      </p:sp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323850" y="1556793"/>
            <a:ext cx="84963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2400" b="1" dirty="0"/>
              <a:t>Insights from deep-dive practices about the key components of an effective model of care include: </a:t>
            </a:r>
          </a:p>
        </p:txBody>
      </p:sp>
    </p:spTree>
    <p:extLst>
      <p:ext uri="{BB962C8B-B14F-4D97-AF65-F5344CB8AC3E}">
        <p14:creationId xmlns:p14="http://schemas.microsoft.com/office/powerpoint/2010/main" val="35432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 Health Powerpoint template 3">
  <a:themeElements>
    <a:clrScheme name="CM Health Powerpoint template 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M Health Powerpoint template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008C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008C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M Health Powerpoint template 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 Health Powerpoint template 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 Health Powerpoint template 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 Health Powerpoint template 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 Health Powerpoint template 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 Health Powerpoint template 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 Health Powerpoint template 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 Health Powerpoint template 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 Health Powerpoint template 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 Health Powerpoint template 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 Health Powerpoint template 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 Health Powerpoint template 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F4CE4520D6F3469B020C8501506770" ma:contentTypeVersion="14" ma:contentTypeDescription="Create a new document." ma:contentTypeScope="" ma:versionID="e10718081a6bee55ec794f318549e375">
  <xsd:schema xmlns:xsd="http://www.w3.org/2001/XMLSchema" xmlns:xs="http://www.w3.org/2001/XMLSchema" xmlns:p="http://schemas.microsoft.com/office/2006/metadata/properties" xmlns:ns1="http://schemas.microsoft.com/sharepoint/v3" xmlns:ns2="662774e8-ceb8-4889-889a-aa8b0aa1d1db" xmlns:ns3="9f0e7999-c8ed-4616-b0a4-fece3b66517b" targetNamespace="http://schemas.microsoft.com/office/2006/metadata/properties" ma:root="true" ma:fieldsID="8064651da9f971ba128248e9d2024f4e" ns1:_="" ns2:_="" ns3:_="">
    <xsd:import namespace="http://schemas.microsoft.com/sharepoint/v3"/>
    <xsd:import namespace="662774e8-ceb8-4889-889a-aa8b0aa1d1db"/>
    <xsd:import namespace="9f0e7999-c8ed-4616-b0a4-fece3b6651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74e8-ceb8-4889-889a-aa8b0aa1d1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e7999-c8ed-4616-b0a4-fece3b6651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88A5809-31FA-44A8-BB77-A10393E99354}"/>
</file>

<file path=customXml/itemProps2.xml><?xml version="1.0" encoding="utf-8"?>
<ds:datastoreItem xmlns:ds="http://schemas.openxmlformats.org/officeDocument/2006/customXml" ds:itemID="{CCF9569E-8F49-47FC-993B-8885C95192F9}"/>
</file>

<file path=customXml/itemProps3.xml><?xml version="1.0" encoding="utf-8"?>
<ds:datastoreItem xmlns:ds="http://schemas.openxmlformats.org/officeDocument/2006/customXml" ds:itemID="{69220FF8-0C29-48B4-B142-B8A2BCC55B76}"/>
</file>

<file path=docProps/app.xml><?xml version="1.0" encoding="utf-8"?>
<Properties xmlns="http://schemas.openxmlformats.org/officeDocument/2006/extended-properties" xmlns:vt="http://schemas.openxmlformats.org/officeDocument/2006/docPropsVTypes">
  <Template>CM Health Powerpoint template 3</Template>
  <TotalTime>1283</TotalTime>
  <Words>543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CM Health Powerpoint template 3</vt:lpstr>
      <vt:lpstr>Supporting people with  Long Term Conditions and  Complex Health Needs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 Rust</dc:creator>
  <cp:lastModifiedBy>Lucy Hall (CMDHB)</cp:lastModifiedBy>
  <cp:revision>76</cp:revision>
  <cp:lastPrinted>2018-08-12T23:18:09Z</cp:lastPrinted>
  <dcterms:created xsi:type="dcterms:W3CDTF">2016-02-08T21:52:49Z</dcterms:created>
  <dcterms:modified xsi:type="dcterms:W3CDTF">2018-09-17T08:29:31Z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A974358</vt:lpwstr>
  </property>
  <property fmtid="{D5CDD505-2E9C-101B-9397-08002B2CF9AE}" pid="4" name="Objective-Title">
    <vt:lpwstr>PPC SG 17 September 2018 presentation</vt:lpwstr>
  </property>
  <property fmtid="{D5CDD505-2E9C-101B-9397-08002B2CF9AE}" pid="5" name="Objective-Comment">
    <vt:lpwstr/>
  </property>
  <property fmtid="{D5CDD505-2E9C-101B-9397-08002B2CF9AE}" pid="6" name="Objective-CreationStamp">
    <vt:filetime>2018-09-17T07:29:36Z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2018-09-17T07:29:49Z</vt:filetime>
  </property>
  <property fmtid="{D5CDD505-2E9C-101B-9397-08002B2CF9AE}" pid="11" name="Objective-Owner">
    <vt:lpwstr>Lucy Hall (CMDHB)</vt:lpwstr>
  </property>
  <property fmtid="{D5CDD505-2E9C-101B-9397-08002B2CF9AE}" pid="12" name="Objective-Path">
    <vt:lpwstr>Documentation Directory:05 Planning and Funding:Achieving a Balance (Programme and Projects):Integrated Care:Planned Proactive Care (PPC):Programme Design - PPC:Presentations:</vt:lpwstr>
  </property>
  <property fmtid="{D5CDD505-2E9C-101B-9397-08002B2CF9AE}" pid="13" name="Objective-Parent">
    <vt:lpwstr>Presentations</vt:lpwstr>
  </property>
  <property fmtid="{D5CDD505-2E9C-101B-9397-08002B2CF9AE}" pid="14" name="Objective-State">
    <vt:lpwstr>Being Drafted</vt:lpwstr>
  </property>
  <property fmtid="{D5CDD505-2E9C-101B-9397-08002B2CF9AE}" pid="15" name="Objective-Version">
    <vt:lpwstr>0.2</vt:lpwstr>
  </property>
  <property fmtid="{D5CDD505-2E9C-101B-9397-08002B2CF9AE}" pid="16" name="Objective-VersionNumber">
    <vt:r8>2</vt:r8>
  </property>
  <property fmtid="{D5CDD505-2E9C-101B-9397-08002B2CF9AE}" pid="17" name="Objective-VersionComment">
    <vt:lpwstr>Version 2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Corporate]</vt:lpwstr>
  </property>
  <property fmtid="{D5CDD505-2E9C-101B-9397-08002B2CF9AE}" pid="20" name="Objective-Caveats">
    <vt:lpwstr/>
  </property>
  <property fmtid="{D5CDD505-2E9C-101B-9397-08002B2CF9AE}" pid="21" name="Objective-Connect Creator [system]">
    <vt:lpwstr/>
  </property>
  <property fmtid="{D5CDD505-2E9C-101B-9397-08002B2CF9AE}" pid="22" name="ContentTypeId">
    <vt:lpwstr>0x01010067F4CE4520D6F3469B020C8501506770</vt:lpwstr>
  </property>
</Properties>
</file>