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7"/>
  </p:notesMasterIdLst>
  <p:handoutMasterIdLst>
    <p:handoutMasterId r:id="rId38"/>
  </p:handoutMasterIdLst>
  <p:sldIdLst>
    <p:sldId id="628" r:id="rId5"/>
    <p:sldId id="631" r:id="rId6"/>
    <p:sldId id="632" r:id="rId7"/>
    <p:sldId id="646" r:id="rId8"/>
    <p:sldId id="595" r:id="rId9"/>
    <p:sldId id="635" r:id="rId10"/>
    <p:sldId id="613" r:id="rId11"/>
    <p:sldId id="351" r:id="rId12"/>
    <p:sldId id="423" r:id="rId13"/>
    <p:sldId id="630" r:id="rId14"/>
    <p:sldId id="634" r:id="rId15"/>
    <p:sldId id="306" r:id="rId16"/>
    <p:sldId id="530" r:id="rId17"/>
    <p:sldId id="599" r:id="rId18"/>
    <p:sldId id="636" r:id="rId19"/>
    <p:sldId id="648" r:id="rId20"/>
    <p:sldId id="313" r:id="rId21"/>
    <p:sldId id="493" r:id="rId22"/>
    <p:sldId id="605" r:id="rId23"/>
    <p:sldId id="647" r:id="rId24"/>
    <p:sldId id="601" r:id="rId25"/>
    <p:sldId id="638" r:id="rId26"/>
    <p:sldId id="639" r:id="rId27"/>
    <p:sldId id="640" r:id="rId28"/>
    <p:sldId id="406" r:id="rId29"/>
    <p:sldId id="641" r:id="rId30"/>
    <p:sldId id="642" r:id="rId31"/>
    <p:sldId id="643" r:id="rId32"/>
    <p:sldId id="644" r:id="rId33"/>
    <p:sldId id="637" r:id="rId34"/>
    <p:sldId id="645" r:id="rId35"/>
    <p:sldId id="633" r:id="rId3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maima Reihana" initials="HR" lastIdx="1" clrIdx="0">
    <p:extLst>
      <p:ext uri="{19B8F6BF-5375-455C-9EA6-DF929625EA0E}">
        <p15:presenceInfo xmlns:p15="http://schemas.microsoft.com/office/powerpoint/2012/main" userId="S-1-5-21-3837083729-2850026403-60534069-1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588F3B"/>
    <a:srgbClr val="6600CC"/>
    <a:srgbClr val="333399"/>
    <a:srgbClr val="339933"/>
    <a:srgbClr val="660033"/>
    <a:srgbClr val="3366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1CA87-F7E0-491A-A5B9-4B49FC6C07E9}" v="1" dt="2020-11-12T04:44:25.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62212" autoAdjust="0"/>
  </p:normalViewPr>
  <p:slideViewPr>
    <p:cSldViewPr>
      <p:cViewPr varScale="1">
        <p:scale>
          <a:sx n="90" d="100"/>
          <a:sy n="90" d="100"/>
        </p:scale>
        <p:origin x="1528" y="72"/>
      </p:cViewPr>
      <p:guideLst>
        <p:guide orient="horz" pos="2160"/>
        <p:guide pos="2880"/>
      </p:guideLst>
    </p:cSldViewPr>
  </p:slideViewPr>
  <p:outlineViewPr>
    <p:cViewPr>
      <p:scale>
        <a:sx n="33" d="100"/>
        <a:sy n="33" d="100"/>
      </p:scale>
      <p:origin x="0" y="-34920"/>
    </p:cViewPr>
  </p:outlineViewPr>
  <p:notesTextViewPr>
    <p:cViewPr>
      <p:scale>
        <a:sx n="3" d="2"/>
        <a:sy n="3" d="2"/>
      </p:scale>
      <p:origin x="0" y="-1924"/>
    </p:cViewPr>
  </p:notesTextViewPr>
  <p:sorterViewPr>
    <p:cViewPr>
      <p:scale>
        <a:sx n="87" d="100"/>
        <a:sy n="87" d="100"/>
      </p:scale>
      <p:origin x="0" y="0"/>
    </p:cViewPr>
  </p:sorterViewPr>
  <p:notesViewPr>
    <p:cSldViewPr>
      <p:cViewPr varScale="1">
        <p:scale>
          <a:sx n="79" d="100"/>
          <a:sy n="79" d="100"/>
        </p:scale>
        <p:origin x="331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maima Reihana" userId="fe1523da-b09a-4973-a078-db631d356a5e" providerId="ADAL" clId="{0F71CA87-F7E0-491A-A5B9-4B49FC6C07E9}"/>
    <pc:docChg chg="custSel addSld delSld modSld">
      <pc:chgData name="Hemaima Reihana" userId="fe1523da-b09a-4973-a078-db631d356a5e" providerId="ADAL" clId="{0F71CA87-F7E0-491A-A5B9-4B49FC6C07E9}" dt="2020-11-12T04:54:00.934" v="495" actId="20577"/>
      <pc:docMkLst>
        <pc:docMk/>
      </pc:docMkLst>
      <pc:sldChg chg="modSp add del mod">
        <pc:chgData name="Hemaima Reihana" userId="fe1523da-b09a-4973-a078-db631d356a5e" providerId="ADAL" clId="{0F71CA87-F7E0-491A-A5B9-4B49FC6C07E9}" dt="2020-11-12T04:45:01.621" v="10" actId="47"/>
        <pc:sldMkLst>
          <pc:docMk/>
          <pc:sldMk cId="429322042" sldId="540"/>
        </pc:sldMkLst>
        <pc:spChg chg="mod">
          <ac:chgData name="Hemaima Reihana" userId="fe1523da-b09a-4973-a078-db631d356a5e" providerId="ADAL" clId="{0F71CA87-F7E0-491A-A5B9-4B49FC6C07E9}" dt="2020-11-12T04:44:59.451" v="9" actId="6549"/>
          <ac:spMkLst>
            <pc:docMk/>
            <pc:sldMk cId="429322042" sldId="540"/>
            <ac:spMk id="4" creationId="{854ACAB5-F5A9-4D3B-B289-B135C8FBC221}"/>
          </ac:spMkLst>
        </pc:spChg>
      </pc:sldChg>
      <pc:sldChg chg="add del">
        <pc:chgData name="Hemaima Reihana" userId="fe1523da-b09a-4973-a078-db631d356a5e" providerId="ADAL" clId="{0F71CA87-F7E0-491A-A5B9-4B49FC6C07E9}" dt="2020-11-12T04:45:02.461" v="11" actId="47"/>
        <pc:sldMkLst>
          <pc:docMk/>
          <pc:sldMk cId="1656275222" sldId="542"/>
        </pc:sldMkLst>
      </pc:sldChg>
      <pc:sldChg chg="add del">
        <pc:chgData name="Hemaima Reihana" userId="fe1523da-b09a-4973-a078-db631d356a5e" providerId="ADAL" clId="{0F71CA87-F7E0-491A-A5B9-4B49FC6C07E9}" dt="2020-11-12T04:44:28.479" v="7" actId="47"/>
        <pc:sldMkLst>
          <pc:docMk/>
          <pc:sldMk cId="3682401063" sldId="546"/>
        </pc:sldMkLst>
      </pc:sldChg>
      <pc:sldChg chg="modNotesTx">
        <pc:chgData name="Hemaima Reihana" userId="fe1523da-b09a-4973-a078-db631d356a5e" providerId="ADAL" clId="{0F71CA87-F7E0-491A-A5B9-4B49FC6C07E9}" dt="2020-11-12T04:38:47.240" v="3" actId="6549"/>
        <pc:sldMkLst>
          <pc:docMk/>
          <pc:sldMk cId="934393404" sldId="601"/>
        </pc:sldMkLst>
      </pc:sldChg>
      <pc:sldChg chg="modSp mod modNotesTx">
        <pc:chgData name="Hemaima Reihana" userId="fe1523da-b09a-4973-a078-db631d356a5e" providerId="ADAL" clId="{0F71CA87-F7E0-491A-A5B9-4B49FC6C07E9}" dt="2020-11-12T04:54:00.934" v="495" actId="20577"/>
        <pc:sldMkLst>
          <pc:docMk/>
          <pc:sldMk cId="3682802317" sldId="628"/>
        </pc:sldMkLst>
        <pc:spChg chg="mod">
          <ac:chgData name="Hemaima Reihana" userId="fe1523da-b09a-4973-a078-db631d356a5e" providerId="ADAL" clId="{0F71CA87-F7E0-491A-A5B9-4B49FC6C07E9}" dt="2020-11-12T04:46:24.861" v="142" actId="20577"/>
          <ac:spMkLst>
            <pc:docMk/>
            <pc:sldMk cId="3682802317" sldId="628"/>
            <ac:spMk id="15" creationId="{6788DCF5-2439-4E3A-8E00-C7F871FD4988}"/>
          </ac:spMkLst>
        </pc:spChg>
      </pc:sldChg>
      <pc:sldChg chg="modNotesTx">
        <pc:chgData name="Hemaima Reihana" userId="fe1523da-b09a-4973-a078-db631d356a5e" providerId="ADAL" clId="{0F71CA87-F7E0-491A-A5B9-4B49FC6C07E9}" dt="2020-11-12T04:38:55.384" v="4" actId="6549"/>
        <pc:sldMkLst>
          <pc:docMk/>
          <pc:sldMk cId="4240981242" sldId="638"/>
        </pc:sldMkLst>
      </pc:sldChg>
      <pc:sldChg chg="new del">
        <pc:chgData name="Hemaima Reihana" userId="fe1523da-b09a-4973-a078-db631d356a5e" providerId="ADAL" clId="{0F71CA87-F7E0-491A-A5B9-4B49FC6C07E9}" dt="2020-11-12T04:44:29.770" v="8" actId="47"/>
        <pc:sldMkLst>
          <pc:docMk/>
          <pc:sldMk cId="4058179443" sldId="6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Total population: 169,057</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explosion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637-427E-87F3-34EBF7F796D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637-427E-87F3-34EBF7F796D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Sheet1!$A$3:$A$4</c:f>
              <c:strCache>
                <c:ptCount val="2"/>
                <c:pt idx="0">
                  <c:v>Maori </c:v>
                </c:pt>
                <c:pt idx="1">
                  <c:v>Non-Maori </c:v>
                </c:pt>
              </c:strCache>
            </c:strRef>
          </c:cat>
          <c:val>
            <c:numRef>
              <c:f>Sheet1!$B$3:$B$4</c:f>
              <c:numCache>
                <c:formatCode>General</c:formatCode>
                <c:ptCount val="2"/>
                <c:pt idx="0">
                  <c:v>59773</c:v>
                </c:pt>
                <c:pt idx="1">
                  <c:v>109284</c:v>
                </c:pt>
              </c:numCache>
            </c:numRef>
          </c:val>
          <c:extLst>
            <c:ext xmlns:c16="http://schemas.microsoft.com/office/drawing/2014/chart" uri="{C3380CC4-5D6E-409C-BE32-E72D297353CC}">
              <c16:uniqueId val="{00000004-8637-427E-87F3-34EBF7F796D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17D6D-967F-46A1-9F64-4F8CF4FD9FC6}"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A8533B9A-FB35-40BE-BAA7-C289B2CEED4F}">
      <dgm:prSet/>
      <dgm:spPr/>
      <dgm:t>
        <a:bodyPr/>
        <a:lstStyle/>
        <a:p>
          <a:r>
            <a:rPr lang="en-NZ" dirty="0"/>
            <a:t>Inform patients - assist information sharing to strengthen family support </a:t>
          </a:r>
          <a:endParaRPr lang="en-US" dirty="0"/>
        </a:p>
      </dgm:t>
    </dgm:pt>
    <dgm:pt modelId="{CABA441F-2D19-44D0-BA4C-557A8BB2303F}" type="parTrans" cxnId="{238B5A9A-943E-474C-80A9-2CF04007F9C0}">
      <dgm:prSet/>
      <dgm:spPr/>
      <dgm:t>
        <a:bodyPr/>
        <a:lstStyle/>
        <a:p>
          <a:endParaRPr lang="en-US"/>
        </a:p>
      </dgm:t>
    </dgm:pt>
    <dgm:pt modelId="{30D4D6FA-28AB-48F6-BDE9-DD1A7965AF77}" type="sibTrans" cxnId="{238B5A9A-943E-474C-80A9-2CF04007F9C0}">
      <dgm:prSet/>
      <dgm:spPr/>
      <dgm:t>
        <a:bodyPr/>
        <a:lstStyle/>
        <a:p>
          <a:endParaRPr lang="en-US"/>
        </a:p>
      </dgm:t>
    </dgm:pt>
    <dgm:pt modelId="{F4F65120-A78B-46AF-8F96-506E2DE9FD11}">
      <dgm:prSet/>
      <dgm:spPr/>
      <dgm:t>
        <a:bodyPr/>
        <a:lstStyle/>
        <a:p>
          <a:r>
            <a:rPr lang="en-NZ" dirty="0"/>
            <a:t>Progress and share referrals with other services for timely and effective care within the system  </a:t>
          </a:r>
          <a:endParaRPr lang="en-US" dirty="0"/>
        </a:p>
      </dgm:t>
    </dgm:pt>
    <dgm:pt modelId="{F3FB3534-91A8-4AC0-9BE6-9AE3A09E1BE2}" type="parTrans" cxnId="{5EB3EEDA-0F4E-4EFD-B577-4BBCE554B46F}">
      <dgm:prSet/>
      <dgm:spPr/>
      <dgm:t>
        <a:bodyPr/>
        <a:lstStyle/>
        <a:p>
          <a:endParaRPr lang="en-US"/>
        </a:p>
      </dgm:t>
    </dgm:pt>
    <dgm:pt modelId="{9156D20E-6EDD-4EF5-A985-D360A32355CE}" type="sibTrans" cxnId="{5EB3EEDA-0F4E-4EFD-B577-4BBCE554B46F}">
      <dgm:prSet/>
      <dgm:spPr/>
      <dgm:t>
        <a:bodyPr/>
        <a:lstStyle/>
        <a:p>
          <a:endParaRPr lang="en-US"/>
        </a:p>
      </dgm:t>
    </dgm:pt>
    <dgm:pt modelId="{794E33E7-6140-4994-9219-1682F9167FE7}" type="pres">
      <dgm:prSet presAssocID="{C8017D6D-967F-46A1-9F64-4F8CF4FD9FC6}" presName="linear" presStyleCnt="0">
        <dgm:presLayoutVars>
          <dgm:animLvl val="lvl"/>
          <dgm:resizeHandles val="exact"/>
        </dgm:presLayoutVars>
      </dgm:prSet>
      <dgm:spPr/>
    </dgm:pt>
    <dgm:pt modelId="{8D4E930A-F22D-4582-B6A5-B6669EF75807}" type="pres">
      <dgm:prSet presAssocID="{A8533B9A-FB35-40BE-BAA7-C289B2CEED4F}" presName="parentText" presStyleLbl="node1" presStyleIdx="0" presStyleCnt="2">
        <dgm:presLayoutVars>
          <dgm:chMax val="0"/>
          <dgm:bulletEnabled val="1"/>
        </dgm:presLayoutVars>
      </dgm:prSet>
      <dgm:spPr/>
    </dgm:pt>
    <dgm:pt modelId="{1679C8BA-4EF6-458A-B5B3-E7F97EE2BD38}" type="pres">
      <dgm:prSet presAssocID="{30D4D6FA-28AB-48F6-BDE9-DD1A7965AF77}" presName="spacer" presStyleCnt="0"/>
      <dgm:spPr/>
    </dgm:pt>
    <dgm:pt modelId="{8348DB85-BDC0-4287-8D3F-46FB7DB14886}" type="pres">
      <dgm:prSet presAssocID="{F4F65120-A78B-46AF-8F96-506E2DE9FD11}" presName="parentText" presStyleLbl="node1" presStyleIdx="1" presStyleCnt="2">
        <dgm:presLayoutVars>
          <dgm:chMax val="0"/>
          <dgm:bulletEnabled val="1"/>
        </dgm:presLayoutVars>
      </dgm:prSet>
      <dgm:spPr/>
    </dgm:pt>
  </dgm:ptLst>
  <dgm:cxnLst>
    <dgm:cxn modelId="{D15D6840-E25B-4397-8A15-7140B6704944}" type="presOf" srcId="{C8017D6D-967F-46A1-9F64-4F8CF4FD9FC6}" destId="{794E33E7-6140-4994-9219-1682F9167FE7}" srcOrd="0" destOrd="0" presId="urn:microsoft.com/office/officeart/2005/8/layout/vList2"/>
    <dgm:cxn modelId="{5155774A-E7AB-4341-947C-A72C1770132C}" type="presOf" srcId="{F4F65120-A78B-46AF-8F96-506E2DE9FD11}" destId="{8348DB85-BDC0-4287-8D3F-46FB7DB14886}" srcOrd="0" destOrd="0" presId="urn:microsoft.com/office/officeart/2005/8/layout/vList2"/>
    <dgm:cxn modelId="{238B5A9A-943E-474C-80A9-2CF04007F9C0}" srcId="{C8017D6D-967F-46A1-9F64-4F8CF4FD9FC6}" destId="{A8533B9A-FB35-40BE-BAA7-C289B2CEED4F}" srcOrd="0" destOrd="0" parTransId="{CABA441F-2D19-44D0-BA4C-557A8BB2303F}" sibTransId="{30D4D6FA-28AB-48F6-BDE9-DD1A7965AF77}"/>
    <dgm:cxn modelId="{36F9599E-1535-4CEE-BF61-419E6482D567}" type="presOf" srcId="{A8533B9A-FB35-40BE-BAA7-C289B2CEED4F}" destId="{8D4E930A-F22D-4582-B6A5-B6669EF75807}" srcOrd="0" destOrd="0" presId="urn:microsoft.com/office/officeart/2005/8/layout/vList2"/>
    <dgm:cxn modelId="{5EB3EEDA-0F4E-4EFD-B577-4BBCE554B46F}" srcId="{C8017D6D-967F-46A1-9F64-4F8CF4FD9FC6}" destId="{F4F65120-A78B-46AF-8F96-506E2DE9FD11}" srcOrd="1" destOrd="0" parTransId="{F3FB3534-91A8-4AC0-9BE6-9AE3A09E1BE2}" sibTransId="{9156D20E-6EDD-4EF5-A985-D360A32355CE}"/>
    <dgm:cxn modelId="{C55D35B0-214D-43F7-BE2A-5F281891DF8A}" type="presParOf" srcId="{794E33E7-6140-4994-9219-1682F9167FE7}" destId="{8D4E930A-F22D-4582-B6A5-B6669EF75807}" srcOrd="0" destOrd="0" presId="urn:microsoft.com/office/officeart/2005/8/layout/vList2"/>
    <dgm:cxn modelId="{3609669B-B2ED-4784-B1BC-B699DA09F583}" type="presParOf" srcId="{794E33E7-6140-4994-9219-1682F9167FE7}" destId="{1679C8BA-4EF6-458A-B5B3-E7F97EE2BD38}" srcOrd="1" destOrd="0" presId="urn:microsoft.com/office/officeart/2005/8/layout/vList2"/>
    <dgm:cxn modelId="{71CEC2EA-9C99-4D48-BC3B-C9E9921251C4}" type="presParOf" srcId="{794E33E7-6140-4994-9219-1682F9167FE7}" destId="{8348DB85-BDC0-4287-8D3F-46FB7DB1488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E930A-F22D-4582-B6A5-B6669EF75807}">
      <dsp:nvSpPr>
        <dsp:cNvPr id="0" name=""/>
        <dsp:cNvSpPr/>
      </dsp:nvSpPr>
      <dsp:spPr>
        <a:xfrm>
          <a:off x="0" y="38156"/>
          <a:ext cx="4691043" cy="266357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NZ" sz="3100" kern="1200" dirty="0"/>
            <a:t>Inform patients - assist information sharing to strengthen family support </a:t>
          </a:r>
          <a:endParaRPr lang="en-US" sz="3100" kern="1200" dirty="0"/>
        </a:p>
      </dsp:txBody>
      <dsp:txXfrm>
        <a:off x="130025" y="168181"/>
        <a:ext cx="4430993" cy="2403528"/>
      </dsp:txXfrm>
    </dsp:sp>
    <dsp:sp modelId="{8348DB85-BDC0-4287-8D3F-46FB7DB14886}">
      <dsp:nvSpPr>
        <dsp:cNvPr id="0" name=""/>
        <dsp:cNvSpPr/>
      </dsp:nvSpPr>
      <dsp:spPr>
        <a:xfrm>
          <a:off x="0" y="2791015"/>
          <a:ext cx="4691043" cy="2663578"/>
        </a:xfrm>
        <a:prstGeom prst="roundRect">
          <a:avLst/>
        </a:prstGeom>
        <a:solidFill>
          <a:schemeClr val="accent2">
            <a:hueOff val="-1524796"/>
            <a:satOff val="-662"/>
            <a:lumOff val="-1392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NZ" sz="3100" kern="1200" dirty="0"/>
            <a:t>Progress and share referrals with other services for timely and effective care within the system  </a:t>
          </a:r>
          <a:endParaRPr lang="en-US" sz="3100" kern="1200" dirty="0"/>
        </a:p>
      </dsp:txBody>
      <dsp:txXfrm>
        <a:off x="130025" y="2921040"/>
        <a:ext cx="4430993" cy="24035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332"/>
          </a:xfrm>
          <a:prstGeom prst="rect">
            <a:avLst/>
          </a:prstGeom>
        </p:spPr>
        <p:txBody>
          <a:bodyPr vert="horz" lIns="91312" tIns="45656" rIns="91312" bIns="45656" rtlCol="0"/>
          <a:lstStyle>
            <a:lvl1pPr algn="l">
              <a:defRPr sz="1200"/>
            </a:lvl1pPr>
          </a:lstStyle>
          <a:p>
            <a:endParaRPr lang="en-NZ"/>
          </a:p>
        </p:txBody>
      </p:sp>
      <p:sp>
        <p:nvSpPr>
          <p:cNvPr id="3" name="Date Placeholder 2"/>
          <p:cNvSpPr>
            <a:spLocks noGrp="1"/>
          </p:cNvSpPr>
          <p:nvPr>
            <p:ph type="dt" sz="quarter" idx="1"/>
          </p:nvPr>
        </p:nvSpPr>
        <p:spPr>
          <a:xfrm>
            <a:off x="3850444" y="0"/>
            <a:ext cx="2945660" cy="496332"/>
          </a:xfrm>
          <a:prstGeom prst="rect">
            <a:avLst/>
          </a:prstGeom>
        </p:spPr>
        <p:txBody>
          <a:bodyPr vert="horz" lIns="91312" tIns="45656" rIns="91312" bIns="45656" rtlCol="0"/>
          <a:lstStyle>
            <a:lvl1pPr algn="r">
              <a:defRPr sz="1200"/>
            </a:lvl1pPr>
          </a:lstStyle>
          <a:p>
            <a:fld id="{C63C65BD-2259-4B6D-A0A8-3DAA6CC95A21}" type="datetimeFigureOut">
              <a:rPr lang="en-NZ" smtClean="0"/>
              <a:pPr/>
              <a:t>12/11/2020</a:t>
            </a:fld>
            <a:endParaRPr lang="en-NZ"/>
          </a:p>
        </p:txBody>
      </p:sp>
      <p:sp>
        <p:nvSpPr>
          <p:cNvPr id="4" name="Footer Placeholder 3"/>
          <p:cNvSpPr>
            <a:spLocks noGrp="1"/>
          </p:cNvSpPr>
          <p:nvPr>
            <p:ph type="ftr" sz="quarter" idx="2"/>
          </p:nvPr>
        </p:nvSpPr>
        <p:spPr>
          <a:xfrm>
            <a:off x="0" y="9428584"/>
            <a:ext cx="2945660" cy="496332"/>
          </a:xfrm>
          <a:prstGeom prst="rect">
            <a:avLst/>
          </a:prstGeom>
        </p:spPr>
        <p:txBody>
          <a:bodyPr vert="horz" lIns="91312" tIns="45656" rIns="91312" bIns="45656" rtlCol="0" anchor="b"/>
          <a:lstStyle>
            <a:lvl1pPr algn="l">
              <a:defRPr sz="1200"/>
            </a:lvl1pPr>
          </a:lstStyle>
          <a:p>
            <a:endParaRPr lang="en-NZ"/>
          </a:p>
        </p:txBody>
      </p:sp>
      <p:sp>
        <p:nvSpPr>
          <p:cNvPr id="5" name="Slide Number Placeholder 4"/>
          <p:cNvSpPr>
            <a:spLocks noGrp="1"/>
          </p:cNvSpPr>
          <p:nvPr>
            <p:ph type="sldNum" sz="quarter" idx="3"/>
          </p:nvPr>
        </p:nvSpPr>
        <p:spPr>
          <a:xfrm>
            <a:off x="3850444" y="9428584"/>
            <a:ext cx="2945660" cy="496332"/>
          </a:xfrm>
          <a:prstGeom prst="rect">
            <a:avLst/>
          </a:prstGeom>
        </p:spPr>
        <p:txBody>
          <a:bodyPr vert="horz" lIns="91312" tIns="45656" rIns="91312" bIns="45656" rtlCol="0" anchor="b"/>
          <a:lstStyle>
            <a:lvl1pPr algn="r">
              <a:defRPr sz="1200"/>
            </a:lvl1pPr>
          </a:lstStyle>
          <a:p>
            <a:fld id="{C6783A08-8D84-476A-901D-906DBDD0F17E}" type="slidenum">
              <a:rPr lang="en-NZ" smtClean="0"/>
              <a:pPr/>
              <a:t>‹#›</a:t>
            </a:fld>
            <a:endParaRPr lang="en-NZ"/>
          </a:p>
        </p:txBody>
      </p:sp>
    </p:spTree>
    <p:extLst>
      <p:ext uri="{BB962C8B-B14F-4D97-AF65-F5344CB8AC3E}">
        <p14:creationId xmlns:p14="http://schemas.microsoft.com/office/powerpoint/2010/main" val="2483283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60" cy="497679"/>
          </a:xfrm>
          <a:prstGeom prst="rect">
            <a:avLst/>
          </a:prstGeom>
        </p:spPr>
        <p:txBody>
          <a:bodyPr vert="horz" lIns="91275" tIns="45638" rIns="91275" bIns="45638" rtlCol="0"/>
          <a:lstStyle>
            <a:lvl1pPr algn="l">
              <a:defRPr sz="1200"/>
            </a:lvl1pPr>
          </a:lstStyle>
          <a:p>
            <a:endParaRPr lang="en-NZ"/>
          </a:p>
        </p:txBody>
      </p:sp>
      <p:sp>
        <p:nvSpPr>
          <p:cNvPr id="3" name="Date Placeholder 2"/>
          <p:cNvSpPr>
            <a:spLocks noGrp="1"/>
          </p:cNvSpPr>
          <p:nvPr>
            <p:ph type="dt" idx="1"/>
          </p:nvPr>
        </p:nvSpPr>
        <p:spPr>
          <a:xfrm>
            <a:off x="3850432" y="1"/>
            <a:ext cx="2945660" cy="497679"/>
          </a:xfrm>
          <a:prstGeom prst="rect">
            <a:avLst/>
          </a:prstGeom>
        </p:spPr>
        <p:txBody>
          <a:bodyPr vert="horz" lIns="91275" tIns="45638" rIns="91275" bIns="45638" rtlCol="0"/>
          <a:lstStyle>
            <a:lvl1pPr algn="r">
              <a:defRPr sz="1200"/>
            </a:lvl1pPr>
          </a:lstStyle>
          <a:p>
            <a:fld id="{D45338DC-B6ED-4D7A-A76D-9FF276419822}" type="datetimeFigureOut">
              <a:rPr lang="en-NZ" smtClean="0"/>
              <a:t>12/11/2020</a:t>
            </a:fld>
            <a:endParaRPr lang="en-NZ"/>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275" tIns="45638" rIns="91275" bIns="45638" rtlCol="0" anchor="ctr"/>
          <a:lstStyle/>
          <a:p>
            <a:endParaRPr lang="en-NZ"/>
          </a:p>
        </p:txBody>
      </p:sp>
      <p:sp>
        <p:nvSpPr>
          <p:cNvPr id="5" name="Notes Placeholder 4"/>
          <p:cNvSpPr>
            <a:spLocks noGrp="1"/>
          </p:cNvSpPr>
          <p:nvPr>
            <p:ph type="body" sz="quarter" idx="3"/>
          </p:nvPr>
        </p:nvSpPr>
        <p:spPr>
          <a:xfrm>
            <a:off x="679768" y="4777086"/>
            <a:ext cx="5438140" cy="3908524"/>
          </a:xfrm>
          <a:prstGeom prst="rect">
            <a:avLst/>
          </a:prstGeom>
        </p:spPr>
        <p:txBody>
          <a:bodyPr vert="horz" lIns="91275" tIns="45638" rIns="91275" bIns="456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959"/>
            <a:ext cx="2945660" cy="497679"/>
          </a:xfrm>
          <a:prstGeom prst="rect">
            <a:avLst/>
          </a:prstGeom>
        </p:spPr>
        <p:txBody>
          <a:bodyPr vert="horz" lIns="91275" tIns="45638" rIns="91275" bIns="45638" rtlCol="0" anchor="b"/>
          <a:lstStyle>
            <a:lvl1pPr algn="l">
              <a:defRPr sz="1200"/>
            </a:lvl1pPr>
          </a:lstStyle>
          <a:p>
            <a:endParaRPr lang="en-NZ"/>
          </a:p>
        </p:txBody>
      </p:sp>
      <p:sp>
        <p:nvSpPr>
          <p:cNvPr id="7" name="Slide Number Placeholder 6"/>
          <p:cNvSpPr>
            <a:spLocks noGrp="1"/>
          </p:cNvSpPr>
          <p:nvPr>
            <p:ph type="sldNum" sz="quarter" idx="5"/>
          </p:nvPr>
        </p:nvSpPr>
        <p:spPr>
          <a:xfrm>
            <a:off x="3850432" y="9428959"/>
            <a:ext cx="2945660" cy="497679"/>
          </a:xfrm>
          <a:prstGeom prst="rect">
            <a:avLst/>
          </a:prstGeom>
        </p:spPr>
        <p:txBody>
          <a:bodyPr vert="horz" lIns="91275" tIns="45638" rIns="91275" bIns="45638" rtlCol="0" anchor="b"/>
          <a:lstStyle>
            <a:lvl1pPr algn="r">
              <a:defRPr sz="1200"/>
            </a:lvl1pPr>
          </a:lstStyle>
          <a:p>
            <a:fld id="{CB3CD658-4512-44CA-B593-C81AC9B48A48}" type="slidenum">
              <a:rPr lang="en-NZ" smtClean="0"/>
              <a:t>‹#›</a:t>
            </a:fld>
            <a:endParaRPr lang="en-NZ"/>
          </a:p>
        </p:txBody>
      </p:sp>
    </p:spTree>
    <p:extLst>
      <p:ext uri="{BB962C8B-B14F-4D97-AF65-F5344CB8AC3E}">
        <p14:creationId xmlns:p14="http://schemas.microsoft.com/office/powerpoint/2010/main" val="258898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 kore au , He </a:t>
            </a:r>
            <a:r>
              <a:rPr lang="en-NZ" dirty="0" err="1"/>
              <a:t>ngaro</a:t>
            </a:r>
            <a:r>
              <a:rPr lang="en-NZ" dirty="0"/>
              <a:t> , he </a:t>
            </a:r>
            <a:r>
              <a:rPr lang="en-NZ" dirty="0" err="1"/>
              <a:t>kakano</a:t>
            </a:r>
            <a:r>
              <a:rPr lang="en-NZ" dirty="0"/>
              <a:t> , he </a:t>
            </a:r>
            <a:r>
              <a:rPr lang="en-NZ" dirty="0" err="1"/>
              <a:t>kakano</a:t>
            </a:r>
            <a:endParaRPr lang="en-NZ" dirty="0"/>
          </a:p>
          <a:p>
            <a:r>
              <a:rPr lang="en-NZ" dirty="0"/>
              <a:t>I </a:t>
            </a:r>
            <a:r>
              <a:rPr lang="en-NZ" dirty="0" err="1"/>
              <a:t>rui</a:t>
            </a:r>
            <a:r>
              <a:rPr lang="en-NZ" dirty="0"/>
              <a:t> </a:t>
            </a:r>
            <a:r>
              <a:rPr lang="en-NZ" dirty="0" err="1"/>
              <a:t>ruia</a:t>
            </a:r>
            <a:r>
              <a:rPr lang="en-NZ" dirty="0"/>
              <a:t> mai , I </a:t>
            </a:r>
            <a:r>
              <a:rPr lang="en-NZ" dirty="0" err="1"/>
              <a:t>rangiatea</a:t>
            </a:r>
            <a:r>
              <a:rPr lang="en-NZ" dirty="0"/>
              <a:t>.</a:t>
            </a:r>
          </a:p>
          <a:p>
            <a:endParaRPr lang="en-NZ" dirty="0"/>
          </a:p>
          <a:p>
            <a:endParaRPr lang="en-NZ" dirty="0"/>
          </a:p>
          <a:p>
            <a:r>
              <a:rPr lang="en-NZ" dirty="0"/>
              <a:t>E te </a:t>
            </a:r>
            <a:r>
              <a:rPr lang="en-NZ" dirty="0" err="1"/>
              <a:t>atua</a:t>
            </a:r>
            <a:r>
              <a:rPr lang="en-NZ" dirty="0"/>
              <a:t> – to the creator of us all,  nga mihi.</a:t>
            </a:r>
          </a:p>
          <a:p>
            <a:endParaRPr lang="en-NZ" dirty="0"/>
          </a:p>
          <a:p>
            <a:r>
              <a:rPr lang="en-NZ" dirty="0"/>
              <a:t>To all those who have left a path for us to follow, learn grow and improve, those who are no longer here, but for their struggles, and victories we acknowledge them. We are mindful of all those who have given their time and for some, who gave and lost their lives, tragically through COVID19 we acknowledge you. </a:t>
            </a:r>
          </a:p>
          <a:p>
            <a:endParaRPr lang="en-NZ" dirty="0"/>
          </a:p>
          <a:p>
            <a:r>
              <a:rPr lang="en-NZ" dirty="0"/>
              <a:t>Through these times of great medical discoveries and nursing challenge, to Nurses across the world, today who hear my message….. </a:t>
            </a:r>
          </a:p>
          <a:p>
            <a:endParaRPr lang="en-NZ" dirty="0"/>
          </a:p>
          <a:p>
            <a:r>
              <a:rPr lang="en-NZ" dirty="0"/>
              <a:t>Nga mihi, e nga mana, e nga reo, e rau Rangatira ma, o nga </a:t>
            </a:r>
            <a:r>
              <a:rPr lang="en-NZ" dirty="0" err="1"/>
              <a:t>hau</a:t>
            </a:r>
            <a:r>
              <a:rPr lang="en-NZ" dirty="0"/>
              <a:t> e </a:t>
            </a:r>
            <a:r>
              <a:rPr lang="en-NZ" dirty="0" err="1"/>
              <a:t>wha</a:t>
            </a:r>
            <a:r>
              <a:rPr lang="en-NZ" dirty="0"/>
              <a:t>. </a:t>
            </a:r>
          </a:p>
          <a:p>
            <a:r>
              <a:rPr lang="en-NZ" dirty="0"/>
              <a:t>I greet , once, twice  and greet you once more from Kerikeri, in NZ. </a:t>
            </a:r>
          </a:p>
          <a:p>
            <a:r>
              <a:rPr lang="en-NZ" dirty="0"/>
              <a:t>Tena Koutou, Tena Koutou Tena Koutou katoa.</a:t>
            </a:r>
          </a:p>
          <a:p>
            <a:endParaRPr lang="en-NZ" dirty="0"/>
          </a:p>
          <a:p>
            <a:r>
              <a:rPr lang="en-NZ" dirty="0"/>
              <a:t>From my ancestors  to yours, from my elders to yours, from our wise women and children to yours,,,, we greet you.</a:t>
            </a:r>
          </a:p>
          <a:p>
            <a:endParaRPr lang="en-NZ" dirty="0"/>
          </a:p>
          <a:p>
            <a:r>
              <a:rPr lang="en-NZ" dirty="0"/>
              <a:t>Hikurangi te </a:t>
            </a:r>
            <a:r>
              <a:rPr lang="en-NZ" dirty="0" err="1"/>
              <a:t>maunga</a:t>
            </a:r>
            <a:r>
              <a:rPr lang="en-NZ" dirty="0"/>
              <a:t>, </a:t>
            </a:r>
            <a:r>
              <a:rPr lang="en-NZ" dirty="0" err="1"/>
              <a:t>Taumarere</a:t>
            </a:r>
            <a:r>
              <a:rPr lang="en-NZ" dirty="0"/>
              <a:t> te awa, </a:t>
            </a:r>
            <a:r>
              <a:rPr lang="en-NZ" dirty="0" err="1"/>
              <a:t>Waiomio</a:t>
            </a:r>
            <a:r>
              <a:rPr lang="en-NZ" dirty="0"/>
              <a:t> te whenua, Ko </a:t>
            </a:r>
            <a:r>
              <a:rPr lang="en-NZ" dirty="0" err="1"/>
              <a:t>Miria</a:t>
            </a:r>
            <a:r>
              <a:rPr lang="en-NZ" dirty="0"/>
              <a:t> te marae.</a:t>
            </a:r>
          </a:p>
          <a:p>
            <a:r>
              <a:rPr lang="en-NZ" dirty="0"/>
              <a:t>Ko </a:t>
            </a:r>
            <a:r>
              <a:rPr lang="en-NZ" dirty="0" err="1"/>
              <a:t>Kawiti</a:t>
            </a:r>
            <a:r>
              <a:rPr lang="en-NZ" dirty="0"/>
              <a:t> te tupuna, </a:t>
            </a:r>
          </a:p>
          <a:p>
            <a:r>
              <a:rPr lang="en-NZ" dirty="0"/>
              <a:t>Ko Kirihi Hare Reihana </a:t>
            </a:r>
            <a:r>
              <a:rPr lang="en-NZ" dirty="0" err="1"/>
              <a:t>raua</a:t>
            </a:r>
            <a:r>
              <a:rPr lang="en-NZ" dirty="0"/>
              <a:t> Ko </a:t>
            </a:r>
            <a:r>
              <a:rPr lang="en-NZ" dirty="0" err="1"/>
              <a:t>Pikihuia</a:t>
            </a:r>
            <a:r>
              <a:rPr lang="en-NZ" dirty="0"/>
              <a:t> MacDonald </a:t>
            </a:r>
            <a:r>
              <a:rPr lang="en-NZ" dirty="0" err="1"/>
              <a:t>toku</a:t>
            </a:r>
            <a:r>
              <a:rPr lang="en-NZ" dirty="0"/>
              <a:t> </a:t>
            </a:r>
            <a:r>
              <a:rPr lang="en-NZ" dirty="0" err="1"/>
              <a:t>matua</a:t>
            </a:r>
            <a:r>
              <a:rPr lang="en-NZ" dirty="0"/>
              <a:t> </a:t>
            </a:r>
          </a:p>
          <a:p>
            <a:r>
              <a:rPr lang="en-NZ" dirty="0"/>
              <a:t>Ko Ngapuhi, Ngati Hine, Ngati Kahu, Ngati </a:t>
            </a:r>
            <a:r>
              <a:rPr lang="en-NZ" dirty="0" err="1"/>
              <a:t>Pihere</a:t>
            </a:r>
            <a:r>
              <a:rPr lang="en-NZ" dirty="0"/>
              <a:t>, Ngati </a:t>
            </a:r>
            <a:r>
              <a:rPr lang="en-NZ" dirty="0" err="1"/>
              <a:t>Kere</a:t>
            </a:r>
            <a:r>
              <a:rPr lang="en-NZ" dirty="0"/>
              <a:t> , </a:t>
            </a:r>
            <a:r>
              <a:rPr lang="en-NZ" dirty="0" err="1"/>
              <a:t>Ngaitahu</a:t>
            </a:r>
            <a:r>
              <a:rPr lang="en-NZ" dirty="0"/>
              <a:t>, </a:t>
            </a:r>
            <a:r>
              <a:rPr lang="en-NZ" dirty="0" err="1"/>
              <a:t>Rangitane</a:t>
            </a:r>
            <a:r>
              <a:rPr lang="en-NZ" dirty="0"/>
              <a:t> </a:t>
            </a:r>
            <a:r>
              <a:rPr lang="en-NZ" dirty="0" err="1"/>
              <a:t>oku</a:t>
            </a:r>
            <a:r>
              <a:rPr lang="en-NZ" dirty="0"/>
              <a:t> iwi katoa </a:t>
            </a:r>
          </a:p>
          <a:p>
            <a:r>
              <a:rPr lang="en-NZ" dirty="0"/>
              <a:t>Ko Hemaima </a:t>
            </a:r>
            <a:r>
              <a:rPr lang="en-NZ"/>
              <a:t>Reihana-Tait ahau. </a:t>
            </a:r>
            <a:endParaRPr lang="en-NZ" dirty="0"/>
          </a:p>
          <a:p>
            <a:endParaRPr lang="en-NZ" dirty="0"/>
          </a:p>
          <a:p>
            <a:r>
              <a:rPr lang="en-NZ" dirty="0"/>
              <a:t>My name is Hemaima Reihana-Tait.</a:t>
            </a:r>
          </a:p>
          <a:p>
            <a:r>
              <a:rPr lang="en-NZ" dirty="0"/>
              <a:t>Nurse Director in Northland NZ for primary Health Care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1</a:t>
            </a:fld>
            <a:endParaRPr lang="en-NZ"/>
          </a:p>
        </p:txBody>
      </p:sp>
    </p:spTree>
    <p:extLst>
      <p:ext uri="{BB962C8B-B14F-4D97-AF65-F5344CB8AC3E}">
        <p14:creationId xmlns:p14="http://schemas.microsoft.com/office/powerpoint/2010/main" val="355704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Living in Northland has some tough realities- These homes are in our Northland locality. The church is well known in the small community of </a:t>
            </a:r>
            <a:r>
              <a:rPr lang="en-US" dirty="0" err="1"/>
              <a:t>Kaeo</a:t>
            </a:r>
            <a:r>
              <a:rPr lang="en-US" dirty="0"/>
              <a:t> which has a tidal river running through it and in times of heavy rain, the community experiences frequent flooding.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health context shows that 35% of the population are Maori </a:t>
            </a:r>
          </a:p>
          <a:p>
            <a:pPr marL="171450" indent="-171450">
              <a:buFont typeface="Arial" panose="020B0604020202020204" pitchFamily="34" charset="0"/>
              <a:buChar char="•"/>
            </a:pPr>
            <a:r>
              <a:rPr lang="en-US" dirty="0"/>
              <a:t>More than one third of the population live in high areas of deprivation where distance from services  of health, education, employment, trade services </a:t>
            </a:r>
            <a:r>
              <a:rPr lang="en-US" dirty="0" err="1"/>
              <a:t>etc</a:t>
            </a:r>
            <a:r>
              <a:rPr lang="en-US" dirty="0"/>
              <a:t> are difficult to access</a:t>
            </a:r>
          </a:p>
          <a:p>
            <a:pPr marL="171450" indent="-171450">
              <a:buFont typeface="Arial" panose="020B0604020202020204" pitchFamily="34" charset="0"/>
              <a:buChar char="•"/>
            </a:pPr>
            <a:r>
              <a:rPr lang="en-US" dirty="0"/>
              <a:t>Rates of illness and mortality for Maori are higher than non-Maori .</a:t>
            </a:r>
          </a:p>
          <a:p>
            <a:pPr marL="171450" indent="-171450">
              <a:buFont typeface="Arial" panose="020B0604020202020204" pitchFamily="34" charset="0"/>
              <a:buChar char="•"/>
            </a:pPr>
            <a:r>
              <a:rPr lang="en-US" dirty="0"/>
              <a:t>Conditions causing death include stroke, ischaemic heart disease , lung disease and diabetes , is a great challenge.  </a:t>
            </a:r>
          </a:p>
          <a:p>
            <a:pPr marL="171450" indent="-171450">
              <a:buFont typeface="Arial" panose="020B0604020202020204" pitchFamily="34" charset="0"/>
              <a:buChar char="•"/>
            </a:pPr>
            <a:r>
              <a:rPr lang="en-US" dirty="0"/>
              <a:t>We acknowledge that indigenous populations globally expound similarly , increased rates of mortality, morbidity and disability. </a:t>
            </a:r>
          </a:p>
          <a:p>
            <a:pPr marL="171450" indent="-171450">
              <a:buFont typeface="Arial" panose="020B0604020202020204" pitchFamily="34" charset="0"/>
              <a:buChar char="•"/>
            </a:pPr>
            <a:endParaRPr lang="en-US" dirty="0"/>
          </a:p>
          <a:p>
            <a:r>
              <a:rPr lang="en-US" dirty="0"/>
              <a:t>Whilst Maori experience higher rates of illness studies show:</a:t>
            </a:r>
          </a:p>
          <a:p>
            <a:pPr marL="171450" indent="-171450">
              <a:buFont typeface="Arial" panose="020B0604020202020204" pitchFamily="34" charset="0"/>
              <a:buChar char="•"/>
            </a:pPr>
            <a:r>
              <a:rPr lang="en-US" dirty="0"/>
              <a:t>They access primary health care less</a:t>
            </a:r>
          </a:p>
          <a:p>
            <a:pPr marL="171450" indent="-171450">
              <a:buFont typeface="Arial" panose="020B0604020202020204" pitchFamily="34" charset="0"/>
              <a:buChar char="•"/>
            </a:pPr>
            <a:r>
              <a:rPr lang="en-US" dirty="0"/>
              <a:t>Have less tests  and investigations ordered , with less follow up than non- Maori.</a:t>
            </a:r>
          </a:p>
          <a:p>
            <a:pPr marL="171450" indent="-171450">
              <a:buFont typeface="Arial" panose="020B0604020202020204" pitchFamily="34" charset="0"/>
              <a:buChar char="•"/>
            </a:pPr>
            <a:r>
              <a:rPr lang="en-US" dirty="0"/>
              <a:t>Maori avoid seeking health care or present late in their disease process and they miss vital cues to changing health conditions, they are shy , or unable to articulate their health needs clearly  or they maybe embarrassed  about their poor health circumstance </a:t>
            </a:r>
          </a:p>
          <a:p>
            <a:pPr marL="171450" indent="-171450">
              <a:buFont typeface="Arial" panose="020B0604020202020204" pitchFamily="34" charset="0"/>
              <a:buChar char="•"/>
            </a:pPr>
            <a:r>
              <a:rPr lang="en-US" dirty="0"/>
              <a:t>These outcomes provide the clues , rationale and the drivers for the need for transformational health change.</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10</a:t>
            </a:fld>
            <a:endParaRPr lang="en-NZ"/>
          </a:p>
        </p:txBody>
      </p:sp>
    </p:spTree>
    <p:extLst>
      <p:ext uri="{BB962C8B-B14F-4D97-AF65-F5344CB8AC3E}">
        <p14:creationId xmlns:p14="http://schemas.microsoft.com/office/powerpoint/2010/main" val="2835746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NZ Epidemiologist  Dr Juliet </a:t>
            </a:r>
            <a:r>
              <a:rPr lang="en-NZ" sz="1200" dirty="0" err="1"/>
              <a:t>Ruball</a:t>
            </a:r>
            <a:r>
              <a:rPr lang="en-NZ" sz="1200" dirty="0"/>
              <a:t> Smith </a:t>
            </a:r>
          </a:p>
          <a:p>
            <a:r>
              <a:rPr lang="en-NZ" sz="1200" dirty="0"/>
              <a:t>Leads out with the instruction that services can approach inequitable health outcomes in three specific ways: </a:t>
            </a:r>
          </a:p>
          <a:p>
            <a:r>
              <a:rPr lang="en-NZ" sz="1200" dirty="0"/>
              <a:t>1. Through addressing systems </a:t>
            </a:r>
          </a:p>
          <a:p>
            <a:r>
              <a:rPr lang="en-NZ" sz="1200" dirty="0"/>
              <a:t>2. The patient or individual themselves can initiate their own development or change </a:t>
            </a:r>
          </a:p>
          <a:p>
            <a:r>
              <a:rPr lang="en-NZ" sz="1200" dirty="0"/>
              <a:t>3. </a:t>
            </a:r>
            <a:r>
              <a:rPr lang="en-NZ" sz="1200" b="1" dirty="0"/>
              <a:t>Service can focus</a:t>
            </a:r>
            <a:r>
              <a:rPr lang="en-NZ" sz="1200" b="1" dirty="0">
                <a:solidFill>
                  <a:schemeClr val="tx1"/>
                </a:solidFill>
              </a:rPr>
              <a:t> on the patient provider interaction </a:t>
            </a:r>
          </a:p>
          <a:p>
            <a:endParaRPr lang="en-NZ" sz="1200" b="1" dirty="0">
              <a:solidFill>
                <a:schemeClr val="tx1"/>
              </a:solidFill>
            </a:endParaRPr>
          </a:p>
          <a:p>
            <a:endParaRPr lang="en-NZ" sz="1200" b="1" dirty="0">
              <a:solidFill>
                <a:schemeClr val="tx1"/>
              </a:solidFill>
            </a:endParaRPr>
          </a:p>
          <a:p>
            <a:r>
              <a:rPr lang="en-NZ" sz="1200" b="0" dirty="0">
                <a:solidFill>
                  <a:schemeClr val="tx1"/>
                </a:solidFill>
              </a:rPr>
              <a:t>As a strategy to address inequitable health outcomes we have implemented programs and projects to manage our systems </a:t>
            </a:r>
          </a:p>
          <a:p>
            <a:r>
              <a:rPr lang="en-NZ" sz="1200" b="0" dirty="0">
                <a:solidFill>
                  <a:schemeClr val="tx1"/>
                </a:solidFill>
              </a:rPr>
              <a:t>A number of national strategies addressing these issues including intersectoral / issues and taking a multipronged approach has been in progress for some years </a:t>
            </a:r>
          </a:p>
          <a:p>
            <a:endParaRPr lang="en-NZ" sz="1200" b="0" dirty="0">
              <a:solidFill>
                <a:schemeClr val="tx1"/>
              </a:solidFill>
            </a:endParaRPr>
          </a:p>
          <a:p>
            <a:r>
              <a:rPr lang="en-NZ" sz="1200" b="0" dirty="0">
                <a:solidFill>
                  <a:schemeClr val="tx1"/>
                </a:solidFill>
              </a:rPr>
              <a:t>The patient has been on occasion blamed for their circumstance and efforts have been made to support ‘self management’ </a:t>
            </a:r>
          </a:p>
          <a:p>
            <a:endParaRPr lang="en-NZ" sz="1200" b="0" dirty="0">
              <a:solidFill>
                <a:schemeClr val="tx1"/>
              </a:solidFill>
            </a:endParaRPr>
          </a:p>
          <a:p>
            <a:r>
              <a:rPr lang="en-NZ" sz="1200" b="0" dirty="0">
                <a:solidFill>
                  <a:schemeClr val="tx1"/>
                </a:solidFill>
              </a:rPr>
              <a:t>Juliet Rumball Smith reminds us that there is greatest and significant influence in approaching strategies that focus on the patient provider interaction. </a:t>
            </a:r>
          </a:p>
          <a:p>
            <a:endParaRPr lang="en-NZ" sz="1200" b="1" dirty="0">
              <a:solidFill>
                <a:schemeClr val="tx1"/>
              </a:solidFill>
            </a:endParaRPr>
          </a:p>
          <a:p>
            <a:endParaRPr lang="en-NZ" sz="1200" b="1" dirty="0">
              <a:solidFill>
                <a:schemeClr val="tx1"/>
              </a:solidFill>
            </a:endParaRPr>
          </a:p>
          <a:p>
            <a:endParaRPr lang="en-NZ" sz="1200" b="1" dirty="0">
              <a:solidFill>
                <a:schemeClr val="tx1"/>
              </a:solidFill>
            </a:endParaRPr>
          </a:p>
          <a:p>
            <a:r>
              <a:rPr lang="en-NZ" sz="1200" b="1" dirty="0">
                <a:solidFill>
                  <a:schemeClr val="tx1"/>
                </a:solidFill>
              </a:rPr>
              <a:t>Hidden in plain sight is the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11</a:t>
            </a:fld>
            <a:endParaRPr lang="en-NZ"/>
          </a:p>
        </p:txBody>
      </p:sp>
    </p:spTree>
    <p:extLst>
      <p:ext uri="{BB962C8B-B14F-4D97-AF65-F5344CB8AC3E}">
        <p14:creationId xmlns:p14="http://schemas.microsoft.com/office/powerpoint/2010/main" val="297357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CD658-4512-44CA-B593-C81AC9B48A48}" type="slidenum">
              <a:rPr lang="en-NZ" smtClean="0"/>
              <a:t>12</a:t>
            </a:fld>
            <a:endParaRPr lang="en-NZ"/>
          </a:p>
        </p:txBody>
      </p:sp>
    </p:spTree>
    <p:extLst>
      <p:ext uri="{BB962C8B-B14F-4D97-AF65-F5344CB8AC3E}">
        <p14:creationId xmlns:p14="http://schemas.microsoft.com/office/powerpoint/2010/main" val="341163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E5C295B-7B9A-4DF7-BD2B-CBEE475B7184}" type="slidenum">
              <a:rPr lang="en-NZ" smtClean="0"/>
              <a:t>13</a:t>
            </a:fld>
            <a:endParaRPr lang="en-NZ"/>
          </a:p>
        </p:txBody>
      </p:sp>
    </p:spTree>
    <p:extLst>
      <p:ext uri="{BB962C8B-B14F-4D97-AF65-F5344CB8AC3E}">
        <p14:creationId xmlns:p14="http://schemas.microsoft.com/office/powerpoint/2010/main" val="373490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Durie laid foundations for other developments such as The Meihana Model (Pitama, S. </a:t>
            </a:r>
            <a:r>
              <a:rPr lang="en-NZ" sz="1200" kern="1200" dirty="0" err="1">
                <a:solidFill>
                  <a:schemeClr val="tx1"/>
                </a:solidFill>
                <a:effectLst/>
                <a:latin typeface="+mn-lt"/>
                <a:ea typeface="+mn-ea"/>
                <a:cs typeface="+mn-cs"/>
              </a:rPr>
              <a:t>Huria,T</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Lacey,C</a:t>
            </a:r>
            <a:r>
              <a:rPr lang="en-NZ" sz="1200" kern="1200" dirty="0">
                <a:solidFill>
                  <a:schemeClr val="tx1"/>
                </a:solidFill>
                <a:effectLst/>
                <a:latin typeface="+mn-lt"/>
                <a:ea typeface="+mn-ea"/>
                <a:cs typeface="+mn-cs"/>
              </a:rPr>
              <a:t>, 2014), expanding on the dimensions of Te Whare Tapa wha, providing recommendations for enhancing Dr or Nurse - patient relationships with Maori. The Meihana Model outlines four steps in the engagement, these being </a:t>
            </a:r>
            <a:r>
              <a:rPr lang="en-NZ" sz="1200" kern="1200" dirty="0" err="1">
                <a:solidFill>
                  <a:schemeClr val="tx1"/>
                </a:solidFill>
                <a:effectLst/>
                <a:latin typeface="+mn-lt"/>
                <a:ea typeface="+mn-ea"/>
                <a:cs typeface="+mn-cs"/>
              </a:rPr>
              <a:t>mihimihi</a:t>
            </a:r>
            <a:r>
              <a:rPr lang="en-NZ" sz="1200" kern="1200" dirty="0">
                <a:solidFill>
                  <a:schemeClr val="tx1"/>
                </a:solidFill>
                <a:effectLst/>
                <a:latin typeface="+mn-lt"/>
                <a:ea typeface="+mn-ea"/>
                <a:cs typeface="+mn-cs"/>
              </a:rPr>
              <a:t> (initial greeting engagement) </a:t>
            </a:r>
            <a:r>
              <a:rPr lang="en-NZ" sz="1200" kern="1200" dirty="0" err="1">
                <a:solidFill>
                  <a:schemeClr val="tx1"/>
                </a:solidFill>
                <a:effectLst/>
                <a:latin typeface="+mn-lt"/>
                <a:ea typeface="+mn-ea"/>
                <a:cs typeface="+mn-cs"/>
              </a:rPr>
              <a:t>whakawhanaungatanga</a:t>
            </a:r>
            <a:r>
              <a:rPr lang="en-NZ" sz="1200" kern="1200" dirty="0">
                <a:solidFill>
                  <a:schemeClr val="tx1"/>
                </a:solidFill>
                <a:effectLst/>
                <a:latin typeface="+mn-lt"/>
                <a:ea typeface="+mn-ea"/>
                <a:cs typeface="+mn-cs"/>
              </a:rPr>
              <a:t> (making a connection) Kaupapa (attending to the purpose of the encounter) and </a:t>
            </a:r>
            <a:r>
              <a:rPr lang="en-NZ" sz="1200" kern="1200" dirty="0" err="1">
                <a:solidFill>
                  <a:schemeClr val="tx1"/>
                </a:solidFill>
                <a:effectLst/>
                <a:latin typeface="+mn-lt"/>
                <a:ea typeface="+mn-ea"/>
                <a:cs typeface="+mn-cs"/>
              </a:rPr>
              <a:t>poroporaki</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whakamutunga</a:t>
            </a:r>
            <a:r>
              <a:rPr lang="en-NZ" sz="1200" kern="1200" dirty="0">
                <a:solidFill>
                  <a:schemeClr val="tx1"/>
                </a:solidFill>
                <a:effectLst/>
                <a:latin typeface="+mn-lt"/>
                <a:ea typeface="+mn-ea"/>
                <a:cs typeface="+mn-cs"/>
              </a:rPr>
              <a:t> (closing the session). It expresses the interweaving of Maori beliefs and values to optimise and authenticate that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More than process steps in engagement these are welcoming door openers to the intimate individual heart spaces where real communication happens.  Part of the reason why a person doesn’t feel heard is because the form and style of communication is so different they don’t feel understood. Realising that particular communication feature difference, between Maori and non-Maori, will inform the importance of drawing attention to the detail of </a:t>
            </a:r>
            <a:r>
              <a:rPr lang="en-NZ" sz="1200" kern="1200" dirty="0" err="1">
                <a:solidFill>
                  <a:schemeClr val="tx1"/>
                </a:solidFill>
                <a:effectLst/>
                <a:latin typeface="+mn-lt"/>
                <a:ea typeface="+mn-ea"/>
                <a:cs typeface="+mn-cs"/>
              </a:rPr>
              <a:t>Mihimihi</a:t>
            </a:r>
            <a:r>
              <a:rPr lang="en-NZ" sz="1200" kern="1200" dirty="0">
                <a:solidFill>
                  <a:schemeClr val="tx1"/>
                </a:solidFill>
                <a:effectLst/>
                <a:latin typeface="+mn-lt"/>
                <a:ea typeface="+mn-ea"/>
                <a:cs typeface="+mn-cs"/>
              </a:rPr>
              <a:t>, Whanaungatanga, Kaupapa and </a:t>
            </a:r>
            <a:r>
              <a:rPr lang="en-NZ" sz="1200" kern="1200" dirty="0" err="1">
                <a:solidFill>
                  <a:schemeClr val="tx1"/>
                </a:solidFill>
                <a:effectLst/>
                <a:latin typeface="+mn-lt"/>
                <a:ea typeface="+mn-ea"/>
                <a:cs typeface="+mn-cs"/>
              </a:rPr>
              <a:t>Poroporoaki</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Whakamutunga</a:t>
            </a:r>
            <a:r>
              <a:rPr lang="en-NZ" sz="1200" kern="1200" dirty="0">
                <a:solidFill>
                  <a:schemeClr val="tx1"/>
                </a:solidFill>
                <a:effectLst/>
                <a:latin typeface="+mn-lt"/>
                <a:ea typeface="+mn-ea"/>
                <a:cs typeface="+mn-cs"/>
              </a:rPr>
              <a:t>, as a rich encounter of engagement and not just a step in a twenty-minute consult. Understanding that you aren’t going to get anywhere with the patient until that heart space is settled. This may slow the race in trying to get to an end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 Mauri ora moment will reorient listening, alerting oneself to identify what is really on their mind and not what is on our schedule or dashboard. The balance of these efforts encompasses the artful approach we term cultural competency. The management of such an artful moment in a tight timeframe may feel impossible.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Simple Maori words in a greeting; correct pronunciation of name; affirmation and acceptance through a firm handshake or hongi; accurate paraphrasing of comments; checking out understandings; formally creating a specific space for the right Kaupapa to happen; can all be achieved authentically in a few moments, if you maintain the importance of connection with people above tasks as the agenda.  These are less about time and more about quality ‘use’ of time. To be able to achieve both clinical and cultural requirements through the master’s skilful negotiation, back and forth, formalising moments for proper responses to occur so that a flourishing of ideas can flow, a taking back of responsibility can occur and the thrill of being alive can be sensed. This would be a perfect scene for the unfolding of mauri ora.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B3CD658-4512-44CA-B593-C81AC9B48A48}" type="slidenum">
              <a:rPr lang="en-NZ" smtClean="0"/>
              <a:t>14</a:t>
            </a:fld>
            <a:endParaRPr lang="en-NZ"/>
          </a:p>
        </p:txBody>
      </p:sp>
    </p:spTree>
    <p:extLst>
      <p:ext uri="{BB962C8B-B14F-4D97-AF65-F5344CB8AC3E}">
        <p14:creationId xmlns:p14="http://schemas.microsoft.com/office/powerpoint/2010/main" val="79383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Hidden in plan sight there is the opportunity to shape our engagement skills and to breathe life into the patient experience</a:t>
            </a:r>
          </a:p>
          <a:p>
            <a:endParaRPr lang="en-NZ" dirty="0"/>
          </a:p>
          <a:p>
            <a:r>
              <a:rPr lang="en-NZ" dirty="0"/>
              <a:t>We have learnt that for Maori there is a really obvious thing to do that we can do, but nurses don’t do it </a:t>
            </a:r>
          </a:p>
          <a:p>
            <a:endParaRPr lang="en-NZ" dirty="0"/>
          </a:p>
          <a:p>
            <a:r>
              <a:rPr lang="en-NZ" b="1" dirty="0"/>
              <a:t>This is to see every encounter as a Mauri Ora encounter – an opportunity to breathe life into the patient- encouragement </a:t>
            </a:r>
            <a:r>
              <a:rPr lang="en-NZ" dirty="0"/>
              <a:t>……to bring into harmony a suite of skills  that operate simultaneously in a nurse who is finely attuned and aware of the role they play in lifting and sustaining the patient to a position of power and self efficacy for personal leadership. </a:t>
            </a:r>
          </a:p>
          <a:p>
            <a:endParaRPr lang="en-NZ" dirty="0"/>
          </a:p>
          <a:p>
            <a:r>
              <a:rPr lang="en-NZ" dirty="0"/>
              <a:t>This contribution will bring the patient back to you voluntarily. They will negotiate with you their challenges and take a stronger lead in their journey. With your trust and respect for their preferences and values demonstrated in the way you give yourself to this brief moment will make a difference and reduce time in other areas and matters of their care, </a:t>
            </a:r>
          </a:p>
          <a:p>
            <a:endParaRPr lang="en-NZ" dirty="0"/>
          </a:p>
          <a:p>
            <a:r>
              <a:rPr lang="en-NZ" dirty="0"/>
              <a:t>In a clinical environment where there are pressures and limited time, one might forgo this opportunity to enlist the patient, sacrificing the moment for richness in exchange for the satisfaction to move onto the next task. </a:t>
            </a:r>
          </a:p>
          <a:p>
            <a:endParaRPr lang="en-NZ" dirty="0"/>
          </a:p>
          <a:p>
            <a:pPr lvl="0"/>
            <a:r>
              <a:rPr lang="en-NZ" sz="1200" kern="1200" dirty="0">
                <a:solidFill>
                  <a:schemeClr val="tx1"/>
                </a:solidFill>
                <a:effectLst/>
                <a:latin typeface="+mn-lt"/>
                <a:ea typeface="+mn-ea"/>
                <a:cs typeface="+mn-cs"/>
              </a:rPr>
              <a:t>Feedback from clinicians/ nurses just like yourselves include </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Limited time to address multiple complex issues</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Feeling overwhelmed </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And limited capability to adapt to new information </a:t>
            </a:r>
          </a:p>
          <a:p>
            <a:pPr marL="0" indent="0">
              <a:buNone/>
            </a:pPr>
            <a:endParaRPr lang="en-NZ" dirty="0"/>
          </a:p>
          <a:p>
            <a:r>
              <a:rPr lang="en-NZ" b="1" dirty="0"/>
              <a:t>Hidden in plain sight is the opportunity to recognise that we as nurses are keepers of a vital ingredient to unleashing the untapped contributions of the patient themselves simply by connecting with them, with the expression of how thrilled you are to see them.</a:t>
            </a:r>
          </a:p>
          <a:p>
            <a:endParaRPr lang="en-NZ" dirty="0"/>
          </a:p>
          <a:p>
            <a:r>
              <a:rPr lang="en-NZ" dirty="0"/>
              <a:t>The expression of Mauri Ora- </a:t>
            </a:r>
            <a:r>
              <a:rPr lang="en-NZ" b="1" dirty="0"/>
              <a:t>is not a tool to make people feel happy </a:t>
            </a:r>
          </a:p>
          <a:p>
            <a:r>
              <a:rPr lang="en-NZ" dirty="0"/>
              <a:t>But an opportunity to express that you are thrilled to see them. This subtle difference communicates a sense of value.</a:t>
            </a:r>
          </a:p>
          <a:p>
            <a:endParaRPr lang="en-NZ" dirty="0"/>
          </a:p>
          <a:p>
            <a:r>
              <a:rPr lang="en-NZ" b="1" i="1" dirty="0"/>
              <a:t>People need to feel like they are going to have a positive, meaningful and relevant health experience with you.</a:t>
            </a:r>
          </a:p>
          <a:p>
            <a:endParaRPr lang="en-NZ" dirty="0"/>
          </a:p>
          <a:p>
            <a:r>
              <a:rPr lang="en-NZ" b="1" i="1" dirty="0"/>
              <a:t>The encounter with the patient is to not skip over the value of deepening connection, to really listen , to really focus on them and to breathe life, hope and encouragement to lift patients so they are permitted to make decisions that advance their progress to positive health benefit.</a:t>
            </a:r>
          </a:p>
          <a:p>
            <a:endParaRPr lang="en-NZ" dirty="0"/>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15</a:t>
            </a:fld>
            <a:endParaRPr lang="en-NZ"/>
          </a:p>
        </p:txBody>
      </p:sp>
    </p:spTree>
    <p:extLst>
      <p:ext uri="{BB962C8B-B14F-4D97-AF65-F5344CB8AC3E}">
        <p14:creationId xmlns:p14="http://schemas.microsoft.com/office/powerpoint/2010/main" val="242342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Studies in NZ highlight that clinicians, including nurses , treat Maori differently from non-Maori. Cultural competence and unconscious bias significantly influence  the quality of health care for Maori who experience the worst health outcomes of the NZ population.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16</a:t>
            </a:fld>
            <a:endParaRPr lang="en-NZ"/>
          </a:p>
        </p:txBody>
      </p:sp>
    </p:spTree>
    <p:extLst>
      <p:ext uri="{BB962C8B-B14F-4D97-AF65-F5344CB8AC3E}">
        <p14:creationId xmlns:p14="http://schemas.microsoft.com/office/powerpoint/2010/main" val="354835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ct val="50000"/>
              </a:spcBef>
            </a:pPr>
            <a:r>
              <a:rPr lang="en-US" sz="1200" i="1" dirty="0">
                <a:latin typeface="Times New Roman" pitchFamily="18" charset="0"/>
              </a:rPr>
              <a:t>Equals must be treated equally (a) and </a:t>
            </a:r>
            <a:r>
              <a:rPr lang="en-US" sz="1200" i="1" dirty="0" err="1">
                <a:latin typeface="Times New Roman" pitchFamily="18" charset="0"/>
              </a:rPr>
              <a:t>unequals</a:t>
            </a:r>
            <a:r>
              <a:rPr lang="en-US" sz="1200" i="1" dirty="0">
                <a:latin typeface="Times New Roman" pitchFamily="18" charset="0"/>
              </a:rPr>
              <a:t> unequally (b) according to their relative inequality</a:t>
            </a:r>
            <a:endParaRPr lang="en-US" sz="1200" dirty="0">
              <a:latin typeface="Times New Roman" pitchFamily="18" charset="0"/>
            </a:endParaRPr>
          </a:p>
          <a:p>
            <a:pPr algn="r">
              <a:spcBef>
                <a:spcPct val="50000"/>
              </a:spcBef>
            </a:pPr>
            <a:r>
              <a:rPr lang="en-US" sz="1200" i="1" dirty="0">
                <a:latin typeface="Times New Roman" pitchFamily="18" charset="0"/>
              </a:rPr>
              <a:t>Aristotle</a:t>
            </a:r>
            <a:endParaRPr lang="en-US" sz="1200" dirty="0">
              <a:latin typeface="Times New Roman" pitchFamily="18" charset="0"/>
            </a:endParaRPr>
          </a:p>
          <a:p>
            <a:r>
              <a:rPr lang="en-NZ" baseline="0" dirty="0"/>
              <a:t>The overall imagery is saying that some people need more resources than others to reach the fruit.</a:t>
            </a:r>
          </a:p>
          <a:p>
            <a:r>
              <a:rPr lang="en-NZ" baseline="0" dirty="0"/>
              <a:t>Giving people exactly the same service and resources won’t achieve equal outcomes.</a:t>
            </a:r>
          </a:p>
          <a:p>
            <a:endParaRPr lang="en-NZ" baseline="0" dirty="0"/>
          </a:p>
          <a:p>
            <a:r>
              <a:rPr lang="en-NZ" baseline="0" dirty="0"/>
              <a:t>For example…</a:t>
            </a:r>
          </a:p>
          <a:p>
            <a:r>
              <a:rPr lang="en-NZ" baseline="0" dirty="0"/>
              <a:t>The fruit could be getting to an appointment on time – easy for some, not easy for others.  </a:t>
            </a:r>
          </a:p>
          <a:p>
            <a:r>
              <a:rPr lang="en-NZ" baseline="0" dirty="0"/>
              <a:t>The fruit could be having a cervical smear.</a:t>
            </a:r>
          </a:p>
          <a:p>
            <a:r>
              <a:rPr lang="en-NZ" baseline="0" dirty="0"/>
              <a:t>The fruit could be giving up smoking.</a:t>
            </a:r>
          </a:p>
          <a:p>
            <a:r>
              <a:rPr lang="en-NZ" baseline="0" dirty="0"/>
              <a:t>The fruit could be exercise or losing weight.</a:t>
            </a:r>
          </a:p>
          <a:p>
            <a:r>
              <a:rPr lang="en-NZ" baseline="0" dirty="0"/>
              <a:t>It could be taking medications on time, every day.</a:t>
            </a:r>
          </a:p>
          <a:p>
            <a:endParaRPr lang="en-NZ" baseline="0" dirty="0"/>
          </a:p>
          <a:p>
            <a:r>
              <a:rPr lang="en-NZ" baseline="0" dirty="0"/>
              <a:t>If you provide equal services or equal boxes for everyone, some will reach the fruit and some won’t.</a:t>
            </a:r>
          </a:p>
          <a:p>
            <a:r>
              <a:rPr lang="en-NZ" baseline="0" dirty="0"/>
              <a:t>The boxes could be time, or resources, petrol vouchers or a combination of all of those.</a:t>
            </a:r>
          </a:p>
          <a:p>
            <a:r>
              <a:rPr lang="en-NZ" baseline="0" dirty="0"/>
              <a:t>The boxes could be your health literacy skills and approach.</a:t>
            </a:r>
          </a:p>
          <a:p>
            <a:r>
              <a:rPr lang="en-NZ" baseline="0" dirty="0"/>
              <a:t>The boxes could be spending just a little more time and effort connecting with your patient.</a:t>
            </a:r>
          </a:p>
          <a:p>
            <a:endParaRPr lang="en-NZ" baseline="0" dirty="0"/>
          </a:p>
          <a:p>
            <a:r>
              <a:rPr lang="en-NZ" baseline="0" dirty="0"/>
              <a:t>The fruit could be moving steadily toward self management.  Not everyone will get there with the same boxes.</a:t>
            </a:r>
            <a:endParaRPr lang="en-NZ" dirty="0"/>
          </a:p>
        </p:txBody>
      </p:sp>
      <p:sp>
        <p:nvSpPr>
          <p:cNvPr id="4" name="Slide Number Placeholder 3"/>
          <p:cNvSpPr>
            <a:spLocks noGrp="1"/>
          </p:cNvSpPr>
          <p:nvPr>
            <p:ph type="sldNum" sz="quarter" idx="10"/>
          </p:nvPr>
        </p:nvSpPr>
        <p:spPr/>
        <p:txBody>
          <a:bodyPr/>
          <a:lstStyle/>
          <a:p>
            <a:fld id="{5E5C295B-7B9A-4DF7-BD2B-CBEE475B7184}" type="slidenum">
              <a:rPr lang="en-NZ" smtClean="0"/>
              <a:t>17</a:t>
            </a:fld>
            <a:endParaRPr lang="en-NZ"/>
          </a:p>
        </p:txBody>
      </p:sp>
    </p:spTree>
    <p:extLst>
      <p:ext uri="{BB962C8B-B14F-4D97-AF65-F5344CB8AC3E}">
        <p14:creationId xmlns:p14="http://schemas.microsoft.com/office/powerpoint/2010/main" val="60364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Nurses are in the influential position to review their role in ensuring that ‘</a:t>
            </a:r>
            <a:r>
              <a:rPr lang="en-US" dirty="0" err="1"/>
              <a:t>unequals</a:t>
            </a:r>
            <a:r>
              <a:rPr lang="en-US" dirty="0"/>
              <a:t> are resourced equitably’ to achieve the same health outcomes as others, by </a:t>
            </a:r>
          </a:p>
          <a:p>
            <a:pPr marL="171450" indent="-171450">
              <a:buFont typeface="Arial" panose="020B0604020202020204" pitchFamily="34" charset="0"/>
              <a:buChar char="•"/>
            </a:pPr>
            <a:r>
              <a:rPr lang="en-US" dirty="0"/>
              <a:t>bringing services closer to the people, </a:t>
            </a:r>
          </a:p>
          <a:p>
            <a:pPr marL="171450" indent="-171450">
              <a:buFont typeface="Arial" panose="020B0604020202020204" pitchFamily="34" charset="0"/>
              <a:buChar char="•"/>
            </a:pPr>
            <a:r>
              <a:rPr lang="en-US" dirty="0"/>
              <a:t>by ensuring fairness in consultation offerings, </a:t>
            </a:r>
          </a:p>
          <a:p>
            <a:pPr marL="171450" indent="-171450">
              <a:buFont typeface="Arial" panose="020B0604020202020204" pitchFamily="34" charset="0"/>
              <a:buChar char="•"/>
            </a:pPr>
            <a:r>
              <a:rPr lang="en-US" dirty="0"/>
              <a:t>including diagnostics and investigations, </a:t>
            </a:r>
          </a:p>
          <a:p>
            <a:pPr marL="171450" indent="-171450">
              <a:buFont typeface="Arial" panose="020B0604020202020204" pitchFamily="34" charset="0"/>
              <a:buChar char="•"/>
            </a:pPr>
            <a:r>
              <a:rPr lang="en-US" dirty="0"/>
              <a:t>offer medications, </a:t>
            </a:r>
          </a:p>
          <a:p>
            <a:pPr marL="171450" indent="-171450">
              <a:buFont typeface="Arial" panose="020B0604020202020204" pitchFamily="34" charset="0"/>
              <a:buChar char="•"/>
            </a:pPr>
            <a:r>
              <a:rPr lang="en-US" dirty="0"/>
              <a:t>follow up visits </a:t>
            </a:r>
          </a:p>
          <a:p>
            <a:pPr marL="171450" indent="-171450">
              <a:buFont typeface="Arial" panose="020B0604020202020204" pitchFamily="34" charset="0"/>
              <a:buChar char="•"/>
            </a:pPr>
            <a:r>
              <a:rPr lang="en-US" dirty="0"/>
              <a:t>Provide more referrals to specialists as required, </a:t>
            </a:r>
          </a:p>
          <a:p>
            <a:pPr marL="171450" indent="-171450">
              <a:buFont typeface="Arial" panose="020B0604020202020204" pitchFamily="34" charset="0"/>
              <a:buChar char="•"/>
            </a:pPr>
            <a:r>
              <a:rPr lang="en-US" dirty="0"/>
              <a:t>identify barriers of cost and access, by checking capability and resourcing with the patient</a:t>
            </a:r>
          </a:p>
          <a:p>
            <a:pPr marL="171450" indent="-171450">
              <a:buFont typeface="Arial" panose="020B0604020202020204" pitchFamily="34" charset="0"/>
              <a:buChar char="•"/>
            </a:pPr>
            <a:r>
              <a:rPr lang="en-US" dirty="0"/>
              <a:t>Employ Health literacy approaches:</a:t>
            </a:r>
          </a:p>
          <a:p>
            <a:pPr marL="171450" indent="-171450">
              <a:buFont typeface="Arial" panose="020B0604020202020204" pitchFamily="34" charset="0"/>
              <a:buChar char="•"/>
            </a:pPr>
            <a:r>
              <a:rPr lang="en-US" dirty="0"/>
              <a:t>Ask what they know</a:t>
            </a:r>
          </a:p>
          <a:p>
            <a:pPr marL="171450" indent="-171450">
              <a:buFont typeface="Arial" panose="020B0604020202020204" pitchFamily="34" charset="0"/>
              <a:buChar char="•"/>
            </a:pPr>
            <a:r>
              <a:rPr lang="en-US" dirty="0"/>
              <a:t>Build on what they know </a:t>
            </a:r>
          </a:p>
          <a:p>
            <a:pPr marL="171450" indent="-171450">
              <a:buFont typeface="Arial" panose="020B0604020202020204" pitchFamily="34" charset="0"/>
              <a:buChar char="•"/>
            </a:pPr>
            <a:r>
              <a:rPr lang="en-US" dirty="0"/>
              <a:t>Check what they know </a:t>
            </a:r>
          </a:p>
        </p:txBody>
      </p:sp>
      <p:sp>
        <p:nvSpPr>
          <p:cNvPr id="4" name="Slide Number Placeholder 3"/>
          <p:cNvSpPr>
            <a:spLocks noGrp="1"/>
          </p:cNvSpPr>
          <p:nvPr>
            <p:ph type="sldNum" sz="quarter" idx="5"/>
          </p:nvPr>
        </p:nvSpPr>
        <p:spPr/>
        <p:txBody>
          <a:bodyPr/>
          <a:lstStyle/>
          <a:p>
            <a:fld id="{CB3CD658-4512-44CA-B593-C81AC9B48A48}" type="slidenum">
              <a:rPr lang="en-NZ" smtClean="0"/>
              <a:t>18</a:t>
            </a:fld>
            <a:endParaRPr lang="en-NZ"/>
          </a:p>
        </p:txBody>
      </p:sp>
    </p:spTree>
    <p:extLst>
      <p:ext uri="{BB962C8B-B14F-4D97-AF65-F5344CB8AC3E}">
        <p14:creationId xmlns:p14="http://schemas.microsoft.com/office/powerpoint/2010/main" val="2364314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The patient engagement opportunity is the  window we refer to;</a:t>
            </a:r>
          </a:p>
          <a:p>
            <a:endParaRPr lang="en-US" sz="1200" dirty="0">
              <a:solidFill>
                <a:srgbClr val="FFFFFF"/>
              </a:solidFill>
            </a:endParaRPr>
          </a:p>
          <a:p>
            <a:r>
              <a:rPr lang="en-US" sz="1200" dirty="0">
                <a:solidFill>
                  <a:srgbClr val="FFFFFF"/>
                </a:solidFill>
              </a:rPr>
              <a:t> </a:t>
            </a:r>
          </a:p>
          <a:p>
            <a:r>
              <a:rPr lang="en-US" sz="1200" dirty="0">
                <a:solidFill>
                  <a:srgbClr val="FFFFFF"/>
                </a:solidFill>
              </a:rPr>
              <a:t>Each time a patient enters the therapeutic space seeking nursing care and attention a powerful window of opportunity. The engagement tool is called the Mauri Ora window providing the practitioner with a toolkit of triggers to routine best practice engagement , nurturing optimal therapeutic rapport in interactions with all patients, though is particularly relevant to use with patients who have a different cultural background to themselves. It highlights the importance to be more vigilant. </a:t>
            </a:r>
          </a:p>
          <a:p>
            <a:endParaRPr lang="en-US" sz="1200" dirty="0">
              <a:solidFill>
                <a:srgbClr val="FFFFFF"/>
              </a:solidFill>
            </a:endParaRPr>
          </a:p>
        </p:txBody>
      </p:sp>
      <p:sp>
        <p:nvSpPr>
          <p:cNvPr id="4" name="Slide Number Placeholder 3"/>
          <p:cNvSpPr>
            <a:spLocks noGrp="1"/>
          </p:cNvSpPr>
          <p:nvPr>
            <p:ph type="sldNum" sz="quarter" idx="5"/>
          </p:nvPr>
        </p:nvSpPr>
        <p:spPr/>
        <p:txBody>
          <a:bodyPr/>
          <a:lstStyle/>
          <a:p>
            <a:fld id="{CB3CD658-4512-44CA-B593-C81AC9B48A48}" type="slidenum">
              <a:rPr lang="en-NZ" smtClean="0"/>
              <a:t>19</a:t>
            </a:fld>
            <a:endParaRPr lang="en-NZ"/>
          </a:p>
        </p:txBody>
      </p:sp>
    </p:spTree>
    <p:extLst>
      <p:ext uri="{BB962C8B-B14F-4D97-AF65-F5344CB8AC3E}">
        <p14:creationId xmlns:p14="http://schemas.microsoft.com/office/powerpoint/2010/main" val="159495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It is with great pleasure that I bring you a tool kit of </a:t>
            </a:r>
            <a:r>
              <a:rPr lang="en-NZ" dirty="0">
                <a:highlight>
                  <a:srgbClr val="FFFF00"/>
                </a:highlight>
              </a:rPr>
              <a:t>principles and practice , presented in a package called the Mauri ora window </a:t>
            </a:r>
          </a:p>
          <a:p>
            <a:endParaRPr lang="en-NZ" dirty="0"/>
          </a:p>
          <a:p>
            <a:r>
              <a:rPr lang="en-NZ" dirty="0"/>
              <a:t>This presentation responds to the importance of cultural competency in nursing to address the inequitable health outcomes for indigenous Maori in New Zealand  (NZ) through the application of a friendly , easy to apply  tool – the Mauri Ora window , to trigger routine best practice engagement skills. </a:t>
            </a:r>
          </a:p>
          <a:p>
            <a:endParaRPr lang="en-NZ" dirty="0"/>
          </a:p>
          <a:p>
            <a:r>
              <a:rPr lang="en-NZ" dirty="0"/>
              <a:t>Health equity is defined as differences in health outcomes that are unnecessary , avoidable, unfair and unjust. </a:t>
            </a:r>
          </a:p>
          <a:p>
            <a:endParaRPr lang="en-NZ" dirty="0"/>
          </a:p>
          <a:p>
            <a:r>
              <a:rPr lang="en-NZ" dirty="0"/>
              <a:t>A key driver of health inequities is ‘differences in the quality of health care’ which begins at the point of engagement. </a:t>
            </a:r>
          </a:p>
        </p:txBody>
      </p:sp>
      <p:sp>
        <p:nvSpPr>
          <p:cNvPr id="4" name="Slide Number Placeholder 3"/>
          <p:cNvSpPr>
            <a:spLocks noGrp="1"/>
          </p:cNvSpPr>
          <p:nvPr>
            <p:ph type="sldNum" sz="quarter" idx="5"/>
          </p:nvPr>
        </p:nvSpPr>
        <p:spPr/>
        <p:txBody>
          <a:bodyPr/>
          <a:lstStyle/>
          <a:p>
            <a:fld id="{CB3CD658-4512-44CA-B593-C81AC9B48A48}" type="slidenum">
              <a:rPr lang="en-NZ" smtClean="0"/>
              <a:t>2</a:t>
            </a:fld>
            <a:endParaRPr lang="en-NZ"/>
          </a:p>
        </p:txBody>
      </p:sp>
    </p:spTree>
    <p:extLst>
      <p:ext uri="{BB962C8B-B14F-4D97-AF65-F5344CB8AC3E}">
        <p14:creationId xmlns:p14="http://schemas.microsoft.com/office/powerpoint/2010/main" val="1604183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This is a glimpse of the Mauri ora window ,which I am now going to break the components down by presenting them individually. </a:t>
            </a:r>
          </a:p>
          <a:p>
            <a:pPr lvl="0"/>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points I make now may provide a checklist of competency touch points you may want to evaluate that comprise the skills for a successful Mauri ora encounter.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20</a:t>
            </a:fld>
            <a:endParaRPr lang="en-NZ"/>
          </a:p>
        </p:txBody>
      </p:sp>
    </p:spTree>
    <p:extLst>
      <p:ext uri="{BB962C8B-B14F-4D97-AF65-F5344CB8AC3E}">
        <p14:creationId xmlns:p14="http://schemas.microsoft.com/office/powerpoint/2010/main" val="4088098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This image is a formal greeting in our culture  where our noses and forehead touch  symbolising one mind , one breath  - (obviously </a:t>
            </a:r>
            <a:r>
              <a:rPr lang="en-NZ" sz="1200" kern="1200" dirty="0" err="1">
                <a:solidFill>
                  <a:schemeClr val="tx1"/>
                </a:solidFill>
                <a:effectLst/>
                <a:latin typeface="+mn-lt"/>
                <a:ea typeface="+mn-ea"/>
                <a:cs typeface="+mn-cs"/>
              </a:rPr>
              <a:t>preCOVID</a:t>
            </a:r>
            <a:r>
              <a:rPr lang="en-NZ"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Connect in a way that Is </a:t>
            </a:r>
            <a:r>
              <a:rPr lang="en-NZ" sz="1200" b="1" kern="1200" dirty="0">
                <a:solidFill>
                  <a:schemeClr val="tx1"/>
                </a:solidFill>
                <a:effectLst/>
                <a:latin typeface="+mn-lt"/>
                <a:ea typeface="+mn-ea"/>
                <a:cs typeface="+mn-cs"/>
              </a:rPr>
              <a:t>meaningful to them and authentic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Open the flow of warmth , trust and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Introduce yourself – say hello in your language and say my name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Simple Maori words in a greeting; correct pronunciation of name; affirmation and acceptance through a firm handshake or hongi; accurate paraphrasing of comments; checking out understandings; formally creating a specific space for the right Kaupapa to happen; can all be achieved authentically in a few moments, if you maintain the importance of connection with people above tasks as the agenda.  These are less about time and more about quality ‘use’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To be able to achieve both clinical and cultural requirements through the master’s skilful negotiation, back and forth, formalising moments for proper responses to occur so that a flourishing of ideas can flow, a taking back of responsibility can occur and the thrill of being alive can be sensed. This would be a perfect scene for the unfolding of mauri ora.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In the absence of systems and practices designed to welcome whanau participation in their health care as a respected member of their own health team the general practice may operate more like a machine , processing a person’s health care needs valuing efficiency over the valuable opportunity presented to strengthen Self Management skills – to ensure that patients leave the care experience more Able, Informed, Motivated and Supported. </a:t>
            </a:r>
          </a:p>
          <a:p>
            <a:endParaRPr lang="en-US" dirty="0"/>
          </a:p>
        </p:txBody>
      </p:sp>
      <p:sp>
        <p:nvSpPr>
          <p:cNvPr id="4" name="Slide Number Placeholder 3"/>
          <p:cNvSpPr>
            <a:spLocks noGrp="1"/>
          </p:cNvSpPr>
          <p:nvPr>
            <p:ph type="sldNum" sz="quarter" idx="5"/>
          </p:nvPr>
        </p:nvSpPr>
        <p:spPr/>
        <p:txBody>
          <a:bodyPr/>
          <a:lstStyle/>
          <a:p>
            <a:fld id="{CB3CD658-4512-44CA-B593-C81AC9B48A48}" type="slidenum">
              <a:rPr lang="en-NZ" smtClean="0"/>
              <a:t>21</a:t>
            </a:fld>
            <a:endParaRPr lang="en-NZ"/>
          </a:p>
        </p:txBody>
      </p:sp>
    </p:spTree>
    <p:extLst>
      <p:ext uri="{BB962C8B-B14F-4D97-AF65-F5344CB8AC3E}">
        <p14:creationId xmlns:p14="http://schemas.microsoft.com/office/powerpoint/2010/main" val="725534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Breathing life in the opportunity </a:t>
            </a:r>
          </a:p>
          <a:p>
            <a:r>
              <a:rPr lang="en-NZ" dirty="0"/>
              <a:t>Breathing Into the engagement </a:t>
            </a:r>
          </a:p>
          <a:p>
            <a:r>
              <a:rPr lang="en-NZ" dirty="0"/>
              <a:t>Breathing Into the human interaction </a:t>
            </a:r>
          </a:p>
          <a:p>
            <a:endParaRPr lang="en-NZ" dirty="0"/>
          </a:p>
          <a:p>
            <a:r>
              <a:rPr lang="en-NZ" dirty="0"/>
              <a:t>Break down barriers :</a:t>
            </a:r>
          </a:p>
          <a:p>
            <a:r>
              <a:rPr lang="en-NZ" dirty="0"/>
              <a:t>This maybe one of the few times where someone in the system said to them </a:t>
            </a:r>
          </a:p>
          <a:p>
            <a:r>
              <a:rPr lang="en-NZ" dirty="0"/>
              <a:t>I am so happy to see you </a:t>
            </a:r>
          </a:p>
          <a:p>
            <a:r>
              <a:rPr lang="en-NZ" dirty="0"/>
              <a:t>Rather than – what can we do for you today.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We may discount that we don’t have time to set an agenda , however researchers estimate that the process adds just 1.9 minutes to the length of a visit on average </a:t>
            </a:r>
          </a:p>
          <a:p>
            <a:endParaRPr lang="en-NZ" dirty="0"/>
          </a:p>
          <a:p>
            <a:endParaRPr lang="en-NZ" dirty="0"/>
          </a:p>
          <a:p>
            <a:pPr>
              <a:buFont typeface="Wingdings" panose="05000000000000000000" pitchFamily="2" charset="2"/>
              <a:buChar char="§"/>
            </a:pPr>
            <a:r>
              <a:rPr lang="en-US" sz="1200" dirty="0">
                <a:solidFill>
                  <a:schemeClr val="bg1">
                    <a:lumMod val="95000"/>
                  </a:schemeClr>
                </a:solidFill>
              </a:rPr>
              <a:t>Show them how happy you are to see them </a:t>
            </a:r>
          </a:p>
          <a:p>
            <a:pPr>
              <a:buFont typeface="Wingdings" panose="05000000000000000000" pitchFamily="2" charset="2"/>
              <a:buChar char="§"/>
            </a:pPr>
            <a:r>
              <a:rPr lang="en-US" sz="1200" dirty="0">
                <a:solidFill>
                  <a:schemeClr val="bg1">
                    <a:lumMod val="95000"/>
                  </a:schemeClr>
                </a:solidFill>
              </a:rPr>
              <a:t>It’s their birthday </a:t>
            </a:r>
          </a:p>
          <a:p>
            <a:pPr>
              <a:buFont typeface="Wingdings" panose="05000000000000000000" pitchFamily="2" charset="2"/>
              <a:buChar char="§"/>
            </a:pPr>
            <a:r>
              <a:rPr lang="en-US" sz="1200" dirty="0">
                <a:solidFill>
                  <a:schemeClr val="bg1">
                    <a:lumMod val="95000"/>
                  </a:schemeClr>
                </a:solidFill>
              </a:rPr>
              <a:t>They may come with their own biases feeling guarded, protective, and their lived experience of being poorly treated in the health system or feeling on the ‘back foot’.  </a:t>
            </a:r>
          </a:p>
          <a:p>
            <a:pPr>
              <a:buFont typeface="Wingdings" panose="05000000000000000000" pitchFamily="2" charset="2"/>
              <a:buChar char="§"/>
            </a:pPr>
            <a:r>
              <a:rPr lang="en-US" sz="1200" dirty="0">
                <a:solidFill>
                  <a:schemeClr val="bg1">
                    <a:lumMod val="95000"/>
                  </a:schemeClr>
                </a:solidFill>
              </a:rPr>
              <a:t>Your response can change this view. </a:t>
            </a:r>
          </a:p>
          <a:p>
            <a:pPr>
              <a:buFont typeface="Wingdings" panose="05000000000000000000" pitchFamily="2" charset="2"/>
              <a:buChar char="§"/>
            </a:pPr>
            <a:endParaRPr lang="en-US" sz="1200" dirty="0">
              <a:solidFill>
                <a:schemeClr val="bg1">
                  <a:lumMod val="95000"/>
                </a:schemeClr>
              </a:solidFill>
            </a:endParaRPr>
          </a:p>
          <a:p>
            <a:r>
              <a:rPr lang="en-NZ" dirty="0"/>
              <a:t>Use this opportunity to set the agenda for the encounter together  to convey interest in what matters to them a </a:t>
            </a:r>
            <a:r>
              <a:rPr lang="en-NZ" dirty="0" err="1"/>
              <a:t>dn</a:t>
            </a:r>
            <a:r>
              <a:rPr lang="en-NZ" dirty="0"/>
              <a:t> invites them to take an active role in the discussion.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22</a:t>
            </a:fld>
            <a:endParaRPr lang="en-NZ"/>
          </a:p>
        </p:txBody>
      </p:sp>
    </p:spTree>
    <p:extLst>
      <p:ext uri="{BB962C8B-B14F-4D97-AF65-F5344CB8AC3E}">
        <p14:creationId xmlns:p14="http://schemas.microsoft.com/office/powerpoint/2010/main" val="1472462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art of critical reflection is a nurses best friend </a:t>
            </a:r>
          </a:p>
          <a:p>
            <a:endParaRPr lang="en-NZ" dirty="0"/>
          </a:p>
          <a:p>
            <a:r>
              <a:rPr lang="en-NZ" dirty="0"/>
              <a:t>Many clinicians are unaware of problems. </a:t>
            </a:r>
          </a:p>
          <a:p>
            <a:r>
              <a:rPr lang="en-NZ" dirty="0">
                <a:solidFill>
                  <a:schemeClr val="bg1">
                    <a:lumMod val="95000"/>
                  </a:schemeClr>
                </a:solidFill>
              </a:rPr>
              <a:t>We need to maintain a vigilance to detect our and others biases </a:t>
            </a:r>
          </a:p>
          <a:p>
            <a:endParaRPr lang="en-NZ" dirty="0">
              <a:solidFill>
                <a:schemeClr val="bg1">
                  <a:lumMod val="95000"/>
                </a:schemeClr>
              </a:solidFill>
            </a:endParaRPr>
          </a:p>
          <a:p>
            <a:r>
              <a:rPr lang="en-NZ" dirty="0">
                <a:solidFill>
                  <a:schemeClr val="bg1">
                    <a:lumMod val="95000"/>
                  </a:schemeClr>
                </a:solidFill>
              </a:rPr>
              <a:t>How do you know when you have an unconscious bias ?</a:t>
            </a:r>
          </a:p>
          <a:p>
            <a:endParaRPr lang="en-NZ" dirty="0">
              <a:solidFill>
                <a:schemeClr val="bg1">
                  <a:lumMod val="95000"/>
                </a:schemeClr>
              </a:solidFill>
            </a:endParaRPr>
          </a:p>
          <a:p>
            <a:r>
              <a:rPr lang="en-NZ" dirty="0">
                <a:solidFill>
                  <a:schemeClr val="bg1">
                    <a:lumMod val="95000"/>
                  </a:schemeClr>
                </a:solidFill>
              </a:rPr>
              <a:t>Common biases : Racial / gender / Obesity/ Age/ Psychiatric illness/ Drug and Alcohol dependence / Socioeconomic status / sexual orientation / chronic and complex illness </a:t>
            </a:r>
          </a:p>
          <a:p>
            <a:pPr algn="r"/>
            <a:r>
              <a:rPr lang="en-NZ" sz="1050" dirty="0">
                <a:solidFill>
                  <a:schemeClr val="bg1">
                    <a:lumMod val="95000"/>
                  </a:schemeClr>
                </a:solidFill>
              </a:rPr>
              <a:t>Ann McKillop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23</a:t>
            </a:fld>
            <a:endParaRPr lang="en-NZ"/>
          </a:p>
        </p:txBody>
      </p:sp>
    </p:spTree>
    <p:extLst>
      <p:ext uri="{BB962C8B-B14F-4D97-AF65-F5344CB8AC3E}">
        <p14:creationId xmlns:p14="http://schemas.microsoft.com/office/powerpoint/2010/main" val="2195493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Culture matters </a:t>
            </a:r>
          </a:p>
        </p:txBody>
      </p:sp>
      <p:sp>
        <p:nvSpPr>
          <p:cNvPr id="4" name="Slide Number Placeholder 3"/>
          <p:cNvSpPr>
            <a:spLocks noGrp="1"/>
          </p:cNvSpPr>
          <p:nvPr>
            <p:ph type="sldNum" sz="quarter" idx="5"/>
          </p:nvPr>
        </p:nvSpPr>
        <p:spPr/>
        <p:txBody>
          <a:bodyPr/>
          <a:lstStyle/>
          <a:p>
            <a:fld id="{CB3CD658-4512-44CA-B593-C81AC9B48A48}" type="slidenum">
              <a:rPr lang="en-NZ" smtClean="0"/>
              <a:t>24</a:t>
            </a:fld>
            <a:endParaRPr lang="en-NZ"/>
          </a:p>
        </p:txBody>
      </p:sp>
    </p:spTree>
    <p:extLst>
      <p:ext uri="{BB962C8B-B14F-4D97-AF65-F5344CB8AC3E}">
        <p14:creationId xmlns:p14="http://schemas.microsoft.com/office/powerpoint/2010/main" val="3919364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defRPr/>
            </a:pPr>
            <a:r>
              <a:rPr lang="en-US" dirty="0"/>
              <a:t>Culture matters . Culture provides the context of what is important to the patient. </a:t>
            </a:r>
          </a:p>
          <a:p>
            <a:pPr algn="l">
              <a:defRPr/>
            </a:pPr>
            <a:endParaRPr lang="en-US" dirty="0"/>
          </a:p>
          <a:p>
            <a:pPr algn="l">
              <a:defRPr/>
            </a:pPr>
            <a:r>
              <a:rPr lang="en-US" dirty="0"/>
              <a:t>Cultural competence – everyone’s responsibility</a:t>
            </a:r>
          </a:p>
          <a:p>
            <a:endParaRPr lang="en-NZ" dirty="0"/>
          </a:p>
          <a:p>
            <a:r>
              <a:rPr lang="en-NZ" dirty="0"/>
              <a:t>All around the world nurses will respect the same best practice protocols to conduct a Head to toe assessment, to complete a cervical smear , to run a Cardiovascular Risk assessment – This is the science of our work </a:t>
            </a:r>
          </a:p>
          <a:p>
            <a:endParaRPr lang="en-NZ" dirty="0"/>
          </a:p>
          <a:p>
            <a:r>
              <a:rPr lang="en-NZ" dirty="0"/>
              <a:t>But everyone of us will add our own personal flare and style to tailor the experience for the patient perfectly. We will apply  our authenticity to the moment, speak firmly, or softly as required and move in the space as we breathe life into the moment to make things easy for the patient, gain their trust and respect and elicit their own leadership. This is the cultural competency aspect of our work .</a:t>
            </a:r>
          </a:p>
          <a:p>
            <a:endParaRPr lang="en-NZ" dirty="0"/>
          </a:p>
          <a:p>
            <a:r>
              <a:rPr lang="en-NZ" b="1" i="1" dirty="0"/>
              <a:t>We all seem to be hoping for cultural expertise . The challenge for nurses around cultural competency is to recognise that everyday we can gain a little more cultural knowledge, and extend ourselves to understanding more of their world view and lived experience to know a little more about people  BUT not necessarily to be like them </a:t>
            </a:r>
          </a:p>
          <a:p>
            <a:endParaRPr lang="en-NZ" dirty="0"/>
          </a:p>
          <a:p>
            <a:r>
              <a:rPr lang="en-NZ" dirty="0"/>
              <a:t>Culture is all about the craft of your work , it is the style , the approach , the softness/ the consideration/ the level of respect / the tone of your visit with the patient/ your intention to be inclusive/ to assist the person to understand and to be understood / awareness / quiet mindfulness and your willingness to respond in a way that assists transformation.</a:t>
            </a:r>
          </a:p>
          <a:p>
            <a:endParaRPr lang="en-NZ" dirty="0"/>
          </a:p>
        </p:txBody>
      </p:sp>
      <p:sp>
        <p:nvSpPr>
          <p:cNvPr id="4" name="Slide Number Placeholder 3"/>
          <p:cNvSpPr>
            <a:spLocks noGrp="1"/>
          </p:cNvSpPr>
          <p:nvPr>
            <p:ph type="sldNum" sz="quarter" idx="5"/>
          </p:nvPr>
        </p:nvSpPr>
        <p:spPr/>
        <p:txBody>
          <a:bodyPr/>
          <a:lstStyle/>
          <a:p>
            <a:pPr>
              <a:defRPr/>
            </a:pPr>
            <a:fld id="{994B6A5B-8BAD-4751-9562-0B2F05119583}" type="slidenum">
              <a:rPr lang="en-NZ" smtClean="0"/>
              <a:pPr>
                <a:defRPr/>
              </a:pPr>
              <a:t>25</a:t>
            </a:fld>
            <a:endParaRPr lang="en-N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are inclined to race and rush which impacts on our ability to perform our tasks smoothly and easily with the patient </a:t>
            </a:r>
          </a:p>
          <a:p>
            <a:endParaRPr lang="en-NZ" dirty="0"/>
          </a:p>
          <a:p>
            <a:pPr lvl="0"/>
            <a:r>
              <a:rPr lang="en-NZ" sz="1200" kern="1200" dirty="0">
                <a:solidFill>
                  <a:schemeClr val="tx1"/>
                </a:solidFill>
                <a:effectLst/>
                <a:latin typeface="+mn-lt"/>
                <a:ea typeface="+mn-ea"/>
                <a:cs typeface="+mn-cs"/>
              </a:rPr>
              <a:t>Don’t rush – many patients express in patient surveys that they feel rushed</a:t>
            </a:r>
          </a:p>
          <a:p>
            <a:pPr lvl="0"/>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This window of opportunity is a nonverbal one, cultural in the context of the requirement to artfully and skilfully shape your support around the patient- reach out to them </a:t>
            </a:r>
          </a:p>
          <a:p>
            <a:pPr lvl="0"/>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It is a call to rely less on words and to raise  consciousness of the non-verbal cues.</a:t>
            </a:r>
          </a:p>
          <a:p>
            <a:pPr lvl="0"/>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26</a:t>
            </a:fld>
            <a:endParaRPr lang="en-NZ"/>
          </a:p>
        </p:txBody>
      </p:sp>
    </p:spTree>
    <p:extLst>
      <p:ext uri="{BB962C8B-B14F-4D97-AF65-F5344CB8AC3E}">
        <p14:creationId xmlns:p14="http://schemas.microsoft.com/office/powerpoint/2010/main" val="215140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dirty="0">
                <a:solidFill>
                  <a:schemeClr val="tx1"/>
                </a:solidFill>
              </a:rPr>
              <a:t>T</a:t>
            </a:r>
            <a:r>
              <a:rPr lang="en-NZ" sz="2400" kern="1200" dirty="0">
                <a:solidFill>
                  <a:schemeClr val="tx1"/>
                </a:solidFill>
                <a:effectLst/>
                <a:latin typeface="+mn-lt"/>
                <a:ea typeface="+mn-ea"/>
                <a:cs typeface="+mn-cs"/>
              </a:rPr>
              <a:t>ry again and again and again to stay in relationship </a:t>
            </a:r>
          </a:p>
          <a:p>
            <a:pPr marL="0" indent="0">
              <a:buNone/>
            </a:pPr>
            <a:r>
              <a:rPr lang="en-NZ" sz="2400" kern="1200" dirty="0">
                <a:solidFill>
                  <a:schemeClr val="tx1"/>
                </a:solidFill>
                <a:effectLst/>
                <a:latin typeface="+mn-lt"/>
                <a:ea typeface="+mn-ea"/>
                <a:cs typeface="+mn-cs"/>
              </a:rPr>
              <a:t>Critical reflection is key </a:t>
            </a:r>
          </a:p>
          <a:p>
            <a:pPr marL="0" lvl="2" indent="0">
              <a:buNone/>
            </a:pPr>
            <a:r>
              <a:rPr lang="en-NZ" kern="1200" dirty="0">
                <a:solidFill>
                  <a:schemeClr val="tx1"/>
                </a:solidFill>
                <a:effectLst/>
                <a:latin typeface="+mn-lt"/>
                <a:ea typeface="+mn-ea"/>
                <a:cs typeface="+mn-cs"/>
              </a:rPr>
              <a:t>Recognise when a problem arises </a:t>
            </a:r>
            <a:endParaRPr lang="en-NZ" dirty="0">
              <a:solidFill>
                <a:schemeClr val="tx1"/>
              </a:solidFill>
            </a:endParaRPr>
          </a:p>
          <a:p>
            <a:pPr marL="0" lvl="2" indent="0">
              <a:buNone/>
            </a:pPr>
            <a:r>
              <a:rPr lang="en-NZ" kern="1200" dirty="0">
                <a:solidFill>
                  <a:schemeClr val="tx1"/>
                </a:solidFill>
                <a:effectLst/>
                <a:latin typeface="+mn-lt"/>
                <a:ea typeface="+mn-ea"/>
                <a:cs typeface="+mn-cs"/>
              </a:rPr>
              <a:t>Accept your contribution to the change that can be made</a:t>
            </a:r>
          </a:p>
          <a:p>
            <a:pPr marL="0" lvl="2" indent="0">
              <a:buNone/>
            </a:pPr>
            <a:r>
              <a:rPr lang="en-NZ" dirty="0">
                <a:solidFill>
                  <a:schemeClr val="tx1"/>
                </a:solidFill>
              </a:rPr>
              <a:t>Consider your unconscious biases and how they play into your engagement so you can stay connected.</a:t>
            </a:r>
          </a:p>
          <a:p>
            <a:pPr marL="0" lvl="2" indent="0">
              <a:buNone/>
            </a:pPr>
            <a:endParaRPr lang="en-NZ" kern="1200" dirty="0">
              <a:solidFill>
                <a:schemeClr val="tx1"/>
              </a:solidFill>
              <a:effectLst/>
              <a:latin typeface="+mn-lt"/>
              <a:ea typeface="+mn-ea"/>
              <a:cs typeface="+mn-cs"/>
            </a:endParaRPr>
          </a:p>
          <a:p>
            <a:pPr marL="0" lvl="2" indent="0">
              <a:buNone/>
            </a:pPr>
            <a:r>
              <a:rPr lang="en-NZ" sz="2400" i="0" dirty="0">
                <a:solidFill>
                  <a:schemeClr val="tx1"/>
                </a:solidFill>
              </a:rPr>
              <a:t>The patient can be a great teacher in this moment</a:t>
            </a:r>
          </a:p>
          <a:p>
            <a:pPr marL="0" lvl="2" indent="0">
              <a:buNone/>
            </a:pPr>
            <a:r>
              <a:rPr lang="en-NZ" dirty="0">
                <a:solidFill>
                  <a:schemeClr val="tx1"/>
                </a:solidFill>
              </a:rPr>
              <a:t>What matters to them? </a:t>
            </a:r>
          </a:p>
          <a:p>
            <a:pPr marL="0" lvl="2" indent="0">
              <a:buNone/>
            </a:pPr>
            <a:r>
              <a:rPr lang="en-NZ" dirty="0">
                <a:solidFill>
                  <a:schemeClr val="tx1"/>
                </a:solidFill>
              </a:rPr>
              <a:t>What can you learn?</a:t>
            </a:r>
          </a:p>
          <a:p>
            <a:pPr marL="0" lvl="2" indent="0">
              <a:buNone/>
            </a:pPr>
            <a:r>
              <a:rPr lang="en-NZ" kern="1200" dirty="0">
                <a:solidFill>
                  <a:schemeClr val="tx1"/>
                </a:solidFill>
                <a:effectLst/>
                <a:latin typeface="+mn-lt"/>
                <a:ea typeface="+mn-ea"/>
                <a:cs typeface="+mn-cs"/>
              </a:rPr>
              <a:t>How can you work together? </a:t>
            </a:r>
          </a:p>
          <a:p>
            <a:pPr marL="0" lvl="2" indent="0">
              <a:buNone/>
            </a:pPr>
            <a:endParaRPr lang="en-NZ"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Shift the starting point of the service… this is not just shifting the locality of services but this distance can also represent heart space. Once in the same proximal space consider how you bring information and intervention to the patients level.</a:t>
            </a:r>
          </a:p>
          <a:p>
            <a:pPr lvl="0"/>
            <a:r>
              <a:rPr lang="en-NZ" sz="1200" kern="1200" dirty="0">
                <a:solidFill>
                  <a:schemeClr val="tx1"/>
                </a:solidFill>
                <a:effectLst/>
                <a:latin typeface="+mn-lt"/>
                <a:ea typeface="+mn-ea"/>
                <a:cs typeface="+mn-cs"/>
              </a:rPr>
              <a:t>Consider how you shift the power from you as the dominate stronger person delivering care to making them the decision maker, in charge, the leader, the driver of their own destiny.   </a:t>
            </a:r>
          </a:p>
          <a:p>
            <a:pPr marL="0" lvl="2" indent="0">
              <a:buNone/>
            </a:pPr>
            <a:endParaRPr lang="en-NZ"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27</a:t>
            </a:fld>
            <a:endParaRPr lang="en-NZ"/>
          </a:p>
        </p:txBody>
      </p:sp>
    </p:spTree>
    <p:extLst>
      <p:ext uri="{BB962C8B-B14F-4D97-AF65-F5344CB8AC3E}">
        <p14:creationId xmlns:p14="http://schemas.microsoft.com/office/powerpoint/2010/main" val="2157584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If we share information we are preparing the patient to share their experience with their support or family network, empowering to take the lead in their own health journey.</a:t>
            </a:r>
          </a:p>
          <a:p>
            <a:endParaRPr lang="en-NZ" dirty="0"/>
          </a:p>
          <a:p>
            <a:r>
              <a:rPr lang="en-NZ" dirty="0"/>
              <a:t>Sharing information with relevant services, and making referrals, assists the patient to receive timely specialist care.</a:t>
            </a:r>
          </a:p>
        </p:txBody>
      </p:sp>
      <p:sp>
        <p:nvSpPr>
          <p:cNvPr id="4" name="Slide Number Placeholder 3"/>
          <p:cNvSpPr>
            <a:spLocks noGrp="1"/>
          </p:cNvSpPr>
          <p:nvPr>
            <p:ph type="sldNum" sz="quarter" idx="5"/>
          </p:nvPr>
        </p:nvSpPr>
        <p:spPr/>
        <p:txBody>
          <a:bodyPr/>
          <a:lstStyle/>
          <a:p>
            <a:fld id="{CB3CD658-4512-44CA-B593-C81AC9B48A48}" type="slidenum">
              <a:rPr lang="en-NZ" smtClean="0"/>
              <a:t>28</a:t>
            </a:fld>
            <a:endParaRPr lang="en-NZ"/>
          </a:p>
        </p:txBody>
      </p:sp>
    </p:spTree>
    <p:extLst>
      <p:ext uri="{BB962C8B-B14F-4D97-AF65-F5344CB8AC3E}">
        <p14:creationId xmlns:p14="http://schemas.microsoft.com/office/powerpoint/2010/main" val="500016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Just as patients often struggle to implement and sustain behavioural change related to their chronic illnesses, nurses and clinicians may also struggle to change their communication skills . </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a:p>
            <a:pPr marL="0" lvl="0" indent="0">
              <a:buFont typeface="Arial" panose="020B0604020202020204" pitchFamily="34" charset="0"/>
              <a:buNone/>
            </a:pPr>
            <a:r>
              <a:rPr lang="en-NZ" sz="1200" kern="1200" dirty="0">
                <a:solidFill>
                  <a:schemeClr val="tx1"/>
                </a:solidFill>
                <a:effectLst/>
                <a:latin typeface="+mn-lt"/>
                <a:ea typeface="+mn-ea"/>
                <a:cs typeface="+mn-cs"/>
              </a:rPr>
              <a:t>Also as cultural competence is the artful responsive way to work with a whanau, the determination of quality and accuracy in treatment and approach to care is then reliant on the perception and experience of the recipient of the services rather than the nurses as the deliverer. </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a:p>
            <a:pPr marL="0" lvl="0" indent="0">
              <a:buFont typeface="Arial" panose="020B0604020202020204" pitchFamily="34" charset="0"/>
              <a:buNone/>
            </a:pPr>
            <a:r>
              <a:rPr lang="en-NZ" sz="1200" kern="1200" dirty="0">
                <a:solidFill>
                  <a:schemeClr val="tx1"/>
                </a:solidFill>
                <a:effectLst/>
                <a:latin typeface="+mn-lt"/>
                <a:ea typeface="+mn-ea"/>
                <a:cs typeface="+mn-cs"/>
              </a:rPr>
              <a:t>This takes vulnerability and courage. </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Formally evaluating and reflecting on your encounter with the patient at the end of each visit will assist early adoption.</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Duncan and Millers Outcomes Rating Scale provides a tool for reflecting on the patient- provider interaction. It is an easy and friendly tool that will assist you to adjust and refine your skills until they become a part of your natural skill set. </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The questions call for a rating on </a:t>
            </a:r>
          </a:p>
          <a:p>
            <a:pPr marL="628650" lvl="1" indent="-171450">
              <a:buFont typeface="Arial" panose="020B0604020202020204" pitchFamily="34" charset="0"/>
              <a:buChar char="•"/>
            </a:pPr>
            <a:r>
              <a:rPr lang="en-NZ" sz="1200" kern="1200" dirty="0">
                <a:solidFill>
                  <a:schemeClr val="tx1"/>
                </a:solidFill>
                <a:effectLst/>
                <a:latin typeface="+mn-lt"/>
                <a:ea typeface="+mn-ea"/>
                <a:cs typeface="+mn-cs"/>
              </a:rPr>
              <a:t>the quality of the relationship established – you breathed life into the encounter making the relationship an additional tool for successful  address of health issues and making the consult easy to navigate/ cooperative etc. </a:t>
            </a:r>
          </a:p>
          <a:p>
            <a:pPr marL="628650" lvl="1" indent="-171450">
              <a:buFont typeface="Arial" panose="020B0604020202020204" pitchFamily="34" charset="0"/>
              <a:buChar char="•"/>
            </a:pPr>
            <a:r>
              <a:rPr lang="en-NZ" sz="1200" kern="1200" dirty="0">
                <a:solidFill>
                  <a:schemeClr val="tx1"/>
                </a:solidFill>
                <a:effectLst/>
                <a:latin typeface="+mn-lt"/>
                <a:ea typeface="+mn-ea"/>
                <a:cs typeface="+mn-cs"/>
              </a:rPr>
              <a:t>Whether or not you work on or talk about the things that matter to them – the clinical test </a:t>
            </a:r>
          </a:p>
          <a:p>
            <a:pPr marL="628650" lvl="1" indent="-171450">
              <a:buFont typeface="Arial" panose="020B0604020202020204" pitchFamily="34" charset="0"/>
              <a:buChar char="•"/>
            </a:pPr>
            <a:r>
              <a:rPr lang="en-NZ" sz="1200" kern="1200" dirty="0">
                <a:solidFill>
                  <a:schemeClr val="tx1"/>
                </a:solidFill>
                <a:effectLst/>
                <a:latin typeface="+mn-lt"/>
                <a:ea typeface="+mn-ea"/>
                <a:cs typeface="+mn-cs"/>
              </a:rPr>
              <a:t>That your methods and approaches were a good fit for them – culture test </a:t>
            </a:r>
          </a:p>
          <a:p>
            <a:pPr marL="628650" lvl="1" indent="-171450">
              <a:buFont typeface="Arial" panose="020B0604020202020204" pitchFamily="34" charset="0"/>
              <a:buChar char="•"/>
            </a:pPr>
            <a:r>
              <a:rPr lang="en-NZ" sz="1200" kern="1200" dirty="0">
                <a:solidFill>
                  <a:schemeClr val="tx1"/>
                </a:solidFill>
                <a:effectLst/>
                <a:latin typeface="+mn-lt"/>
                <a:ea typeface="+mn-ea"/>
                <a:cs typeface="+mn-cs"/>
              </a:rPr>
              <a:t>Lastly – Check – was there anything missing </a:t>
            </a:r>
          </a:p>
          <a:p>
            <a:pPr marL="457200" lvl="1" indent="0">
              <a:buFont typeface="Arial" panose="020B0604020202020204" pitchFamily="34" charset="0"/>
              <a:buNone/>
            </a:pPr>
            <a:endParaRPr lang="en-NZ" sz="1200" kern="1200" dirty="0">
              <a:solidFill>
                <a:schemeClr val="tx1"/>
              </a:solidFill>
              <a:effectLst/>
              <a:latin typeface="+mn-lt"/>
              <a:ea typeface="+mn-ea"/>
              <a:cs typeface="+mn-cs"/>
            </a:endParaRPr>
          </a:p>
          <a:p>
            <a:pPr marL="457200" lvl="1" indent="0">
              <a:buFont typeface="Arial" panose="020B0604020202020204" pitchFamily="34" charset="0"/>
              <a:buNone/>
            </a:pPr>
            <a:r>
              <a:rPr lang="en-NZ" sz="1200" b="1" i="1" kern="1200" dirty="0">
                <a:solidFill>
                  <a:schemeClr val="tx1"/>
                </a:solidFill>
                <a:effectLst/>
                <a:latin typeface="+mn-lt"/>
                <a:ea typeface="+mn-ea"/>
                <a:cs typeface="+mn-cs"/>
              </a:rPr>
              <a:t>As we close the loop on our learning experience we lift our skills, sharpen and refine our cultural competency to see things in others and ourselves that we may not have recognised before and then take responsibility for improvement and change.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29</a:t>
            </a:fld>
            <a:endParaRPr lang="en-NZ"/>
          </a:p>
        </p:txBody>
      </p:sp>
    </p:spTree>
    <p:extLst>
      <p:ext uri="{BB962C8B-B14F-4D97-AF65-F5344CB8AC3E}">
        <p14:creationId xmlns:p14="http://schemas.microsoft.com/office/powerpoint/2010/main" val="219423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ancient ancestral story of mankind, passed on to me, tells of the creation of humans fashioned from the dust of the earth formed and shaped.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Then the creator breathed into the form of humans to which they  took in the breath of life, and sneezed …. Tiheiwa Mauri ora….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This is the expression that came from my ancestors , marking the moment that breath came into humans and now from then till present day we greet each other with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t>Mauri ora – life to you.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3</a:t>
            </a:fld>
            <a:endParaRPr lang="en-NZ"/>
          </a:p>
        </p:txBody>
      </p:sp>
    </p:spTree>
    <p:extLst>
      <p:ext uri="{BB962C8B-B14F-4D97-AF65-F5344CB8AC3E}">
        <p14:creationId xmlns:p14="http://schemas.microsoft.com/office/powerpoint/2010/main" val="2138701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NZ" sz="1200" kern="1200" dirty="0">
                <a:solidFill>
                  <a:schemeClr val="tx1"/>
                </a:solidFill>
                <a:effectLst/>
                <a:latin typeface="+mn-lt"/>
                <a:ea typeface="+mn-ea"/>
                <a:cs typeface="+mn-cs"/>
              </a:rPr>
              <a:t>Adopting these 7 steps into your practice will add to the success of the encounter – breathing life into the relationship and making each encounter a Mauri ora experience. </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a:p>
            <a:pPr marL="0" lvl="0" indent="0">
              <a:buFont typeface="Arial" panose="020B0604020202020204" pitchFamily="34" charset="0"/>
              <a:buNone/>
            </a:pPr>
            <a:r>
              <a:rPr lang="en-NZ" sz="1200" kern="1200" dirty="0">
                <a:solidFill>
                  <a:schemeClr val="tx1"/>
                </a:solidFill>
                <a:effectLst/>
                <a:latin typeface="+mn-lt"/>
                <a:ea typeface="+mn-ea"/>
                <a:cs typeface="+mn-cs"/>
              </a:rPr>
              <a:t>These are communication strategies that can be added to your existing skill sets.  </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a:p>
            <a:pPr marL="0" lvl="0" indent="0">
              <a:buFont typeface="Arial" panose="020B0604020202020204" pitchFamily="34" charset="0"/>
              <a:buNone/>
            </a:pPr>
            <a:r>
              <a:rPr lang="en-NZ" sz="1200" kern="1200" dirty="0">
                <a:solidFill>
                  <a:schemeClr val="tx1"/>
                </a:solidFill>
                <a:effectLst/>
                <a:latin typeface="+mn-lt"/>
                <a:ea typeface="+mn-ea"/>
                <a:cs typeface="+mn-cs"/>
              </a:rPr>
              <a:t>They are not linear, and can be finely tuned to harmoniously work together, all at once.</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a:p>
            <a:pPr marL="0" lvl="0" indent="0">
              <a:buFont typeface="Arial" panose="020B0604020202020204" pitchFamily="34" charset="0"/>
              <a:buNone/>
            </a:pPr>
            <a:r>
              <a:rPr lang="en-NZ" sz="1200" kern="1200" dirty="0">
                <a:solidFill>
                  <a:schemeClr val="tx1"/>
                </a:solidFill>
                <a:effectLst/>
                <a:latin typeface="+mn-lt"/>
                <a:ea typeface="+mn-ea"/>
                <a:cs typeface="+mn-cs"/>
              </a:rPr>
              <a:t>Tiheiwa Mauri ora </a:t>
            </a:r>
          </a:p>
          <a:p>
            <a:pPr marL="0" lvl="0" indent="0">
              <a:buFont typeface="Arial" panose="020B0604020202020204" pitchFamily="34" charset="0"/>
              <a:buNone/>
            </a:pP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3CD658-4512-44CA-B593-C81AC9B48A48}" type="slidenum">
              <a:rPr lang="en-NZ" smtClean="0"/>
              <a:t>30</a:t>
            </a:fld>
            <a:endParaRPr lang="en-NZ" dirty="0"/>
          </a:p>
        </p:txBody>
      </p:sp>
    </p:spTree>
    <p:extLst>
      <p:ext uri="{BB962C8B-B14F-4D97-AF65-F5344CB8AC3E}">
        <p14:creationId xmlns:p14="http://schemas.microsoft.com/office/powerpoint/2010/main" val="3443556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t>Where every you are in the world </a:t>
            </a:r>
          </a:p>
          <a:p>
            <a:r>
              <a:rPr lang="en-NZ" sz="1200" dirty="0"/>
              <a:t>May you feel of our spirit , may we be united as a human race through this trialling time.</a:t>
            </a:r>
          </a:p>
          <a:p>
            <a:r>
              <a:rPr lang="en-NZ" sz="1200" dirty="0"/>
              <a:t>May we be kind , safe and caring. </a:t>
            </a:r>
          </a:p>
          <a:p>
            <a:endParaRPr lang="en-NZ" sz="1200" dirty="0"/>
          </a:p>
          <a:p>
            <a:r>
              <a:rPr lang="en-NZ" sz="1200" dirty="0"/>
              <a:t>Tena Koutou Tena Koutou , Tena Koutou katoa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31</a:t>
            </a:fld>
            <a:endParaRPr lang="en-NZ"/>
          </a:p>
        </p:txBody>
      </p:sp>
    </p:spTree>
    <p:extLst>
      <p:ext uri="{BB962C8B-B14F-4D97-AF65-F5344CB8AC3E}">
        <p14:creationId xmlns:p14="http://schemas.microsoft.com/office/powerpoint/2010/main" val="2736770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32</a:t>
            </a:fld>
            <a:endParaRPr lang="en-NZ"/>
          </a:p>
        </p:txBody>
      </p:sp>
    </p:spTree>
    <p:extLst>
      <p:ext uri="{BB962C8B-B14F-4D97-AF65-F5344CB8AC3E}">
        <p14:creationId xmlns:p14="http://schemas.microsoft.com/office/powerpoint/2010/main" val="26301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a:solidFill>
                  <a:schemeClr val="tx1"/>
                </a:solidFill>
                <a:latin typeface="Calibri" panose="020F0502020204030204" pitchFamily="34" charset="0"/>
                <a:cs typeface="Calibri" panose="020F0502020204030204" pitchFamily="34" charset="0"/>
              </a:rPr>
              <a:t>Tamati Kreuger is a well respected Elder from </a:t>
            </a:r>
            <a:r>
              <a:rPr lang="en-US" i="1" dirty="0" err="1">
                <a:solidFill>
                  <a:schemeClr val="tx1"/>
                </a:solidFill>
                <a:latin typeface="Calibri" panose="020F0502020204030204" pitchFamily="34" charset="0"/>
                <a:cs typeface="Calibri" panose="020F0502020204030204" pitchFamily="34" charset="0"/>
              </a:rPr>
              <a:t>Tuhoe</a:t>
            </a:r>
            <a:r>
              <a:rPr lang="en-US" i="1" dirty="0">
                <a:solidFill>
                  <a:schemeClr val="tx1"/>
                </a:solidFill>
                <a:latin typeface="Calibri" panose="020F0502020204030204" pitchFamily="34" charset="0"/>
                <a:cs typeface="Calibri" panose="020F0502020204030204" pitchFamily="34" charset="0"/>
              </a:rPr>
              <a:t>- a tribe from a central North Island  region:</a:t>
            </a:r>
          </a:p>
          <a:p>
            <a:pPr marL="0" indent="0">
              <a:buNone/>
            </a:pPr>
            <a:endParaRPr lang="en-US" b="1" i="1" dirty="0">
              <a:solidFill>
                <a:schemeClr val="tx1"/>
              </a:solidFill>
              <a:latin typeface="Calibri" panose="020F0502020204030204" pitchFamily="34" charset="0"/>
              <a:cs typeface="Calibri" panose="020F0502020204030204" pitchFamily="34" charset="0"/>
            </a:endParaRPr>
          </a:p>
          <a:p>
            <a:pPr marL="0" indent="0">
              <a:buNone/>
            </a:pPr>
            <a:r>
              <a:rPr lang="en-US" b="1" i="1" dirty="0">
                <a:solidFill>
                  <a:schemeClr val="tx1"/>
                </a:solidFill>
                <a:latin typeface="Calibri" panose="020F0502020204030204" pitchFamily="34" charset="0"/>
                <a:cs typeface="Calibri" panose="020F0502020204030204" pitchFamily="34" charset="0"/>
              </a:rPr>
              <a:t>Mauri ora he says  is feeling the thrill of being alive.’</a:t>
            </a:r>
          </a:p>
          <a:p>
            <a:pPr marL="0" indent="0">
              <a:buNone/>
            </a:pPr>
            <a:endParaRPr lang="en-US" b="1" i="1" dirty="0">
              <a:solidFill>
                <a:schemeClr val="tx1"/>
              </a:solidFill>
              <a:latin typeface="Calibri" panose="020F0502020204030204" pitchFamily="34" charset="0"/>
              <a:cs typeface="Calibri" panose="020F0502020204030204" pitchFamily="34" charset="0"/>
            </a:endParaRPr>
          </a:p>
          <a:p>
            <a:pPr marL="0" indent="0">
              <a:buNone/>
            </a:pPr>
            <a:r>
              <a:rPr lang="en-US" i="1" dirty="0">
                <a:solidFill>
                  <a:schemeClr val="tx1"/>
                </a:solidFill>
                <a:latin typeface="Calibri" panose="020F0502020204030204" pitchFamily="34" charset="0"/>
                <a:cs typeface="Calibri" panose="020F0502020204030204" pitchFamily="34" charset="0"/>
              </a:rPr>
              <a:t>In this place where the rapture of life is full, mauri ora can be restored and sustained. This comes from unconditional acceptance of who they are , others understanding what is important to them and having self efficacy to determine life direction’ </a:t>
            </a:r>
          </a:p>
          <a:p>
            <a:endParaRPr lang="en-NZ" dirty="0"/>
          </a:p>
          <a:p>
            <a:r>
              <a:rPr lang="en-NZ" dirty="0"/>
              <a:t>Consider a time when you felt life breathed into you from :</a:t>
            </a:r>
          </a:p>
          <a:p>
            <a:endParaRPr lang="en-NZ" dirty="0"/>
          </a:p>
          <a:p>
            <a:r>
              <a:rPr lang="en-NZ" dirty="0"/>
              <a:t>Your family and friends – perhaps it was your birthday and you just knew that every effort was made to focus on you</a:t>
            </a:r>
          </a:p>
          <a:p>
            <a:endParaRPr lang="en-NZ" dirty="0"/>
          </a:p>
          <a:p>
            <a:r>
              <a:rPr lang="en-NZ" dirty="0"/>
              <a:t>Perhaps Your colleagues and employer, other nurses in your team, or services in your network celebrated a significant achievement </a:t>
            </a:r>
          </a:p>
          <a:p>
            <a:endParaRPr lang="en-NZ" dirty="0"/>
          </a:p>
          <a:p>
            <a:r>
              <a:rPr lang="en-NZ" dirty="0"/>
              <a:t>Do you recall the elation, the appreciation, perhaps the value of your contribution. Do recall the emotion, the high, the unconditional acceptance from them of who you are?</a:t>
            </a:r>
          </a:p>
          <a:p>
            <a:endParaRPr lang="en-NZ" dirty="0"/>
          </a:p>
          <a:p>
            <a:r>
              <a:rPr lang="en-NZ" dirty="0"/>
              <a:t>Did that celebration put wind in your sails, did it carry you a few days, did it make you feel hopeful, valued and more able. Did it empower you, strengthen you and give you permission to try again, expand yourself.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4</a:t>
            </a:fld>
            <a:endParaRPr lang="en-NZ"/>
          </a:p>
        </p:txBody>
      </p:sp>
    </p:spTree>
    <p:extLst>
      <p:ext uri="{BB962C8B-B14F-4D97-AF65-F5344CB8AC3E}">
        <p14:creationId xmlns:p14="http://schemas.microsoft.com/office/powerpoint/2010/main" val="4077263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Sir Mason Durie: </a:t>
            </a:r>
          </a:p>
          <a:p>
            <a:r>
              <a:rPr lang="en-NZ" dirty="0"/>
              <a:t>Is an esteemed Maori professor of Massey University. He uses the construct of a four walled house, ‘</a:t>
            </a:r>
            <a:r>
              <a:rPr lang="en-NZ" b="1" dirty="0"/>
              <a:t>whare</a:t>
            </a:r>
            <a:r>
              <a:rPr lang="en-NZ" dirty="0"/>
              <a:t>’, as pillars for wellbeing, suggesting that the presence of all four sides of the house need to be present for the strength of the whole </a:t>
            </a:r>
            <a:r>
              <a:rPr lang="en-NZ" b="1" dirty="0"/>
              <a:t>whare</a:t>
            </a:r>
            <a:r>
              <a:rPr lang="en-NZ" dirty="0"/>
              <a:t> or house.</a:t>
            </a:r>
          </a:p>
          <a:p>
            <a:r>
              <a:rPr lang="en-NZ" dirty="0"/>
              <a:t>Any impact both positive or negative will profoundly affect the standing of the house.</a:t>
            </a:r>
          </a:p>
          <a:p>
            <a:r>
              <a:rPr lang="en-NZ" dirty="0"/>
              <a:t>He expresses both the strengths and weaknesses  as presented in the table.</a:t>
            </a:r>
          </a:p>
          <a:p>
            <a:endParaRPr lang="en-NZ" dirty="0"/>
          </a:p>
          <a:p>
            <a:r>
              <a:rPr lang="en-NZ" dirty="0"/>
              <a:t>Mauri ora – or flourishing  where life is breathed into the experience of an individual is expressed </a:t>
            </a:r>
          </a:p>
          <a:p>
            <a:r>
              <a:rPr lang="en-NZ" dirty="0"/>
              <a:t>spiritually as an enlightened spirit, </a:t>
            </a:r>
          </a:p>
          <a:p>
            <a:r>
              <a:rPr lang="en-NZ" dirty="0"/>
              <a:t>mentally as a clear and alert mind, </a:t>
            </a:r>
          </a:p>
          <a:p>
            <a:r>
              <a:rPr lang="en-NZ" dirty="0"/>
              <a:t>physically as a fit for purpose body  </a:t>
            </a:r>
          </a:p>
          <a:p>
            <a:r>
              <a:rPr lang="en-NZ" dirty="0"/>
              <a:t>emotionally as a nurturing and resilient family – the family or whanau being a fountain of resource bubbling up like a well to  sustain the individual and family. </a:t>
            </a:r>
          </a:p>
          <a:p>
            <a:endParaRPr lang="en-NZ" dirty="0"/>
          </a:p>
          <a:p>
            <a:r>
              <a:rPr lang="en-NZ" dirty="0"/>
              <a:t>The opposite of ‘Mauri ora’ is ‘Mauri Noho’ or state of languishing  where the person experience highlights loss and grief, which when left unresolved, this grief may remain in a state of despair, anguish and languishing. </a:t>
            </a:r>
          </a:p>
          <a:p>
            <a:endParaRPr lang="en-NZ" dirty="0"/>
          </a:p>
          <a:p>
            <a:r>
              <a:rPr lang="en-NZ" dirty="0"/>
              <a:t>Oh how I have preferred the experience of Mauri ora, and when I hear the words they spark in me a responsibility to ‘pay it forward if you like” to breath life into others.</a:t>
            </a:r>
          </a:p>
          <a:p>
            <a:endParaRPr lang="en-NZ" dirty="0"/>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5</a:t>
            </a:fld>
            <a:endParaRPr lang="en-NZ"/>
          </a:p>
        </p:txBody>
      </p:sp>
    </p:spTree>
    <p:extLst>
      <p:ext uri="{BB962C8B-B14F-4D97-AF65-F5344CB8AC3E}">
        <p14:creationId xmlns:p14="http://schemas.microsoft.com/office/powerpoint/2010/main" val="197196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If you could make a difference in a 20min encounter with a patient – that would bring them back to you, build a strong platform of trust, give them the confidence that what matters to them is significantly important to you, and give them the power to make decisions and take responsibility for </a:t>
            </a:r>
          </a:p>
          <a:p>
            <a:endParaRPr lang="en-NZ" dirty="0"/>
          </a:p>
          <a:p>
            <a:r>
              <a:rPr lang="en-NZ" dirty="0"/>
              <a:t>As you approach an encounter with a patient, consider your role as a nurse to make the experience buoyant and bright- breathing hope and compassion into their experience. </a:t>
            </a:r>
          </a:p>
          <a:p>
            <a:endParaRPr lang="en-NZ" dirty="0"/>
          </a:p>
          <a:p>
            <a:r>
              <a:rPr lang="en-NZ" dirty="0"/>
              <a:t>They present themselves to you with a task,  </a:t>
            </a:r>
            <a:r>
              <a:rPr lang="en-NZ" b="1" dirty="0"/>
              <a:t>but they are not a task to be completed. </a:t>
            </a:r>
          </a:p>
          <a:p>
            <a:endParaRPr lang="en-NZ" dirty="0"/>
          </a:p>
          <a:p>
            <a:r>
              <a:rPr lang="en-NZ" dirty="0"/>
              <a:t>The people who come to you, may cross many rivers of challenge to reach your service.</a:t>
            </a:r>
          </a:p>
          <a:p>
            <a:endParaRPr lang="en-NZ" dirty="0"/>
          </a:p>
          <a:p>
            <a:r>
              <a:rPr lang="en-NZ" dirty="0"/>
              <a:t>How you respond and breathe relief into their experience may make all the difference to lifting and sustaining them to survive their brief encounter with you and go much further managing their journey. </a:t>
            </a:r>
          </a:p>
          <a:p>
            <a:endParaRPr lang="en-NZ" dirty="0"/>
          </a:p>
          <a:p>
            <a:r>
              <a:rPr lang="en-NZ" dirty="0"/>
              <a:t>Mauri ora is a key concept in Te Ao Maori (the Maori world view) describing a state of flourishing , where one could experience the thrill of being alive. Such a state fortifies the foundation for engagement between a nurse and a patient , fostering trust confidence and subsequent individual investment in wellbeing and self management . It is aspirational to consider what optimism and growth can occur in an atmosphere where the thrill of being alive is cultivated. </a:t>
            </a:r>
          </a:p>
          <a:p>
            <a:endParaRPr lang="en-NZ" dirty="0"/>
          </a:p>
        </p:txBody>
      </p:sp>
      <p:sp>
        <p:nvSpPr>
          <p:cNvPr id="4" name="Slide Number Placeholder 3"/>
          <p:cNvSpPr>
            <a:spLocks noGrp="1"/>
          </p:cNvSpPr>
          <p:nvPr>
            <p:ph type="sldNum" sz="quarter" idx="5"/>
          </p:nvPr>
        </p:nvSpPr>
        <p:spPr/>
        <p:txBody>
          <a:bodyPr/>
          <a:lstStyle/>
          <a:p>
            <a:fld id="{CB3CD658-4512-44CA-B593-C81AC9B48A48}" type="slidenum">
              <a:rPr lang="en-NZ" smtClean="0"/>
              <a:t>6</a:t>
            </a:fld>
            <a:endParaRPr lang="en-NZ"/>
          </a:p>
        </p:txBody>
      </p:sp>
    </p:spTree>
    <p:extLst>
      <p:ext uri="{BB962C8B-B14F-4D97-AF65-F5344CB8AC3E}">
        <p14:creationId xmlns:p14="http://schemas.microsoft.com/office/powerpoint/2010/main" val="32429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600" dirty="0"/>
          </a:p>
        </p:txBody>
      </p:sp>
      <p:sp>
        <p:nvSpPr>
          <p:cNvPr id="4" name="Slide Number Placeholder 3"/>
          <p:cNvSpPr>
            <a:spLocks noGrp="1"/>
          </p:cNvSpPr>
          <p:nvPr>
            <p:ph type="sldNum" sz="quarter" idx="5"/>
          </p:nvPr>
        </p:nvSpPr>
        <p:spPr/>
        <p:txBody>
          <a:bodyPr/>
          <a:lstStyle/>
          <a:p>
            <a:fld id="{CB3CD658-4512-44CA-B593-C81AC9B48A48}" type="slidenum">
              <a:rPr lang="en-NZ" smtClean="0"/>
              <a:t>7</a:t>
            </a:fld>
            <a:endParaRPr lang="en-NZ"/>
          </a:p>
        </p:txBody>
      </p:sp>
    </p:spTree>
    <p:extLst>
      <p:ext uri="{BB962C8B-B14F-4D97-AF65-F5344CB8AC3E}">
        <p14:creationId xmlns:p14="http://schemas.microsoft.com/office/powerpoint/2010/main" val="364777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degree to which this discussion is important is found in understanding the demographic of northland acknowledging that the rurality and geography  strongly influence the determinants of health for the people of Northland. This maybe the case for you in your practice , or geographical locality as social determinants of health are a root cause of disparity. </a:t>
            </a:r>
          </a:p>
          <a:p>
            <a:endParaRPr lang="en-US" dirty="0"/>
          </a:p>
          <a:p>
            <a:r>
              <a:rPr lang="en-US" dirty="0"/>
              <a:t>It is well known that ‘if you are indigenous , you will be worse off health wise.</a:t>
            </a:r>
          </a:p>
          <a:p>
            <a:endParaRPr lang="en-US" dirty="0"/>
          </a:p>
          <a:p>
            <a:r>
              <a:rPr lang="en-US" dirty="0"/>
              <a:t>The New Zealand Northland  geographical context affirms that many Maori experience inequitable health outcomes compared to non-Maori.</a:t>
            </a:r>
          </a:p>
          <a:p>
            <a:endParaRPr lang="en-US" dirty="0"/>
          </a:p>
          <a:p>
            <a:endParaRPr lang="en-US" dirty="0"/>
          </a:p>
        </p:txBody>
      </p:sp>
      <p:sp>
        <p:nvSpPr>
          <p:cNvPr id="4" name="Slide Number Placeholder 3"/>
          <p:cNvSpPr>
            <a:spLocks noGrp="1"/>
          </p:cNvSpPr>
          <p:nvPr>
            <p:ph type="sldNum" sz="quarter" idx="5"/>
          </p:nvPr>
        </p:nvSpPr>
        <p:spPr/>
        <p:txBody>
          <a:bodyPr/>
          <a:lstStyle/>
          <a:p>
            <a:fld id="{CB3CD658-4512-44CA-B593-C81AC9B48A48}" type="slidenum">
              <a:rPr lang="en-NZ" smtClean="0"/>
              <a:t>8</a:t>
            </a:fld>
            <a:endParaRPr lang="en-NZ"/>
          </a:p>
        </p:txBody>
      </p:sp>
    </p:spTree>
    <p:extLst>
      <p:ext uri="{BB962C8B-B14F-4D97-AF65-F5344CB8AC3E}">
        <p14:creationId xmlns:p14="http://schemas.microsoft.com/office/powerpoint/2010/main" val="630508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dirty="0"/>
              <a:t>These are the diseases that indigenous Maori experience in Northland though there is much evidencing highlighting improvements in equitable health outcomes and showing progress and changes as a direct impact of programs intersectoral efforts. </a:t>
            </a:r>
          </a:p>
          <a:p>
            <a:pPr eaLnBrk="1" hangingPunct="1">
              <a:spcBef>
                <a:spcPct val="0"/>
              </a:spcBef>
            </a:pPr>
            <a:endParaRPr lang="en-NZ" dirty="0"/>
          </a:p>
          <a:p>
            <a:pPr eaLnBrk="1" hangingPunct="1">
              <a:spcBef>
                <a:spcPct val="0"/>
              </a:spcBef>
            </a:pPr>
            <a:r>
              <a:rPr lang="en-NZ" dirty="0"/>
              <a:t>The graph identifies the health conditions that Maori are more likely to experience than non- Maori and highlighting the inequitable health difference results in a life expectancy difference of 9-14years, Significant efforts have been made to respond to patients more equitably and thus the differential gap is slowly beginning to close. </a:t>
            </a:r>
          </a:p>
          <a:p>
            <a:pPr eaLnBrk="1" hangingPunct="1">
              <a:spcBef>
                <a:spcPct val="0"/>
              </a:spcBef>
            </a:pPr>
            <a:endParaRPr lang="en-NZ"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1242C2-CAEB-4BB2-B6B5-C4F0673CAFF6}" type="slidenum">
              <a:rPr lang="en-NZ" smtClean="0">
                <a:cs typeface="Arial" charset="0"/>
              </a:rPr>
              <a:pPr fontAlgn="base">
                <a:spcBef>
                  <a:spcPct val="0"/>
                </a:spcBef>
                <a:spcAft>
                  <a:spcPct val="0"/>
                </a:spcAft>
                <a:defRPr/>
              </a:pPr>
              <a:t>9</a:t>
            </a:fld>
            <a:endParaRPr lang="en-NZ">
              <a:cs typeface="Arial" charset="0"/>
            </a:endParaRPr>
          </a:p>
        </p:txBody>
      </p:sp>
    </p:spTree>
    <p:extLst>
      <p:ext uri="{BB962C8B-B14F-4D97-AF65-F5344CB8AC3E}">
        <p14:creationId xmlns:p14="http://schemas.microsoft.com/office/powerpoint/2010/main" val="78413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B4399D18-CF1A-464F-9D2F-D4613D1C8872}" type="datetimeFigureOut">
              <a:rPr lang="en-NZ" smtClean="0"/>
              <a:pPr/>
              <a:t>12/11/2020</a:t>
            </a:fld>
            <a:endParaRPr lang="en-NZ"/>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NZ"/>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2CD878D9-3A2C-46D4-8927-DEF261221A46}" type="slidenum">
              <a:rPr lang="en-NZ" smtClean="0"/>
              <a:pPr/>
              <a:t>‹#›</a:t>
            </a:fld>
            <a:endParaRPr lang="en-NZ"/>
          </a:p>
        </p:txBody>
      </p:sp>
    </p:spTree>
    <p:extLst>
      <p:ext uri="{BB962C8B-B14F-4D97-AF65-F5344CB8AC3E}">
        <p14:creationId xmlns:p14="http://schemas.microsoft.com/office/powerpoint/2010/main" val="423982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113316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98335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104487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358251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183083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1582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3738624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CD878D9-3A2C-46D4-8927-DEF261221A46}" type="slidenum">
              <a:rPr lang="en-NZ" smtClean="0"/>
              <a:pPr/>
              <a:t>‹#›</a:t>
            </a:fld>
            <a:endParaRPr lang="en-NZ"/>
          </a:p>
        </p:txBody>
      </p:sp>
    </p:spTree>
    <p:extLst>
      <p:ext uri="{BB962C8B-B14F-4D97-AF65-F5344CB8AC3E}">
        <p14:creationId xmlns:p14="http://schemas.microsoft.com/office/powerpoint/2010/main" val="3492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B4399D18-CF1A-464F-9D2F-D4613D1C8872}" type="datetimeFigureOut">
              <a:rPr lang="en-NZ" smtClean="0"/>
              <a:pPr/>
              <a:t>12/11/2020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D878D9-3A2C-46D4-8927-DEF261221A46}" type="slidenum">
              <a:rPr lang="en-NZ" smtClean="0"/>
              <a:pPr/>
              <a:t>‹#›</a:t>
            </a:fld>
            <a:endParaRPr lang="en-NZ"/>
          </a:p>
        </p:txBody>
      </p:sp>
    </p:spTree>
    <p:extLst>
      <p:ext uri="{BB962C8B-B14F-4D97-AF65-F5344CB8AC3E}">
        <p14:creationId xmlns:p14="http://schemas.microsoft.com/office/powerpoint/2010/main" val="91467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B4399D18-CF1A-464F-9D2F-D4613D1C8872}" type="datetimeFigureOut">
              <a:rPr lang="en-NZ" smtClean="0"/>
              <a:pPr/>
              <a:t>12/11/2020</a:t>
            </a:fld>
            <a:endParaRPr lang="en-NZ"/>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NZ"/>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D878D9-3A2C-46D4-8927-DEF261221A46}" type="slidenum">
              <a:rPr lang="en-NZ" smtClean="0"/>
              <a:pPr/>
              <a:t>‹#›</a:t>
            </a:fld>
            <a:endParaRPr lang="en-NZ"/>
          </a:p>
        </p:txBody>
      </p:sp>
    </p:spTree>
    <p:extLst>
      <p:ext uri="{BB962C8B-B14F-4D97-AF65-F5344CB8AC3E}">
        <p14:creationId xmlns:p14="http://schemas.microsoft.com/office/powerpoint/2010/main" val="230729986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B4399D18-CF1A-464F-9D2F-D4613D1C8872}" type="datetimeFigureOut">
              <a:rPr lang="en-NZ" smtClean="0"/>
              <a:pPr/>
              <a:t>12/11/2020</a:t>
            </a:fld>
            <a:endParaRPr lang="en-NZ"/>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NZ"/>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2CD878D9-3A2C-46D4-8927-DEF261221A46}" type="slidenum">
              <a:rPr lang="en-NZ" smtClean="0"/>
              <a:pPr/>
              <a:t>‹#›</a:t>
            </a:fld>
            <a:endParaRPr lang="en-NZ"/>
          </a:p>
        </p:txBody>
      </p:sp>
    </p:spTree>
    <p:extLst>
      <p:ext uri="{BB962C8B-B14F-4D97-AF65-F5344CB8AC3E}">
        <p14:creationId xmlns:p14="http://schemas.microsoft.com/office/powerpoint/2010/main" val="18024137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researchgate.net/publication/22174075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C8E3E93-2C21-416B-A10D-752B1C256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rgbClr val="664F28"/>
          </a:solidFill>
          <a:ln>
            <a:solidFill>
              <a:srgbClr val="664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EC7E8-6C33-472E-922F-FF25336DFB53}"/>
              </a:ext>
            </a:extLst>
          </p:cNvPr>
          <p:cNvSpPr>
            <a:spLocks noGrp="1"/>
          </p:cNvSpPr>
          <p:nvPr>
            <p:ph type="title"/>
          </p:nvPr>
        </p:nvSpPr>
        <p:spPr>
          <a:xfrm>
            <a:off x="6041204" y="499532"/>
            <a:ext cx="2726300" cy="2641435"/>
          </a:xfrm>
        </p:spPr>
        <p:txBody>
          <a:bodyPr anchor="b">
            <a:normAutofit/>
          </a:bodyPr>
          <a:lstStyle/>
          <a:p>
            <a:pPr algn="ctr"/>
            <a:r>
              <a:rPr lang="en-NZ" sz="3500" dirty="0">
                <a:solidFill>
                  <a:srgbClr val="FFFFFF"/>
                </a:solidFill>
              </a:rPr>
              <a:t>Welcome to beautiful Northland  </a:t>
            </a:r>
            <a:br>
              <a:rPr lang="en-NZ" sz="3500" dirty="0">
                <a:solidFill>
                  <a:srgbClr val="FFFFFF"/>
                </a:solidFill>
              </a:rPr>
            </a:br>
            <a:r>
              <a:rPr lang="en-NZ" sz="3500" dirty="0">
                <a:solidFill>
                  <a:srgbClr val="FFFFFF"/>
                </a:solidFill>
              </a:rPr>
              <a:t>New Zealand</a:t>
            </a:r>
          </a:p>
        </p:txBody>
      </p:sp>
      <p:pic>
        <p:nvPicPr>
          <p:cNvPr id="13" name="Picture 12">
            <a:extLst>
              <a:ext uri="{FF2B5EF4-FFF2-40B4-BE49-F238E27FC236}">
                <a16:creationId xmlns:a16="http://schemas.microsoft.com/office/drawing/2014/main" id="{A06DBA7B-04A1-4E5D-9E76-9EDB1C9E5C95}"/>
              </a:ext>
            </a:extLst>
          </p:cNvPr>
          <p:cNvPicPr>
            <a:picLocks noChangeAspect="1"/>
          </p:cNvPicPr>
          <p:nvPr/>
        </p:nvPicPr>
        <p:blipFill rotWithShape="1">
          <a:blip r:embed="rId3"/>
          <a:srcRect l="15396" r="30208" b="-2"/>
          <a:stretch/>
        </p:blipFill>
        <p:spPr>
          <a:xfrm>
            <a:off x="362461" y="484630"/>
            <a:ext cx="2659951" cy="3508648"/>
          </a:xfrm>
          <a:prstGeom prst="rect">
            <a:avLst/>
          </a:prstGeom>
        </p:spPr>
      </p:pic>
      <p:pic>
        <p:nvPicPr>
          <p:cNvPr id="11" name="Picture 10">
            <a:extLst>
              <a:ext uri="{FF2B5EF4-FFF2-40B4-BE49-F238E27FC236}">
                <a16:creationId xmlns:a16="http://schemas.microsoft.com/office/drawing/2014/main" id="{57D22387-DC5D-4C58-9675-45BCEC613C6F}"/>
              </a:ext>
            </a:extLst>
          </p:cNvPr>
          <p:cNvPicPr>
            <a:picLocks noChangeAspect="1"/>
          </p:cNvPicPr>
          <p:nvPr/>
        </p:nvPicPr>
        <p:blipFill rotWithShape="1">
          <a:blip r:embed="rId4"/>
          <a:srcRect l="6352" r="24060" b="5"/>
          <a:stretch/>
        </p:blipFill>
        <p:spPr>
          <a:xfrm>
            <a:off x="3132981" y="484632"/>
            <a:ext cx="2157517" cy="2208929"/>
          </a:xfrm>
          <a:prstGeom prst="rect">
            <a:avLst/>
          </a:prstGeom>
        </p:spPr>
      </p:pic>
      <p:pic>
        <p:nvPicPr>
          <p:cNvPr id="9" name="Picture 8">
            <a:extLst>
              <a:ext uri="{FF2B5EF4-FFF2-40B4-BE49-F238E27FC236}">
                <a16:creationId xmlns:a16="http://schemas.microsoft.com/office/drawing/2014/main" id="{29EBB026-F2FC-447B-B1DF-98D4858393EA}"/>
              </a:ext>
            </a:extLst>
          </p:cNvPr>
          <p:cNvPicPr>
            <a:picLocks noChangeAspect="1"/>
          </p:cNvPicPr>
          <p:nvPr/>
        </p:nvPicPr>
        <p:blipFill rotWithShape="1">
          <a:blip r:embed="rId5"/>
          <a:srcRect l="23246" r="15243" b="2"/>
          <a:stretch/>
        </p:blipFill>
        <p:spPr>
          <a:xfrm>
            <a:off x="360652" y="4135531"/>
            <a:ext cx="2659951" cy="2237837"/>
          </a:xfrm>
          <a:prstGeom prst="rect">
            <a:avLst/>
          </a:prstGeom>
        </p:spPr>
      </p:pic>
      <p:pic>
        <p:nvPicPr>
          <p:cNvPr id="5" name="Picture 4">
            <a:extLst>
              <a:ext uri="{FF2B5EF4-FFF2-40B4-BE49-F238E27FC236}">
                <a16:creationId xmlns:a16="http://schemas.microsoft.com/office/drawing/2014/main" id="{CA7F4A43-1D68-4CC5-8844-61DBC509C4AB}"/>
              </a:ext>
            </a:extLst>
          </p:cNvPr>
          <p:cNvPicPr>
            <a:picLocks noChangeAspect="1"/>
          </p:cNvPicPr>
          <p:nvPr/>
        </p:nvPicPr>
        <p:blipFill rotWithShape="1">
          <a:blip r:embed="rId6"/>
          <a:srcRect l="17351" r="10474" b="1"/>
          <a:stretch/>
        </p:blipFill>
        <p:spPr>
          <a:xfrm>
            <a:off x="3132980" y="2835810"/>
            <a:ext cx="2157517" cy="3537557"/>
          </a:xfrm>
          <a:prstGeom prst="rect">
            <a:avLst/>
          </a:prstGeom>
        </p:spPr>
      </p:pic>
      <p:sp>
        <p:nvSpPr>
          <p:cNvPr id="15" name="Content Placeholder 14">
            <a:extLst>
              <a:ext uri="{FF2B5EF4-FFF2-40B4-BE49-F238E27FC236}">
                <a16:creationId xmlns:a16="http://schemas.microsoft.com/office/drawing/2014/main" id="{6788DCF5-2439-4E3A-8E00-C7F871FD4988}"/>
              </a:ext>
            </a:extLst>
          </p:cNvPr>
          <p:cNvSpPr>
            <a:spLocks noGrp="1"/>
          </p:cNvSpPr>
          <p:nvPr>
            <p:ph idx="1"/>
          </p:nvPr>
        </p:nvSpPr>
        <p:spPr>
          <a:xfrm>
            <a:off x="6041204" y="4797152"/>
            <a:ext cx="2726300" cy="1368152"/>
          </a:xfrm>
        </p:spPr>
        <p:txBody>
          <a:bodyPr>
            <a:normAutofit fontScale="55000" lnSpcReduction="20000"/>
          </a:bodyPr>
          <a:lstStyle/>
          <a:p>
            <a:r>
              <a:rPr lang="en-US" sz="1700" dirty="0">
                <a:solidFill>
                  <a:srgbClr val="FFFFFF"/>
                </a:solidFill>
              </a:rPr>
              <a:t>Hemaima Reihana-Tait </a:t>
            </a:r>
          </a:p>
          <a:p>
            <a:r>
              <a:rPr lang="en-US" sz="1700" dirty="0">
                <a:solidFill>
                  <a:srgbClr val="FFFFFF"/>
                </a:solidFill>
              </a:rPr>
              <a:t>Nurse Director </a:t>
            </a:r>
          </a:p>
          <a:p>
            <a:r>
              <a:rPr lang="en-US" sz="1700" dirty="0">
                <a:solidFill>
                  <a:srgbClr val="FFFFFF"/>
                </a:solidFill>
              </a:rPr>
              <a:t>Mahitahi Hauora </a:t>
            </a:r>
          </a:p>
          <a:p>
            <a:r>
              <a:rPr lang="en-US" sz="1700" dirty="0">
                <a:solidFill>
                  <a:srgbClr val="FFFFFF"/>
                </a:solidFill>
              </a:rPr>
              <a:t>Nov 2020 </a:t>
            </a:r>
          </a:p>
          <a:p>
            <a:r>
              <a:rPr lang="en-US" sz="1700" dirty="0">
                <a:solidFill>
                  <a:srgbClr val="FFFFFF"/>
                </a:solidFill>
              </a:rPr>
              <a:t>Prepared for – Primary Health Care / General Practice </a:t>
            </a:r>
          </a:p>
        </p:txBody>
      </p:sp>
    </p:spTree>
    <p:extLst>
      <p:ext uri="{BB962C8B-B14F-4D97-AF65-F5344CB8AC3E}">
        <p14:creationId xmlns:p14="http://schemas.microsoft.com/office/powerpoint/2010/main" val="3682802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5533" y="3509963"/>
            <a:ext cx="5408002" cy="2967839"/>
          </a:xfrm>
          <a:prstGeom prst="rect">
            <a:avLst/>
          </a:prstGeom>
          <a:solidFill>
            <a:srgbClr val="2C2F4D"/>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1197F-1AD4-46A2-9B98-358DFF9888CD}"/>
              </a:ext>
            </a:extLst>
          </p:cNvPr>
          <p:cNvSpPr>
            <a:spLocks noGrp="1"/>
          </p:cNvSpPr>
          <p:nvPr>
            <p:ph type="title"/>
          </p:nvPr>
        </p:nvSpPr>
        <p:spPr>
          <a:xfrm>
            <a:off x="3709714" y="3789040"/>
            <a:ext cx="4966741" cy="2120854"/>
          </a:xfrm>
        </p:spPr>
        <p:txBody>
          <a:bodyPr vert="horz" lIns="91440" tIns="45720" rIns="91440" bIns="45720" rtlCol="0" anchor="b">
            <a:noAutofit/>
          </a:bodyPr>
          <a:lstStyle/>
          <a:p>
            <a:pPr>
              <a:lnSpc>
                <a:spcPct val="80000"/>
              </a:lnSpc>
            </a:pPr>
            <a:r>
              <a:rPr lang="en-US" sz="3200" dirty="0">
                <a:solidFill>
                  <a:srgbClr val="FFFFFF"/>
                </a:solidFill>
              </a:rPr>
              <a:t>Health and wellbeing affected by rurality housing, roading, flooding etc. </a:t>
            </a:r>
          </a:p>
        </p:txBody>
      </p:sp>
      <p:pic>
        <p:nvPicPr>
          <p:cNvPr id="7" name="Picture 2">
            <a:extLst>
              <a:ext uri="{FF2B5EF4-FFF2-40B4-BE49-F238E27FC236}">
                <a16:creationId xmlns:a16="http://schemas.microsoft.com/office/drawing/2014/main" id="{7B23B998-141B-450B-9F6A-8E7EA099CF68}"/>
              </a:ext>
            </a:extLst>
          </p:cNvPr>
          <p:cNvPicPr>
            <a:picLocks noChangeAspect="1" noChangeArrowheads="1"/>
          </p:cNvPicPr>
          <p:nvPr/>
        </p:nvPicPr>
        <p:blipFill rotWithShape="1">
          <a:blip r:embed="rId3"/>
          <a:srcRect l="11423" r="11420" b="-4"/>
          <a:stretch/>
        </p:blipFill>
        <p:spPr bwMode="auto">
          <a:xfrm>
            <a:off x="238227" y="321732"/>
            <a:ext cx="3113760" cy="3026834"/>
          </a:xfrm>
          <a:prstGeom prst="rect">
            <a:avLst/>
          </a:prstGeom>
        </p:spPr>
      </p:pic>
      <p:pic>
        <p:nvPicPr>
          <p:cNvPr id="5" name="Picture 7" descr="A building next to a body of water&#10;&#10;Description automatically generated">
            <a:extLst>
              <a:ext uri="{FF2B5EF4-FFF2-40B4-BE49-F238E27FC236}">
                <a16:creationId xmlns:a16="http://schemas.microsoft.com/office/drawing/2014/main" id="{997994FC-57CE-4802-95C9-1CFB66202AB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347" r="23076" b="2"/>
          <a:stretch/>
        </p:blipFill>
        <p:spPr bwMode="auto">
          <a:xfrm>
            <a:off x="3479216" y="321733"/>
            <a:ext cx="2654982" cy="298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Documents and Settings\kathryn.johnston\My Documents\My Pictures\Bus photo.jpg">
            <a:extLst>
              <a:ext uri="{FF2B5EF4-FFF2-40B4-BE49-F238E27FC236}">
                <a16:creationId xmlns:a16="http://schemas.microsoft.com/office/drawing/2014/main" id="{131EAB1E-4811-4EE9-9A1A-43466F9188CF}"/>
              </a:ext>
            </a:extLst>
          </p:cNvPr>
          <p:cNvPicPr>
            <a:picLocks noChangeAspect="1" noChangeArrowheads="1"/>
          </p:cNvPicPr>
          <p:nvPr/>
        </p:nvPicPr>
        <p:blipFill rotWithShape="1">
          <a:blip r:embed="rId5"/>
          <a:srcRect l="8717" r="24678" b="3"/>
          <a:stretch/>
        </p:blipFill>
        <p:spPr bwMode="auto">
          <a:xfrm>
            <a:off x="6261427" y="321734"/>
            <a:ext cx="2651693" cy="2985818"/>
          </a:xfrm>
          <a:prstGeom prst="rect">
            <a:avLst/>
          </a:prstGeom>
        </p:spPr>
      </p:pic>
      <p:pic>
        <p:nvPicPr>
          <p:cNvPr id="3" name="Picture 2" descr="A couple of lawn chairs sitting on top of a wooden house&#10;&#10;Description automatically generated">
            <a:extLst>
              <a:ext uri="{FF2B5EF4-FFF2-40B4-BE49-F238E27FC236}">
                <a16:creationId xmlns:a16="http://schemas.microsoft.com/office/drawing/2014/main" id="{41D7CE09-D02C-471A-A140-9E5A5ED59D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39" r="21543" b="2"/>
          <a:stretch/>
        </p:blipFill>
        <p:spPr bwMode="auto">
          <a:xfrm>
            <a:off x="230648" y="3466981"/>
            <a:ext cx="3121339" cy="312976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37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9F4F-8C29-4773-BCEE-0267567AF384}"/>
              </a:ext>
            </a:extLst>
          </p:cNvPr>
          <p:cNvSpPr>
            <a:spLocks noGrp="1"/>
          </p:cNvSpPr>
          <p:nvPr>
            <p:ph type="title"/>
          </p:nvPr>
        </p:nvSpPr>
        <p:spPr>
          <a:xfrm>
            <a:off x="3512343" y="499533"/>
            <a:ext cx="4922045" cy="1658198"/>
          </a:xfrm>
        </p:spPr>
        <p:txBody>
          <a:bodyPr>
            <a:normAutofit/>
          </a:bodyPr>
          <a:lstStyle/>
          <a:p>
            <a:r>
              <a:rPr lang="en-NZ" sz="4100" dirty="0"/>
              <a:t>NZ Epidemiologist </a:t>
            </a:r>
            <a:br>
              <a:rPr lang="en-NZ" sz="4100" dirty="0"/>
            </a:br>
            <a:r>
              <a:rPr lang="en-NZ" sz="3200" dirty="0"/>
              <a:t>Dr Juliet Rumball Smith </a:t>
            </a:r>
          </a:p>
        </p:txBody>
      </p:sp>
      <p:pic>
        <p:nvPicPr>
          <p:cNvPr id="5" name="Picture 4">
            <a:extLst>
              <a:ext uri="{FF2B5EF4-FFF2-40B4-BE49-F238E27FC236}">
                <a16:creationId xmlns:a16="http://schemas.microsoft.com/office/drawing/2014/main" id="{BA9C7F1F-457A-46B9-B52C-BFBAE28744E2}"/>
              </a:ext>
            </a:extLst>
          </p:cNvPr>
          <p:cNvPicPr>
            <a:picLocks noChangeAspect="1"/>
          </p:cNvPicPr>
          <p:nvPr/>
        </p:nvPicPr>
        <p:blipFill rotWithShape="1">
          <a:blip r:embed="rId3"/>
          <a:srcRect l="37895" r="32367" b="-2"/>
          <a:stretch/>
        </p:blipFill>
        <p:spPr>
          <a:xfrm>
            <a:off x="20" y="-6418"/>
            <a:ext cx="3058077" cy="6864418"/>
          </a:xfrm>
          <a:prstGeom prst="rect">
            <a:avLst/>
          </a:prstGeom>
        </p:spPr>
      </p:pic>
      <p:sp>
        <p:nvSpPr>
          <p:cNvPr id="4" name="Rectangle: Rounded Corners 3">
            <a:extLst>
              <a:ext uri="{FF2B5EF4-FFF2-40B4-BE49-F238E27FC236}">
                <a16:creationId xmlns:a16="http://schemas.microsoft.com/office/drawing/2014/main" id="{A0C86766-8C1C-4087-B7F3-E011449F3BE2}"/>
              </a:ext>
            </a:extLst>
          </p:cNvPr>
          <p:cNvSpPr/>
          <p:nvPr/>
        </p:nvSpPr>
        <p:spPr>
          <a:xfrm>
            <a:off x="3707904" y="4797152"/>
            <a:ext cx="453650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 name="Content Placeholder 2">
            <a:extLst>
              <a:ext uri="{FF2B5EF4-FFF2-40B4-BE49-F238E27FC236}">
                <a16:creationId xmlns:a16="http://schemas.microsoft.com/office/drawing/2014/main" id="{4CB5167E-DCD9-42AC-89DA-621D5293BB77}"/>
              </a:ext>
            </a:extLst>
          </p:cNvPr>
          <p:cNvSpPr>
            <a:spLocks noGrp="1"/>
          </p:cNvSpPr>
          <p:nvPr>
            <p:ph idx="1"/>
          </p:nvPr>
        </p:nvSpPr>
        <p:spPr>
          <a:xfrm>
            <a:off x="3526917" y="2011680"/>
            <a:ext cx="4821746" cy="3766185"/>
          </a:xfrm>
        </p:spPr>
        <p:txBody>
          <a:bodyPr>
            <a:normAutofit/>
          </a:bodyPr>
          <a:lstStyle/>
          <a:p>
            <a:endParaRPr lang="en-NZ" sz="2200" dirty="0"/>
          </a:p>
          <a:p>
            <a:endParaRPr lang="en-NZ" sz="2200" dirty="0"/>
          </a:p>
          <a:p>
            <a:r>
              <a:rPr lang="en-NZ" sz="2200" dirty="0"/>
              <a:t>Leads out with the instruction that services can approach inequitable health outcomes in three specific ways: </a:t>
            </a:r>
          </a:p>
          <a:p>
            <a:r>
              <a:rPr lang="en-NZ" sz="2200" dirty="0"/>
              <a:t>1. Through addressing systems </a:t>
            </a:r>
          </a:p>
          <a:p>
            <a:r>
              <a:rPr lang="en-NZ" sz="2200" dirty="0"/>
              <a:t>2. The patient or individual themselves </a:t>
            </a:r>
          </a:p>
          <a:p>
            <a:r>
              <a:rPr lang="en-NZ" sz="2200" dirty="0"/>
              <a:t>3. </a:t>
            </a:r>
            <a:r>
              <a:rPr lang="en-NZ" sz="2200" b="1" dirty="0">
                <a:solidFill>
                  <a:schemeClr val="tx1"/>
                </a:solidFill>
              </a:rPr>
              <a:t>The patient provider interaction </a:t>
            </a:r>
          </a:p>
        </p:txBody>
      </p:sp>
    </p:spTree>
    <p:extLst>
      <p:ext uri="{BB962C8B-B14F-4D97-AF65-F5344CB8AC3E}">
        <p14:creationId xmlns:p14="http://schemas.microsoft.com/office/powerpoint/2010/main" val="1940977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000"/>
                    </a14:imgEffect>
                    <a14:imgEffect>
                      <a14:saturation sat="75000"/>
                    </a14:imgEffect>
                    <a14:imgEffect>
                      <a14:brightnessContrast bright="-36000" contrast="-46000"/>
                    </a14:imgEffect>
                  </a14:imgLayer>
                </a14:imgProps>
              </a:ext>
              <a:ext uri="{28A0092B-C50C-407E-A947-70E740481C1C}">
                <a14:useLocalDpi xmlns:a14="http://schemas.microsoft.com/office/drawing/2010/main" val="0"/>
              </a:ext>
            </a:extLst>
          </a:blip>
          <a:srcRect/>
          <a:stretch>
            <a:fillRect/>
          </a:stretch>
        </p:blipFill>
        <p:spPr bwMode="auto">
          <a:xfrm rot="16200000">
            <a:off x="998985" y="-1170385"/>
            <a:ext cx="7146034" cy="914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sosceles Triangle 2"/>
          <p:cNvSpPr/>
          <p:nvPr/>
        </p:nvSpPr>
        <p:spPr>
          <a:xfrm>
            <a:off x="120835" y="3624486"/>
            <a:ext cx="3384376" cy="2376264"/>
          </a:xfrm>
          <a:prstGeom prst="triangle">
            <a:avLst/>
          </a:prstGeom>
          <a:solidFill>
            <a:schemeClr val="accent6">
              <a:lumMod val="20000"/>
              <a:lumOff val="80000"/>
            </a:schemeClr>
          </a:solidFill>
          <a:ln>
            <a:solidFill>
              <a:schemeClr val="tx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5" name="Isosceles Triangle 4"/>
          <p:cNvSpPr/>
          <p:nvPr/>
        </p:nvSpPr>
        <p:spPr>
          <a:xfrm>
            <a:off x="2898800" y="1817208"/>
            <a:ext cx="3384376" cy="2376264"/>
          </a:xfrm>
          <a:prstGeom prst="triangle">
            <a:avLst/>
          </a:prstGeom>
          <a:solidFill>
            <a:schemeClr val="accent6">
              <a:lumMod val="20000"/>
              <a:lumOff val="80000"/>
            </a:schemeClr>
          </a:solidFill>
          <a:ln>
            <a:solidFill>
              <a:schemeClr val="tx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6" name="Isosceles Triangle 5"/>
          <p:cNvSpPr/>
          <p:nvPr/>
        </p:nvSpPr>
        <p:spPr>
          <a:xfrm>
            <a:off x="5676765" y="162678"/>
            <a:ext cx="3384376" cy="2376264"/>
          </a:xfrm>
          <a:prstGeom prst="triangle">
            <a:avLst/>
          </a:prstGeom>
          <a:solidFill>
            <a:schemeClr val="accent6">
              <a:lumMod val="20000"/>
              <a:lumOff val="80000"/>
            </a:schemeClr>
          </a:solidFill>
          <a:ln>
            <a:solidFill>
              <a:schemeClr val="tx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pic>
        <p:nvPicPr>
          <p:cNvPr id="15" name="Picture 14"/>
          <p:cNvPicPr/>
          <p:nvPr/>
        </p:nvPicPr>
        <p:blipFill>
          <a:blip r:embed="rId5">
            <a:extLst>
              <a:ext uri="{BEBA8EAE-BF5A-486C-A8C5-ECC9F3942E4B}">
                <a14:imgProps xmlns:a14="http://schemas.microsoft.com/office/drawing/2010/main">
                  <a14:imgLayer r:embed="rId6">
                    <a14:imgEffect>
                      <a14:colorTemperature colorTemp="1500"/>
                    </a14:imgEffect>
                    <a14:imgEffect>
                      <a14:saturation sat="0"/>
                    </a14:imgEffect>
                    <a14:imgEffect>
                      <a14:brightnessContrast contrast="-65000"/>
                    </a14:imgEffect>
                  </a14:imgLayer>
                </a14:imgProps>
              </a:ext>
              <a:ext uri="{28A0092B-C50C-407E-A947-70E740481C1C}">
                <a14:useLocalDpi xmlns:a14="http://schemas.microsoft.com/office/drawing/2010/main" val="0"/>
              </a:ext>
            </a:extLst>
          </a:blip>
          <a:srcRect/>
          <a:stretch>
            <a:fillRect/>
          </a:stretch>
        </p:blipFill>
        <p:spPr bwMode="auto">
          <a:xfrm>
            <a:off x="964346" y="4037694"/>
            <a:ext cx="1697355" cy="2000250"/>
          </a:xfrm>
          <a:prstGeom prst="rect">
            <a:avLst/>
          </a:prstGeom>
          <a:noFill/>
        </p:spPr>
      </p:pic>
      <p:sp>
        <p:nvSpPr>
          <p:cNvPr id="8" name="TextBox 7"/>
          <p:cNvSpPr txBox="1"/>
          <p:nvPr/>
        </p:nvSpPr>
        <p:spPr>
          <a:xfrm>
            <a:off x="1000128" y="4800422"/>
            <a:ext cx="1625788" cy="830997"/>
          </a:xfrm>
          <a:prstGeom prst="rect">
            <a:avLst/>
          </a:prstGeom>
          <a:noFill/>
        </p:spPr>
        <p:txBody>
          <a:bodyPr wrap="square" rtlCol="0">
            <a:spAutoFit/>
          </a:bodyPr>
          <a:lstStyle/>
          <a:p>
            <a:pPr algn="ctr"/>
            <a:r>
              <a:rPr lang="en-NZ" sz="2400" b="1" dirty="0">
                <a:latin typeface="Lucida Calligraphy" panose="03010101010101010101" pitchFamily="66" charset="0"/>
              </a:rPr>
              <a:t>Connect</a:t>
            </a:r>
          </a:p>
          <a:p>
            <a:pPr algn="ctr"/>
            <a:r>
              <a:rPr lang="en-NZ" sz="1200" b="1" dirty="0">
                <a:latin typeface="Lucida Calligraphy" panose="03010101010101010101" pitchFamily="66" charset="0"/>
              </a:rPr>
              <a:t>People, Places</a:t>
            </a:r>
          </a:p>
          <a:p>
            <a:pPr algn="ctr"/>
            <a:r>
              <a:rPr lang="en-NZ" sz="1200" b="1" dirty="0">
                <a:latin typeface="Lucida Calligraphy" panose="03010101010101010101" pitchFamily="66" charset="0"/>
              </a:rPr>
              <a:t>Processes</a:t>
            </a:r>
          </a:p>
        </p:txBody>
      </p:sp>
      <p:pic>
        <p:nvPicPr>
          <p:cNvPr id="14" name="Picture 13"/>
          <p:cNvPicPr/>
          <p:nvPr/>
        </p:nvPicPr>
        <p:blipFill>
          <a:blip r:embed="rId7">
            <a:extLst>
              <a:ext uri="{BEBA8EAE-BF5A-486C-A8C5-ECC9F3942E4B}">
                <a14:imgProps xmlns:a14="http://schemas.microsoft.com/office/drawing/2010/main">
                  <a14:imgLayer r:embed="rId8">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67229" y="2325336"/>
            <a:ext cx="2205355" cy="1847850"/>
          </a:xfrm>
          <a:prstGeom prst="rect">
            <a:avLst/>
          </a:prstGeom>
          <a:noFill/>
        </p:spPr>
      </p:pic>
      <p:sp>
        <p:nvSpPr>
          <p:cNvPr id="9" name="TextBox 8"/>
          <p:cNvSpPr txBox="1"/>
          <p:nvPr/>
        </p:nvSpPr>
        <p:spPr>
          <a:xfrm>
            <a:off x="3707152" y="3042656"/>
            <a:ext cx="1625788" cy="800219"/>
          </a:xfrm>
          <a:prstGeom prst="rect">
            <a:avLst/>
          </a:prstGeom>
          <a:noFill/>
        </p:spPr>
        <p:txBody>
          <a:bodyPr wrap="square" rtlCol="0">
            <a:spAutoFit/>
          </a:bodyPr>
          <a:lstStyle/>
          <a:p>
            <a:pPr algn="ctr"/>
            <a:r>
              <a:rPr lang="en-NZ" sz="2400" b="1" dirty="0">
                <a:latin typeface="Lucida Calligraphy" panose="03010101010101010101" pitchFamily="66" charset="0"/>
              </a:rPr>
              <a:t>Action</a:t>
            </a:r>
            <a:endParaRPr lang="en-NZ" sz="1200" b="1" dirty="0">
              <a:latin typeface="Lucida Calligraphy" panose="03010101010101010101" pitchFamily="66" charset="0"/>
            </a:endParaRPr>
          </a:p>
          <a:p>
            <a:pPr algn="ctr"/>
            <a:r>
              <a:rPr lang="en-NZ" sz="1100" b="1" dirty="0">
                <a:latin typeface="Lucida Calligraphy" panose="03010101010101010101" pitchFamily="66" charset="0"/>
              </a:rPr>
              <a:t>Competent clinical</a:t>
            </a:r>
          </a:p>
          <a:p>
            <a:pPr algn="ctr"/>
            <a:r>
              <a:rPr lang="en-NZ" sz="1100" b="1" dirty="0">
                <a:latin typeface="Lucida Calligraphy" panose="03010101010101010101" pitchFamily="66" charset="0"/>
              </a:rPr>
              <a:t>intervention </a:t>
            </a:r>
          </a:p>
        </p:txBody>
      </p:sp>
      <p:pic>
        <p:nvPicPr>
          <p:cNvPr id="16" name="Picture 15"/>
          <p:cNvPicPr/>
          <p:nvPr/>
        </p:nvPicPr>
        <p:blipFill>
          <a:blip r:embed="rId9">
            <a:extLst>
              <a:ext uri="{BEBA8EAE-BF5A-486C-A8C5-ECC9F3942E4B}">
                <a14:imgProps xmlns:a14="http://schemas.microsoft.com/office/drawing/2010/main">
                  <a14:imgLayer r:embed="rId10">
                    <a14:imgEffect>
                      <a14:sharpenSoften amount="-100000"/>
                    </a14:imgEffect>
                    <a14:imgEffect>
                      <a14:colorTemperature colorTemp="1500"/>
                    </a14:imgEffect>
                    <a14:imgEffect>
                      <a14:saturation sat="0"/>
                    </a14:imgEffect>
                    <a14:imgEffect>
                      <a14:brightnessContrast bright="26000" contrast="18000"/>
                    </a14:imgEffect>
                  </a14:imgLayer>
                </a14:imgProps>
              </a:ext>
              <a:ext uri="{28A0092B-C50C-407E-A947-70E740481C1C}">
                <a14:useLocalDpi xmlns:a14="http://schemas.microsoft.com/office/drawing/2010/main" val="0"/>
              </a:ext>
            </a:extLst>
          </a:blip>
          <a:srcRect/>
          <a:stretch>
            <a:fillRect/>
          </a:stretch>
        </p:blipFill>
        <p:spPr bwMode="auto">
          <a:xfrm rot="19737029">
            <a:off x="6850045" y="620150"/>
            <a:ext cx="1178499" cy="1739484"/>
          </a:xfrm>
          <a:prstGeom prst="rect">
            <a:avLst/>
          </a:prstGeom>
          <a:noFill/>
        </p:spPr>
      </p:pic>
      <p:sp>
        <p:nvSpPr>
          <p:cNvPr id="10" name="TextBox 9"/>
          <p:cNvSpPr txBox="1"/>
          <p:nvPr/>
        </p:nvSpPr>
        <p:spPr>
          <a:xfrm>
            <a:off x="6556059" y="1005144"/>
            <a:ext cx="1625788" cy="969496"/>
          </a:xfrm>
          <a:prstGeom prst="rect">
            <a:avLst/>
          </a:prstGeom>
          <a:noFill/>
        </p:spPr>
        <p:txBody>
          <a:bodyPr wrap="square" rtlCol="0">
            <a:spAutoFit/>
          </a:bodyPr>
          <a:lstStyle/>
          <a:p>
            <a:pPr algn="ctr"/>
            <a:r>
              <a:rPr lang="en-NZ" sz="2400" b="1" dirty="0">
                <a:latin typeface="Lucida Calligraphy" panose="03010101010101010101" pitchFamily="66" charset="0"/>
              </a:rPr>
              <a:t>Share</a:t>
            </a:r>
            <a:endParaRPr lang="en-NZ" sz="1200" b="1" dirty="0">
              <a:latin typeface="Lucida Calligraphy" panose="03010101010101010101" pitchFamily="66" charset="0"/>
            </a:endParaRPr>
          </a:p>
          <a:p>
            <a:pPr algn="ctr"/>
            <a:r>
              <a:rPr lang="en-NZ" sz="1100" b="1" dirty="0">
                <a:latin typeface="Lucida Calligraphy" panose="03010101010101010101" pitchFamily="66" charset="0"/>
              </a:rPr>
              <a:t>Access for </a:t>
            </a:r>
          </a:p>
          <a:p>
            <a:pPr algn="ctr"/>
            <a:r>
              <a:rPr lang="en-NZ" sz="1100" b="1" dirty="0">
                <a:latin typeface="Lucida Calligraphy" panose="03010101010101010101" pitchFamily="66" charset="0"/>
              </a:rPr>
              <a:t>Whole of family to</a:t>
            </a:r>
          </a:p>
          <a:p>
            <a:pPr algn="ctr"/>
            <a:r>
              <a:rPr lang="en-NZ" sz="1100" b="1" dirty="0">
                <a:latin typeface="Lucida Calligraphy" panose="03010101010101010101" pitchFamily="66" charset="0"/>
              </a:rPr>
              <a:t>Whole of services</a:t>
            </a:r>
          </a:p>
        </p:txBody>
      </p:sp>
      <p:sp>
        <p:nvSpPr>
          <p:cNvPr id="11" name="Rectangle 10"/>
          <p:cNvSpPr/>
          <p:nvPr/>
        </p:nvSpPr>
        <p:spPr>
          <a:xfrm>
            <a:off x="395536" y="5631418"/>
            <a:ext cx="2952328" cy="461665"/>
          </a:xfrm>
          <a:prstGeom prst="rect">
            <a:avLst/>
          </a:prstGeom>
          <a:noFill/>
        </p:spPr>
        <p:txBody>
          <a:bodyPr wrap="square" lIns="91440" tIns="45720" rIns="91440" bIns="45720">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Whanaungatanga</a:t>
            </a:r>
          </a:p>
        </p:txBody>
      </p:sp>
      <p:sp>
        <p:nvSpPr>
          <p:cNvPr id="12" name="Rectangle 11"/>
          <p:cNvSpPr/>
          <p:nvPr/>
        </p:nvSpPr>
        <p:spPr>
          <a:xfrm>
            <a:off x="3471412" y="3817614"/>
            <a:ext cx="2205354" cy="461665"/>
          </a:xfrm>
          <a:prstGeom prst="rect">
            <a:avLst/>
          </a:prstGeom>
          <a:noFill/>
        </p:spPr>
        <p:txBody>
          <a:bodyPr wrap="square" lIns="91440" tIns="45720" rIns="91440" bIns="45720">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Hauora</a:t>
            </a:r>
          </a:p>
        </p:txBody>
      </p:sp>
      <p:sp>
        <p:nvSpPr>
          <p:cNvPr id="13" name="Rectangle 12"/>
          <p:cNvSpPr/>
          <p:nvPr/>
        </p:nvSpPr>
        <p:spPr>
          <a:xfrm>
            <a:off x="6567709" y="2083527"/>
            <a:ext cx="1743171" cy="461665"/>
          </a:xfrm>
          <a:prstGeom prst="rect">
            <a:avLst/>
          </a:prstGeom>
          <a:noFill/>
        </p:spPr>
        <p:txBody>
          <a:bodyPr wrap="none" lIns="91440" tIns="45720" rIns="91440" bIns="45720">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Whanau ora </a:t>
            </a:r>
          </a:p>
        </p:txBody>
      </p:sp>
      <p:sp>
        <p:nvSpPr>
          <p:cNvPr id="2" name="TextBox 1">
            <a:extLst>
              <a:ext uri="{FF2B5EF4-FFF2-40B4-BE49-F238E27FC236}">
                <a16:creationId xmlns:a16="http://schemas.microsoft.com/office/drawing/2014/main" id="{1CE9D57B-59C8-4F54-8AC8-8CF20992713B}"/>
              </a:ext>
            </a:extLst>
          </p:cNvPr>
          <p:cNvSpPr txBox="1"/>
          <p:nvPr/>
        </p:nvSpPr>
        <p:spPr>
          <a:xfrm>
            <a:off x="305315" y="103986"/>
            <a:ext cx="3850112" cy="3046988"/>
          </a:xfrm>
          <a:prstGeom prst="rect">
            <a:avLst/>
          </a:prstGeom>
          <a:noFill/>
        </p:spPr>
        <p:txBody>
          <a:bodyPr wrap="square" rtlCol="0">
            <a:spAutoFit/>
          </a:bodyPr>
          <a:lstStyle/>
          <a:p>
            <a:r>
              <a:rPr lang="en-US" sz="2400" b="1" i="1" dirty="0">
                <a:solidFill>
                  <a:schemeClr val="bg2">
                    <a:lumMod val="75000"/>
                  </a:schemeClr>
                </a:solidFill>
              </a:rPr>
              <a:t>Why Te Hononga? </a:t>
            </a:r>
          </a:p>
          <a:p>
            <a:r>
              <a:rPr lang="en-US" sz="2400" b="1" i="1" dirty="0">
                <a:solidFill>
                  <a:schemeClr val="bg2">
                    <a:lumMod val="75000"/>
                  </a:schemeClr>
                </a:solidFill>
              </a:rPr>
              <a:t>Why these steps ?</a:t>
            </a:r>
          </a:p>
          <a:p>
            <a:endParaRPr lang="en-US" sz="2400" b="1" i="1" dirty="0">
              <a:solidFill>
                <a:schemeClr val="bg2">
                  <a:lumMod val="75000"/>
                </a:schemeClr>
              </a:solidFill>
            </a:endParaRPr>
          </a:p>
          <a:p>
            <a:r>
              <a:rPr lang="en-US" sz="2400" i="1" dirty="0">
                <a:solidFill>
                  <a:schemeClr val="bg1">
                    <a:lumMod val="95000"/>
                  </a:schemeClr>
                </a:solidFill>
              </a:rPr>
              <a:t>Firmly grounded in culture </a:t>
            </a:r>
          </a:p>
          <a:p>
            <a:r>
              <a:rPr lang="en-US" sz="2400" i="1" dirty="0">
                <a:solidFill>
                  <a:schemeClr val="bg1">
                    <a:lumMod val="95000"/>
                  </a:schemeClr>
                </a:solidFill>
              </a:rPr>
              <a:t>Aligns well to standard of medical practice </a:t>
            </a:r>
          </a:p>
          <a:p>
            <a:r>
              <a:rPr lang="en-US" sz="2400" i="1" dirty="0">
                <a:solidFill>
                  <a:schemeClr val="bg1">
                    <a:lumMod val="95000"/>
                  </a:schemeClr>
                </a:solidFill>
              </a:rPr>
              <a:t>Relevant </a:t>
            </a:r>
          </a:p>
          <a:p>
            <a:r>
              <a:rPr lang="en-US" sz="2400" i="1" dirty="0">
                <a:solidFill>
                  <a:schemeClr val="bg1">
                    <a:lumMod val="95000"/>
                  </a:schemeClr>
                </a:solidFill>
              </a:rPr>
              <a:t>Positive impact on patients </a:t>
            </a:r>
          </a:p>
        </p:txBody>
      </p:sp>
    </p:spTree>
    <p:extLst>
      <p:ext uri="{BB962C8B-B14F-4D97-AF65-F5344CB8AC3E}">
        <p14:creationId xmlns:p14="http://schemas.microsoft.com/office/powerpoint/2010/main" val="2377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Rounded Corners 3">
            <a:extLst>
              <a:ext uri="{FF2B5EF4-FFF2-40B4-BE49-F238E27FC236}">
                <a16:creationId xmlns:a16="http://schemas.microsoft.com/office/drawing/2014/main" id="{EFEE79AF-6FD3-444F-BF01-FA3D409F0099}"/>
              </a:ext>
            </a:extLst>
          </p:cNvPr>
          <p:cNvSpPr/>
          <p:nvPr/>
        </p:nvSpPr>
        <p:spPr>
          <a:xfrm>
            <a:off x="4499992" y="776654"/>
            <a:ext cx="1359877" cy="797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50" i="1" dirty="0"/>
              <a:t>ASK</a:t>
            </a:r>
          </a:p>
        </p:txBody>
      </p:sp>
      <p:sp>
        <p:nvSpPr>
          <p:cNvPr id="5" name="Rectangle: Rounded Corners 4">
            <a:extLst>
              <a:ext uri="{FF2B5EF4-FFF2-40B4-BE49-F238E27FC236}">
                <a16:creationId xmlns:a16="http://schemas.microsoft.com/office/drawing/2014/main" id="{6F81E37E-C3B4-4EE5-815F-D5FFD9B7F849}"/>
              </a:ext>
            </a:extLst>
          </p:cNvPr>
          <p:cNvSpPr/>
          <p:nvPr/>
        </p:nvSpPr>
        <p:spPr>
          <a:xfrm>
            <a:off x="630115" y="3679581"/>
            <a:ext cx="1878623" cy="797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50" i="1" dirty="0"/>
              <a:t>BUILD</a:t>
            </a:r>
          </a:p>
        </p:txBody>
      </p:sp>
      <p:sp>
        <p:nvSpPr>
          <p:cNvPr id="6" name="Rectangle: Rounded Corners 5">
            <a:extLst>
              <a:ext uri="{FF2B5EF4-FFF2-40B4-BE49-F238E27FC236}">
                <a16:creationId xmlns:a16="http://schemas.microsoft.com/office/drawing/2014/main" id="{88C173BB-B4A9-42DC-A325-70C694E13B14}"/>
              </a:ext>
            </a:extLst>
          </p:cNvPr>
          <p:cNvSpPr/>
          <p:nvPr/>
        </p:nvSpPr>
        <p:spPr>
          <a:xfrm>
            <a:off x="5581697" y="3654120"/>
            <a:ext cx="1878623" cy="797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50" i="1" dirty="0"/>
              <a:t>CHECK</a:t>
            </a:r>
          </a:p>
        </p:txBody>
      </p:sp>
      <p:pic>
        <p:nvPicPr>
          <p:cNvPr id="7" name="Picture 25" descr="mango4">
            <a:extLst>
              <a:ext uri="{FF2B5EF4-FFF2-40B4-BE49-F238E27FC236}">
                <a16:creationId xmlns:a16="http://schemas.microsoft.com/office/drawing/2014/main" id="{D9C58DE4-F498-4FD7-AB48-1386C25B4A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245023" y="3230350"/>
            <a:ext cx="6658296" cy="19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mango4">
            <a:extLst>
              <a:ext uri="{FF2B5EF4-FFF2-40B4-BE49-F238E27FC236}">
                <a16:creationId xmlns:a16="http://schemas.microsoft.com/office/drawing/2014/main" id="{65B9F3DF-CFFC-4363-B3C1-B24F9D225F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658333"/>
            <a:ext cx="9144000" cy="19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EBCCDE4-5D0D-4DF9-9838-8DF5AF7E2C00}"/>
              </a:ext>
            </a:extLst>
          </p:cNvPr>
          <p:cNvPicPr>
            <a:picLocks noChangeAspect="1"/>
          </p:cNvPicPr>
          <p:nvPr/>
        </p:nvPicPr>
        <p:blipFill>
          <a:blip r:embed="rId5"/>
          <a:stretch>
            <a:fillRect/>
          </a:stretch>
        </p:blipFill>
        <p:spPr>
          <a:xfrm>
            <a:off x="7596337" y="4133963"/>
            <a:ext cx="1296144" cy="879213"/>
          </a:xfrm>
          <a:prstGeom prst="rect">
            <a:avLst/>
          </a:prstGeom>
        </p:spPr>
      </p:pic>
    </p:spTree>
    <p:extLst>
      <p:ext uri="{BB962C8B-B14F-4D97-AF65-F5344CB8AC3E}">
        <p14:creationId xmlns:p14="http://schemas.microsoft.com/office/powerpoint/2010/main" val="223880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ckground5">
            <a:extLst>
              <a:ext uri="{FF2B5EF4-FFF2-40B4-BE49-F238E27FC236}">
                <a16:creationId xmlns:a16="http://schemas.microsoft.com/office/drawing/2014/main" id="{BD77ACCD-16D6-41B3-AACD-C8E7A40EA18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82461" y="-209452"/>
            <a:ext cx="9508917" cy="706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C0D2803-E81A-4517-A800-787F7D531B79}"/>
              </a:ext>
            </a:extLst>
          </p:cNvPr>
          <p:cNvSpPr txBox="1"/>
          <p:nvPr/>
        </p:nvSpPr>
        <p:spPr>
          <a:xfrm>
            <a:off x="639658" y="5589716"/>
            <a:ext cx="8229600" cy="954107"/>
          </a:xfrm>
          <a:prstGeom prst="rect">
            <a:avLst/>
          </a:prstGeom>
          <a:noFill/>
        </p:spPr>
        <p:txBody>
          <a:bodyPr wrap="square" rtlCol="0">
            <a:spAutoFit/>
          </a:bodyPr>
          <a:lstStyle/>
          <a:p>
            <a:r>
              <a:rPr lang="en-US" sz="1400" dirty="0"/>
              <a:t>Hui process : </a:t>
            </a:r>
            <a:r>
              <a:rPr lang="en-US" sz="1400" dirty="0">
                <a:hlinkClick r:id="rId4"/>
              </a:rPr>
              <a:t>https://www.researchgate.net/publication/221740759</a:t>
            </a:r>
            <a:endParaRPr lang="en-US" sz="1400" dirty="0"/>
          </a:p>
          <a:p>
            <a:r>
              <a:rPr lang="en-US" sz="1400" dirty="0"/>
              <a:t>Meihana Model: </a:t>
            </a:r>
            <a:r>
              <a:rPr lang="en-NZ" altLang="en-US" sz="1400" dirty="0">
                <a:latin typeface="Calibri" panose="020F0502020204030204" pitchFamily="34" charset="0"/>
                <a:ea typeface="Calibri" panose="020F0502020204030204" pitchFamily="34" charset="0"/>
                <a:cs typeface="Times New Roman" panose="02020603050405020304" pitchFamily="18" charset="0"/>
              </a:rPr>
              <a:t> Pitama, P. R.-K. (2007). </a:t>
            </a:r>
            <a:r>
              <a:rPr lang="en-NZ" altLang="en-US" sz="1400" i="1" dirty="0">
                <a:latin typeface="Calibri" panose="020F0502020204030204" pitchFamily="34" charset="0"/>
                <a:ea typeface="Calibri" panose="020F0502020204030204" pitchFamily="34" charset="0"/>
                <a:cs typeface="Times New Roman" panose="02020603050405020304" pitchFamily="18" charset="0"/>
              </a:rPr>
              <a:t>Meihana model a clinical framework</a:t>
            </a:r>
            <a:r>
              <a:rPr lang="en-NZ" altLang="en-US" sz="1400" dirty="0">
                <a:latin typeface="Calibri" panose="020F0502020204030204" pitchFamily="34" charset="0"/>
                <a:ea typeface="Calibri" panose="020F0502020204030204" pitchFamily="34" charset="0"/>
                <a:cs typeface="Times New Roman" panose="02020603050405020304" pitchFamily="18" charset="0"/>
              </a:rPr>
              <a:t> (Vol. 36). Christchurch , New Zealand : New Zealand Journal of Psychology .</a:t>
            </a:r>
            <a:endParaRPr lang="en-US" altLang="en-US" sz="1400" dirty="0"/>
          </a:p>
          <a:p>
            <a:r>
              <a:rPr lang="en-US" sz="1400" dirty="0"/>
              <a:t>Powhiri Poutama : Paraire, H. (2011) </a:t>
            </a:r>
          </a:p>
        </p:txBody>
      </p:sp>
      <p:sp>
        <p:nvSpPr>
          <p:cNvPr id="7" name="Title 6">
            <a:extLst>
              <a:ext uri="{FF2B5EF4-FFF2-40B4-BE49-F238E27FC236}">
                <a16:creationId xmlns:a16="http://schemas.microsoft.com/office/drawing/2014/main" id="{3602CE9F-7D0B-45AF-88C5-09F17746E987}"/>
              </a:ext>
            </a:extLst>
          </p:cNvPr>
          <p:cNvSpPr>
            <a:spLocks noGrp="1"/>
          </p:cNvSpPr>
          <p:nvPr>
            <p:ph type="title"/>
          </p:nvPr>
        </p:nvSpPr>
        <p:spPr>
          <a:xfrm>
            <a:off x="532208" y="-101010"/>
            <a:ext cx="8079581" cy="1658198"/>
          </a:xfrm>
        </p:spPr>
        <p:txBody>
          <a:bodyPr>
            <a:normAutofit/>
          </a:bodyPr>
          <a:lstStyle/>
          <a:p>
            <a:r>
              <a:rPr lang="en-US" sz="5400" b="1" dirty="0"/>
              <a:t>Meihana Model </a:t>
            </a:r>
            <a:br>
              <a:rPr lang="en-US" sz="3600" b="1" dirty="0"/>
            </a:br>
            <a:r>
              <a:rPr lang="en-US" sz="3600" b="1" dirty="0"/>
              <a:t>Steps in the encounter </a:t>
            </a:r>
          </a:p>
        </p:txBody>
      </p:sp>
      <p:sp>
        <p:nvSpPr>
          <p:cNvPr id="9" name="Rectangle 8">
            <a:extLst>
              <a:ext uri="{FF2B5EF4-FFF2-40B4-BE49-F238E27FC236}">
                <a16:creationId xmlns:a16="http://schemas.microsoft.com/office/drawing/2014/main" id="{4BC9DE69-1A9A-499E-9B3B-D9898B17720B}"/>
              </a:ext>
            </a:extLst>
          </p:cNvPr>
          <p:cNvSpPr/>
          <p:nvPr/>
        </p:nvSpPr>
        <p:spPr>
          <a:xfrm>
            <a:off x="436813" y="4403020"/>
            <a:ext cx="1872208" cy="91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Mihimihi</a:t>
            </a:r>
          </a:p>
        </p:txBody>
      </p:sp>
      <p:sp>
        <p:nvSpPr>
          <p:cNvPr id="17" name="Rectangle 16">
            <a:extLst>
              <a:ext uri="{FF2B5EF4-FFF2-40B4-BE49-F238E27FC236}">
                <a16:creationId xmlns:a16="http://schemas.microsoft.com/office/drawing/2014/main" id="{D1C13982-D474-4D27-99C7-7BA22631915E}"/>
              </a:ext>
            </a:extLst>
          </p:cNvPr>
          <p:cNvSpPr/>
          <p:nvPr/>
        </p:nvSpPr>
        <p:spPr>
          <a:xfrm>
            <a:off x="2504095" y="4403020"/>
            <a:ext cx="1970481" cy="91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Whakawhanaunga-tanga </a:t>
            </a:r>
          </a:p>
        </p:txBody>
      </p:sp>
      <p:sp>
        <p:nvSpPr>
          <p:cNvPr id="18" name="Rectangle 17">
            <a:extLst>
              <a:ext uri="{FF2B5EF4-FFF2-40B4-BE49-F238E27FC236}">
                <a16:creationId xmlns:a16="http://schemas.microsoft.com/office/drawing/2014/main" id="{9D8179CB-1D5D-4354-87A6-EF546E3D2193}"/>
              </a:ext>
            </a:extLst>
          </p:cNvPr>
          <p:cNvSpPr/>
          <p:nvPr/>
        </p:nvSpPr>
        <p:spPr>
          <a:xfrm>
            <a:off x="4669425" y="4393824"/>
            <a:ext cx="1872208" cy="91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Kaupapa</a:t>
            </a:r>
          </a:p>
        </p:txBody>
      </p:sp>
      <p:sp>
        <p:nvSpPr>
          <p:cNvPr id="19" name="Rectangle 18">
            <a:extLst>
              <a:ext uri="{FF2B5EF4-FFF2-40B4-BE49-F238E27FC236}">
                <a16:creationId xmlns:a16="http://schemas.microsoft.com/office/drawing/2014/main" id="{443AE248-C375-4022-BF26-B627CA972DF2}"/>
              </a:ext>
            </a:extLst>
          </p:cNvPr>
          <p:cNvSpPr/>
          <p:nvPr/>
        </p:nvSpPr>
        <p:spPr>
          <a:xfrm>
            <a:off x="6739581" y="4383669"/>
            <a:ext cx="1872208" cy="915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Poroporoaki /</a:t>
            </a:r>
          </a:p>
          <a:p>
            <a:pPr algn="ctr"/>
            <a:r>
              <a:rPr lang="en-US" dirty="0"/>
              <a:t>Whakamutunga </a:t>
            </a:r>
          </a:p>
        </p:txBody>
      </p:sp>
      <p:sp>
        <p:nvSpPr>
          <p:cNvPr id="13" name="Rectangle 12">
            <a:extLst>
              <a:ext uri="{FF2B5EF4-FFF2-40B4-BE49-F238E27FC236}">
                <a16:creationId xmlns:a16="http://schemas.microsoft.com/office/drawing/2014/main" id="{C1D4017D-A07A-4445-9FC3-A0AA1EEE5E4F}"/>
              </a:ext>
            </a:extLst>
          </p:cNvPr>
          <p:cNvSpPr/>
          <p:nvPr/>
        </p:nvSpPr>
        <p:spPr>
          <a:xfrm>
            <a:off x="436813" y="3305678"/>
            <a:ext cx="1872208" cy="91541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Initial greeting and engagement </a:t>
            </a:r>
          </a:p>
        </p:txBody>
      </p:sp>
      <p:sp>
        <p:nvSpPr>
          <p:cNvPr id="21" name="Rectangle 20">
            <a:extLst>
              <a:ext uri="{FF2B5EF4-FFF2-40B4-BE49-F238E27FC236}">
                <a16:creationId xmlns:a16="http://schemas.microsoft.com/office/drawing/2014/main" id="{D64FB5FD-AE74-4BB7-BF12-DFE4AB66F0B6}"/>
              </a:ext>
            </a:extLst>
          </p:cNvPr>
          <p:cNvSpPr/>
          <p:nvPr/>
        </p:nvSpPr>
        <p:spPr>
          <a:xfrm>
            <a:off x="2553231" y="2454980"/>
            <a:ext cx="1872208" cy="176610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Making a connection</a:t>
            </a:r>
          </a:p>
          <a:p>
            <a:pPr algn="ctr"/>
            <a:r>
              <a:rPr lang="en" sz="1600" dirty="0"/>
              <a:t>grow confidence to open the flow of warmth , trust and communication </a:t>
            </a:r>
            <a:r>
              <a:rPr lang="en-US" dirty="0"/>
              <a:t> </a:t>
            </a:r>
          </a:p>
        </p:txBody>
      </p:sp>
      <p:sp>
        <p:nvSpPr>
          <p:cNvPr id="22" name="Rectangle 21">
            <a:extLst>
              <a:ext uri="{FF2B5EF4-FFF2-40B4-BE49-F238E27FC236}">
                <a16:creationId xmlns:a16="http://schemas.microsoft.com/office/drawing/2014/main" id="{CA83DD1C-D006-40B8-9856-BDED59260671}"/>
              </a:ext>
            </a:extLst>
          </p:cNvPr>
          <p:cNvSpPr/>
          <p:nvPr/>
        </p:nvSpPr>
        <p:spPr>
          <a:xfrm>
            <a:off x="4669425" y="1268760"/>
            <a:ext cx="1872208" cy="295232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Purpose</a:t>
            </a:r>
          </a:p>
          <a:p>
            <a:pPr marL="127000">
              <a:spcBef>
                <a:spcPts val="0"/>
              </a:spcBef>
              <a:spcAft>
                <a:spcPts val="800"/>
              </a:spcAft>
              <a:buSzPct val="100000"/>
            </a:pPr>
            <a:r>
              <a:rPr lang="en" sz="1600" dirty="0"/>
              <a:t>Access  resources </a:t>
            </a:r>
          </a:p>
          <a:p>
            <a:pPr marL="127000">
              <a:spcBef>
                <a:spcPts val="0"/>
              </a:spcBef>
              <a:spcAft>
                <a:spcPts val="800"/>
              </a:spcAft>
              <a:buSzPct val="100000"/>
            </a:pPr>
            <a:r>
              <a:rPr lang="en-NZ" sz="1600" dirty="0"/>
              <a:t>A</a:t>
            </a:r>
            <a:r>
              <a:rPr lang="en" sz="1600" dirty="0"/>
              <a:t>ddress health needs</a:t>
            </a:r>
          </a:p>
          <a:p>
            <a:pPr marL="127000">
              <a:spcBef>
                <a:spcPts val="0"/>
              </a:spcBef>
              <a:spcAft>
                <a:spcPts val="800"/>
              </a:spcAft>
              <a:buSzPct val="100000"/>
            </a:pPr>
            <a:r>
              <a:rPr lang="en-NZ" sz="1600" dirty="0"/>
              <a:t>A</a:t>
            </a:r>
            <a:r>
              <a:rPr lang="en" sz="1600" dirty="0"/>
              <a:t>nswer questions </a:t>
            </a:r>
          </a:p>
          <a:p>
            <a:pPr marL="127000">
              <a:spcBef>
                <a:spcPts val="0"/>
              </a:spcBef>
              <a:spcAft>
                <a:spcPts val="800"/>
              </a:spcAft>
              <a:buSzPct val="100000"/>
            </a:pPr>
            <a:r>
              <a:rPr lang="en-NZ" sz="1600" dirty="0"/>
              <a:t>D</a:t>
            </a:r>
            <a:r>
              <a:rPr lang="en" sz="1600" dirty="0"/>
              <a:t>evelop new skills </a:t>
            </a:r>
          </a:p>
          <a:p>
            <a:pPr marL="127000">
              <a:spcBef>
                <a:spcPts val="0"/>
              </a:spcBef>
              <a:spcAft>
                <a:spcPts val="800"/>
              </a:spcAft>
              <a:buSzPct val="100000"/>
            </a:pPr>
            <a:r>
              <a:rPr lang="en-US" sz="1600" dirty="0"/>
              <a:t>Led </a:t>
            </a:r>
            <a:r>
              <a:rPr lang="en" sz="1600" dirty="0"/>
              <a:t>patients </a:t>
            </a:r>
            <a:r>
              <a:rPr lang="en-US" sz="1600" dirty="0"/>
              <a:t>to own healing</a:t>
            </a:r>
            <a:endParaRPr lang="en" sz="1600" dirty="0"/>
          </a:p>
          <a:p>
            <a:pPr algn="ctr"/>
            <a:endParaRPr lang="en-US" dirty="0"/>
          </a:p>
        </p:txBody>
      </p:sp>
      <p:sp>
        <p:nvSpPr>
          <p:cNvPr id="23" name="Rectangle 22">
            <a:extLst>
              <a:ext uri="{FF2B5EF4-FFF2-40B4-BE49-F238E27FC236}">
                <a16:creationId xmlns:a16="http://schemas.microsoft.com/office/drawing/2014/main" id="{2E64D939-89A3-4889-B14D-0B018B996B72}"/>
              </a:ext>
            </a:extLst>
          </p:cNvPr>
          <p:cNvSpPr/>
          <p:nvPr/>
        </p:nvSpPr>
        <p:spPr>
          <a:xfrm>
            <a:off x="6771442" y="620688"/>
            <a:ext cx="1872208" cy="356491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Closing the session</a:t>
            </a:r>
          </a:p>
          <a:p>
            <a:pPr>
              <a:spcBef>
                <a:spcPts val="0"/>
              </a:spcBef>
              <a:spcAft>
                <a:spcPts val="800"/>
              </a:spcAft>
            </a:pPr>
            <a:endParaRPr lang="en-NZ" dirty="0"/>
          </a:p>
          <a:p>
            <a:pPr>
              <a:spcBef>
                <a:spcPts val="0"/>
              </a:spcBef>
              <a:spcAft>
                <a:spcPts val="800"/>
              </a:spcAft>
            </a:pPr>
            <a:r>
              <a:rPr lang="en-NZ" dirty="0"/>
              <a:t>Prepare patient to </a:t>
            </a:r>
            <a:r>
              <a:rPr lang="en-NZ" b="1" dirty="0"/>
              <a:t>share</a:t>
            </a:r>
            <a:r>
              <a:rPr lang="en-NZ" dirty="0"/>
              <a:t> their experience with their whanau </a:t>
            </a:r>
          </a:p>
          <a:p>
            <a:pPr>
              <a:spcBef>
                <a:spcPts val="0"/>
              </a:spcBef>
              <a:spcAft>
                <a:spcPts val="800"/>
              </a:spcAft>
            </a:pPr>
            <a:r>
              <a:rPr lang="en-NZ" dirty="0"/>
              <a:t>Referrals </a:t>
            </a:r>
          </a:p>
          <a:p>
            <a:pPr>
              <a:spcBef>
                <a:spcPts val="0"/>
              </a:spcBef>
              <a:spcAft>
                <a:spcPts val="800"/>
              </a:spcAft>
            </a:pPr>
            <a:endParaRPr lang="en-NZ" dirty="0"/>
          </a:p>
          <a:p>
            <a:pPr algn="ctr"/>
            <a:r>
              <a:rPr lang="en-US" dirty="0"/>
              <a:t> </a:t>
            </a:r>
          </a:p>
        </p:txBody>
      </p:sp>
    </p:spTree>
    <p:extLst>
      <p:ext uri="{BB962C8B-B14F-4D97-AF65-F5344CB8AC3E}">
        <p14:creationId xmlns:p14="http://schemas.microsoft.com/office/powerpoint/2010/main" val="4293147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C4A892D-088E-4414-965D-1F8C4212F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0298C-B710-4FB3-A254-90B64F64E231}"/>
              </a:ext>
            </a:extLst>
          </p:cNvPr>
          <p:cNvSpPr>
            <a:spLocks noGrp="1"/>
          </p:cNvSpPr>
          <p:nvPr>
            <p:ph type="title"/>
          </p:nvPr>
        </p:nvSpPr>
        <p:spPr>
          <a:xfrm>
            <a:off x="457200" y="4714251"/>
            <a:ext cx="8192729" cy="1125190"/>
          </a:xfrm>
        </p:spPr>
        <p:txBody>
          <a:bodyPr vert="horz" lIns="91440" tIns="45720" rIns="91440" bIns="45720" rtlCol="0" anchor="b">
            <a:normAutofit/>
          </a:bodyPr>
          <a:lstStyle/>
          <a:p>
            <a:pPr algn="ctr">
              <a:lnSpc>
                <a:spcPct val="80000"/>
              </a:lnSpc>
            </a:pPr>
            <a:r>
              <a:rPr lang="en-US" sz="5700" dirty="0">
                <a:solidFill>
                  <a:srgbClr val="FFFFFF"/>
                </a:solidFill>
              </a:rPr>
              <a:t>Hidden in plain sight </a:t>
            </a:r>
          </a:p>
        </p:txBody>
      </p:sp>
      <p:sp>
        <p:nvSpPr>
          <p:cNvPr id="14" name="Rectangle 13">
            <a:extLst>
              <a:ext uri="{FF2B5EF4-FFF2-40B4-BE49-F238E27FC236}">
                <a16:creationId xmlns:a16="http://schemas.microsoft.com/office/drawing/2014/main" id="{472BC85F-BF83-4D6D-A1BC-8EE5822F0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ye">
            <a:extLst>
              <a:ext uri="{FF2B5EF4-FFF2-40B4-BE49-F238E27FC236}">
                <a16:creationId xmlns:a16="http://schemas.microsoft.com/office/drawing/2014/main" id="{1341B881-1EAA-4003-9D0F-799006E9B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4197" y="643467"/>
            <a:ext cx="3590205" cy="3590205"/>
          </a:xfrm>
          <a:prstGeom prst="rect">
            <a:avLst/>
          </a:prstGeom>
        </p:spPr>
      </p:pic>
    </p:spTree>
    <p:extLst>
      <p:ext uri="{BB962C8B-B14F-4D97-AF65-F5344CB8AC3E}">
        <p14:creationId xmlns:p14="http://schemas.microsoft.com/office/powerpoint/2010/main" val="8612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685E1-842E-4071-AA32-2ED6B3C1897F}"/>
              </a:ext>
            </a:extLst>
          </p:cNvPr>
          <p:cNvSpPr>
            <a:spLocks noGrp="1"/>
          </p:cNvSpPr>
          <p:nvPr>
            <p:ph type="title"/>
          </p:nvPr>
        </p:nvSpPr>
        <p:spPr>
          <a:xfrm>
            <a:off x="492918" y="936711"/>
            <a:ext cx="2241198" cy="4984578"/>
          </a:xfrm>
        </p:spPr>
        <p:txBody>
          <a:bodyPr>
            <a:normAutofit/>
          </a:bodyPr>
          <a:lstStyle/>
          <a:p>
            <a:r>
              <a:rPr lang="en-NZ" sz="3800" dirty="0">
                <a:solidFill>
                  <a:srgbClr val="FFFFFF"/>
                </a:solidFill>
              </a:rPr>
              <a:t>Camara Jones </a:t>
            </a:r>
          </a:p>
        </p:txBody>
      </p:sp>
      <p:sp>
        <p:nvSpPr>
          <p:cNvPr id="3" name="Content Placeholder 2">
            <a:extLst>
              <a:ext uri="{FF2B5EF4-FFF2-40B4-BE49-F238E27FC236}">
                <a16:creationId xmlns:a16="http://schemas.microsoft.com/office/drawing/2014/main" id="{2F383D70-6145-435C-87B6-61D8EB2661A4}"/>
              </a:ext>
            </a:extLst>
          </p:cNvPr>
          <p:cNvSpPr>
            <a:spLocks noGrp="1"/>
          </p:cNvSpPr>
          <p:nvPr>
            <p:ph idx="1"/>
          </p:nvPr>
        </p:nvSpPr>
        <p:spPr>
          <a:xfrm>
            <a:off x="3460791" y="936711"/>
            <a:ext cx="5111994" cy="4984578"/>
          </a:xfrm>
        </p:spPr>
        <p:txBody>
          <a:bodyPr anchor="ctr">
            <a:normAutofit/>
          </a:bodyPr>
          <a:lstStyle/>
          <a:p>
            <a:r>
              <a:rPr lang="en-NZ" dirty="0"/>
              <a:t>Camara Jones – </a:t>
            </a:r>
          </a:p>
          <a:p>
            <a:pPr marL="457200" indent="-457200">
              <a:buFont typeface="+mj-lt"/>
              <a:buAutoNum type="arabicPeriod"/>
            </a:pPr>
            <a:r>
              <a:rPr lang="en-NZ" dirty="0"/>
              <a:t>There are </a:t>
            </a:r>
            <a:r>
              <a:rPr lang="en-NZ" b="1" dirty="0"/>
              <a:t>differences</a:t>
            </a:r>
            <a:r>
              <a:rPr lang="en-NZ" dirty="0"/>
              <a:t> in </a:t>
            </a:r>
            <a:r>
              <a:rPr lang="en-NZ" b="1" dirty="0"/>
              <a:t>social</a:t>
            </a:r>
            <a:r>
              <a:rPr lang="en-NZ" dirty="0"/>
              <a:t> </a:t>
            </a:r>
            <a:r>
              <a:rPr lang="en-NZ" b="1" dirty="0"/>
              <a:t>determinants</a:t>
            </a:r>
            <a:r>
              <a:rPr lang="en-NZ" dirty="0"/>
              <a:t> </a:t>
            </a:r>
            <a:r>
              <a:rPr lang="en-NZ" b="1" dirty="0"/>
              <a:t>of</a:t>
            </a:r>
            <a:r>
              <a:rPr lang="en-NZ" dirty="0"/>
              <a:t> </a:t>
            </a:r>
            <a:r>
              <a:rPr lang="en-NZ" b="1" dirty="0"/>
              <a:t>health</a:t>
            </a:r>
            <a:r>
              <a:rPr lang="en-NZ" dirty="0"/>
              <a:t> for everyone </a:t>
            </a:r>
          </a:p>
          <a:p>
            <a:pPr marL="457200" indent="-457200">
              <a:buFont typeface="+mj-lt"/>
              <a:buAutoNum type="arabicPeriod"/>
            </a:pPr>
            <a:r>
              <a:rPr lang="en-NZ" dirty="0"/>
              <a:t>There are </a:t>
            </a:r>
            <a:r>
              <a:rPr lang="en-NZ" b="1" dirty="0"/>
              <a:t>differences</a:t>
            </a:r>
            <a:r>
              <a:rPr lang="en-NZ" dirty="0"/>
              <a:t> in </a:t>
            </a:r>
            <a:r>
              <a:rPr lang="en-NZ" b="1" dirty="0"/>
              <a:t>access</a:t>
            </a:r>
            <a:r>
              <a:rPr lang="en-NZ" dirty="0"/>
              <a:t> to services for everyone</a:t>
            </a:r>
          </a:p>
          <a:p>
            <a:pPr marL="457200" indent="-457200">
              <a:buFont typeface="+mj-lt"/>
              <a:buAutoNum type="arabicPeriod"/>
            </a:pPr>
            <a:r>
              <a:rPr lang="en-NZ" b="1" dirty="0"/>
              <a:t>Differences</a:t>
            </a:r>
            <a:r>
              <a:rPr lang="en-NZ" dirty="0"/>
              <a:t> in the </a:t>
            </a:r>
            <a:r>
              <a:rPr lang="en-NZ" b="1" dirty="0"/>
              <a:t>quality of health care.  </a:t>
            </a:r>
          </a:p>
          <a:p>
            <a:pPr marL="0" marR="0" lvl="0" indent="0" defTabSz="914400" rtl="0" eaLnBrk="1" fontAlgn="auto" latinLnBrk="0" hangingPunct="1">
              <a:spcBef>
                <a:spcPts val="0"/>
              </a:spcBef>
              <a:spcAft>
                <a:spcPts val="0"/>
              </a:spcAft>
              <a:buClrTx/>
              <a:buSzTx/>
              <a:buFontTx/>
              <a:buNone/>
              <a:tabLst/>
              <a:defRPr/>
            </a:pPr>
            <a:endParaRPr lang="en-NZ" sz="1900" dirty="0"/>
          </a:p>
          <a:p>
            <a:endParaRPr lang="en-NZ" sz="1900" dirty="0"/>
          </a:p>
        </p:txBody>
      </p:sp>
    </p:spTree>
    <p:extLst>
      <p:ext uri="{BB962C8B-B14F-4D97-AF65-F5344CB8AC3E}">
        <p14:creationId xmlns:p14="http://schemas.microsoft.com/office/powerpoint/2010/main" val="17364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1540" y="692696"/>
            <a:ext cx="8280920" cy="5831210"/>
          </a:xfrm>
          <a:prstGeom prst="rect">
            <a:avLst/>
          </a:prstGeom>
        </p:spPr>
      </p:pic>
    </p:spTree>
    <p:extLst>
      <p:ext uri="{BB962C8B-B14F-4D97-AF65-F5344CB8AC3E}">
        <p14:creationId xmlns:p14="http://schemas.microsoft.com/office/powerpoint/2010/main" val="306981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b="1" dirty="0">
                <a:solidFill>
                  <a:schemeClr val="tx1"/>
                </a:solidFill>
                <a:latin typeface="+mn-lt"/>
              </a:rPr>
              <a:t>Equity</a:t>
            </a:r>
          </a:p>
        </p:txBody>
      </p:sp>
      <p:sp>
        <p:nvSpPr>
          <p:cNvPr id="36867" name="Text Box 3"/>
          <p:cNvSpPr txBox="1">
            <a:spLocks noChangeArrowheads="1"/>
          </p:cNvSpPr>
          <p:nvPr/>
        </p:nvSpPr>
        <p:spPr bwMode="auto">
          <a:xfrm>
            <a:off x="539750" y="1916113"/>
            <a:ext cx="70104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4400" i="1" dirty="0">
                <a:latin typeface="+mn-lt"/>
              </a:rPr>
              <a:t>Equals must be treated equally (a) and unequal's unequally (b) according to their relative inequality</a:t>
            </a:r>
            <a:endParaRPr lang="en-US" sz="4400" dirty="0">
              <a:latin typeface="+mn-lt"/>
            </a:endParaRPr>
          </a:p>
          <a:p>
            <a:pPr algn="r">
              <a:spcBef>
                <a:spcPct val="50000"/>
              </a:spcBef>
            </a:pPr>
            <a:r>
              <a:rPr lang="en-US" sz="4400" i="1" dirty="0">
                <a:latin typeface="+mn-lt"/>
              </a:rPr>
              <a:t>Aristotle</a:t>
            </a:r>
            <a:endParaRPr lang="en-US" sz="4400" dirty="0">
              <a:latin typeface="+mn-lt"/>
            </a:endParaRPr>
          </a:p>
        </p:txBody>
      </p:sp>
    </p:spTree>
    <p:extLst>
      <p:ext uri="{BB962C8B-B14F-4D97-AF65-F5344CB8AC3E}">
        <p14:creationId xmlns:p14="http://schemas.microsoft.com/office/powerpoint/2010/main" val="2270895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ackground5">
            <a:extLst>
              <a:ext uri="{FF2B5EF4-FFF2-40B4-BE49-F238E27FC236}">
                <a16:creationId xmlns:a16="http://schemas.microsoft.com/office/drawing/2014/main" id="{29D6101A-FCE1-408F-A789-2EA805407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13" b="8948"/>
          <a:stretch/>
        </p:blipFill>
        <p:spPr bwMode="auto">
          <a:xfrm>
            <a:off x="20" y="-15576"/>
            <a:ext cx="9143980" cy="4212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D2BFFD5-490F-4B45-91F2-6B826FBAD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9144000" cy="2645291"/>
          </a:xfrm>
          <a:prstGeom prst="rect">
            <a:avLst/>
          </a:prstGeom>
          <a:solidFill>
            <a:srgbClr val="36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A1301551-2BA1-4879-A3D8-BC349610FBE9}"/>
              </a:ext>
            </a:extLst>
          </p:cNvPr>
          <p:cNvSpPr>
            <a:spLocks noGrp="1"/>
          </p:cNvSpPr>
          <p:nvPr>
            <p:ph type="title"/>
          </p:nvPr>
        </p:nvSpPr>
        <p:spPr>
          <a:xfrm>
            <a:off x="492918" y="4544814"/>
            <a:ext cx="3632666" cy="1807659"/>
          </a:xfrm>
        </p:spPr>
        <p:txBody>
          <a:bodyPr>
            <a:normAutofit fontScale="90000"/>
          </a:bodyPr>
          <a:lstStyle/>
          <a:p>
            <a:pPr algn="r"/>
            <a:r>
              <a:rPr lang="en-US" sz="2200" dirty="0">
                <a:solidFill>
                  <a:srgbClr val="FFFFFF"/>
                </a:solidFill>
              </a:rPr>
              <a:t>Every time a person enters your space, </a:t>
            </a:r>
            <a:br>
              <a:rPr lang="en-US" sz="2200" dirty="0">
                <a:solidFill>
                  <a:srgbClr val="FFFFFF"/>
                </a:solidFill>
              </a:rPr>
            </a:br>
            <a:r>
              <a:rPr lang="en-US" sz="2200" dirty="0">
                <a:solidFill>
                  <a:srgbClr val="FFFFFF"/>
                </a:solidFill>
              </a:rPr>
              <a:t>seeking your care and attention, </a:t>
            </a:r>
            <a:br>
              <a:rPr lang="en-US" sz="2200" dirty="0">
                <a:solidFill>
                  <a:srgbClr val="FFFFFF"/>
                </a:solidFill>
              </a:rPr>
            </a:br>
            <a:r>
              <a:rPr lang="en-US" sz="2200" dirty="0">
                <a:solidFill>
                  <a:srgbClr val="FFFFFF"/>
                </a:solidFill>
              </a:rPr>
              <a:t>you are being presented a </a:t>
            </a:r>
            <a:br>
              <a:rPr lang="en-US" sz="2200" dirty="0">
                <a:solidFill>
                  <a:srgbClr val="FFFFFF"/>
                </a:solidFill>
              </a:rPr>
            </a:br>
            <a:r>
              <a:rPr lang="en-US" sz="2200" dirty="0">
                <a:solidFill>
                  <a:srgbClr val="FFFFFF"/>
                </a:solidFill>
              </a:rPr>
              <a:t>window of opportunity , </a:t>
            </a:r>
            <a:br>
              <a:rPr lang="en-US" sz="2200" dirty="0">
                <a:solidFill>
                  <a:srgbClr val="FFFFFF"/>
                </a:solidFill>
              </a:rPr>
            </a:br>
            <a:r>
              <a:rPr lang="en-US" sz="2200" dirty="0">
                <a:solidFill>
                  <a:srgbClr val="FFFFFF"/>
                </a:solidFill>
              </a:rPr>
              <a:t>a chance, a moment, a break </a:t>
            </a:r>
            <a:br>
              <a:rPr lang="en-US" sz="1700" dirty="0">
                <a:solidFill>
                  <a:srgbClr val="FFFFFF"/>
                </a:solidFill>
              </a:rPr>
            </a:br>
            <a:endParaRPr lang="en-US" sz="1700" dirty="0">
              <a:solidFill>
                <a:srgbClr val="FFFFFF"/>
              </a:solidFill>
            </a:endParaRPr>
          </a:p>
        </p:txBody>
      </p:sp>
      <p:cxnSp>
        <p:nvCxnSpPr>
          <p:cNvPr id="16" name="Straight Connector 15">
            <a:extLst>
              <a:ext uri="{FF2B5EF4-FFF2-40B4-BE49-F238E27FC236}">
                <a16:creationId xmlns:a16="http://schemas.microsoft.com/office/drawing/2014/main" id="{6C6CF9A5-BEA4-4284-A8B5-D033E5B4B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2131" y="4900003"/>
            <a:ext cx="0" cy="109728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0BEF52-9FDE-4903-A481-B60215C897FF}"/>
              </a:ext>
            </a:extLst>
          </p:cNvPr>
          <p:cNvSpPr>
            <a:spLocks noGrp="1"/>
          </p:cNvSpPr>
          <p:nvPr>
            <p:ph idx="1"/>
          </p:nvPr>
        </p:nvSpPr>
        <p:spPr>
          <a:xfrm>
            <a:off x="4332131" y="4517628"/>
            <a:ext cx="3632667" cy="1816169"/>
          </a:xfrm>
        </p:spPr>
        <p:txBody>
          <a:bodyPr anchor="ctr">
            <a:normAutofit lnSpcReduction="10000"/>
          </a:bodyPr>
          <a:lstStyle/>
          <a:p>
            <a:r>
              <a:rPr lang="en-US" sz="3000" b="1" i="1" dirty="0">
                <a:solidFill>
                  <a:srgbClr val="FFFFFF"/>
                </a:solidFill>
              </a:rPr>
              <a:t>Poipoia te kakano </a:t>
            </a:r>
          </a:p>
          <a:p>
            <a:r>
              <a:rPr lang="en-US" sz="3000" b="1" i="1" dirty="0">
                <a:solidFill>
                  <a:srgbClr val="FFFFFF"/>
                </a:solidFill>
              </a:rPr>
              <a:t>kia puawai </a:t>
            </a:r>
          </a:p>
          <a:p>
            <a:r>
              <a:rPr lang="en-US" sz="2000" b="1" i="1" dirty="0">
                <a:solidFill>
                  <a:srgbClr val="FFFFFF"/>
                </a:solidFill>
              </a:rPr>
              <a:t>Nurture the seed </a:t>
            </a:r>
          </a:p>
          <a:p>
            <a:r>
              <a:rPr lang="en-US" sz="2000" b="1" i="1" dirty="0">
                <a:solidFill>
                  <a:srgbClr val="FFFFFF"/>
                </a:solidFill>
              </a:rPr>
              <a:t>and it will blossom  </a:t>
            </a:r>
          </a:p>
        </p:txBody>
      </p:sp>
      <p:pic>
        <p:nvPicPr>
          <p:cNvPr id="7" name="Picture 6">
            <a:extLst>
              <a:ext uri="{FF2B5EF4-FFF2-40B4-BE49-F238E27FC236}">
                <a16:creationId xmlns:a16="http://schemas.microsoft.com/office/drawing/2014/main" id="{3B9898B6-814F-42E6-BBC4-C55F70F636D9}"/>
              </a:ext>
            </a:extLst>
          </p:cNvPr>
          <p:cNvPicPr>
            <a:picLocks noChangeAspect="1"/>
          </p:cNvPicPr>
          <p:nvPr/>
        </p:nvPicPr>
        <p:blipFill>
          <a:blip r:embed="rId4"/>
          <a:stretch>
            <a:fillRect/>
          </a:stretch>
        </p:blipFill>
        <p:spPr>
          <a:xfrm>
            <a:off x="1043608" y="1326869"/>
            <a:ext cx="3440182" cy="2645291"/>
          </a:xfrm>
          <a:prstGeom prst="ellipse">
            <a:avLst/>
          </a:prstGeom>
          <a:ln>
            <a:noFill/>
          </a:ln>
          <a:effectLst>
            <a:softEdge rad="112500"/>
          </a:effectLst>
        </p:spPr>
      </p:pic>
    </p:spTree>
    <p:extLst>
      <p:ext uri="{BB962C8B-B14F-4D97-AF65-F5344CB8AC3E}">
        <p14:creationId xmlns:p14="http://schemas.microsoft.com/office/powerpoint/2010/main" val="343694637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0F97E041-634B-4B3E-8669-42583D9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8178799"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6" y="809244"/>
            <a:ext cx="7934706"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D18CD-0058-4C9F-B8D9-EDC1F2253C01}"/>
              </a:ext>
            </a:extLst>
          </p:cNvPr>
          <p:cNvSpPr>
            <a:spLocks noGrp="1"/>
          </p:cNvSpPr>
          <p:nvPr>
            <p:ph type="title"/>
          </p:nvPr>
        </p:nvSpPr>
        <p:spPr>
          <a:xfrm>
            <a:off x="964877" y="1285196"/>
            <a:ext cx="7205370" cy="3223924"/>
          </a:xfrm>
        </p:spPr>
        <p:txBody>
          <a:bodyPr vert="horz" lIns="91440" tIns="45720" rIns="91440" bIns="45720" rtlCol="0" anchor="b">
            <a:normAutofit/>
          </a:bodyPr>
          <a:lstStyle/>
          <a:p>
            <a:pPr algn="ctr">
              <a:lnSpc>
                <a:spcPct val="80000"/>
              </a:lnSpc>
            </a:pPr>
            <a:r>
              <a:rPr lang="en-US" sz="7000" dirty="0">
                <a:solidFill>
                  <a:srgbClr val="FFFFFF"/>
                </a:solidFill>
              </a:rPr>
              <a:t>Tiheiwa </a:t>
            </a:r>
            <a:br>
              <a:rPr lang="en-US" sz="7000" dirty="0">
                <a:solidFill>
                  <a:srgbClr val="FFFFFF"/>
                </a:solidFill>
              </a:rPr>
            </a:br>
            <a:r>
              <a:rPr lang="en-US" sz="9600" dirty="0">
                <a:solidFill>
                  <a:srgbClr val="FFFFFF"/>
                </a:solidFill>
              </a:rPr>
              <a:t>Mauri ora </a:t>
            </a:r>
          </a:p>
        </p:txBody>
      </p:sp>
    </p:spTree>
    <p:extLst>
      <p:ext uri="{BB962C8B-B14F-4D97-AF65-F5344CB8AC3E}">
        <p14:creationId xmlns:p14="http://schemas.microsoft.com/office/powerpoint/2010/main" val="373118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51370-FA83-4A1E-8A16-45962DA9B7B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0FC02B4-6B66-4918-B7C0-20ED2BA6BFB4}"/>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0341146A-1B47-42EC-97ED-7295DE27A9A6}"/>
              </a:ext>
            </a:extLst>
          </p:cNvPr>
          <p:cNvPicPr>
            <a:picLocks noChangeAspect="1"/>
          </p:cNvPicPr>
          <p:nvPr/>
        </p:nvPicPr>
        <p:blipFill>
          <a:blip r:embed="rId3"/>
          <a:stretch>
            <a:fillRect/>
          </a:stretch>
        </p:blipFill>
        <p:spPr>
          <a:xfrm>
            <a:off x="0" y="188177"/>
            <a:ext cx="9144000" cy="6481646"/>
          </a:xfrm>
          <a:prstGeom prst="rect">
            <a:avLst/>
          </a:prstGeom>
        </p:spPr>
      </p:pic>
    </p:spTree>
    <p:extLst>
      <p:ext uri="{BB962C8B-B14F-4D97-AF65-F5344CB8AC3E}">
        <p14:creationId xmlns:p14="http://schemas.microsoft.com/office/powerpoint/2010/main" val="781711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6BC13-7CBE-4977-8EE6-516ECD9EB6D0}"/>
              </a:ext>
            </a:extLst>
          </p:cNvPr>
          <p:cNvSpPr>
            <a:spLocks noGrp="1"/>
          </p:cNvSpPr>
          <p:nvPr>
            <p:ph type="title"/>
          </p:nvPr>
        </p:nvSpPr>
        <p:spPr>
          <a:xfrm>
            <a:off x="6129909" y="499533"/>
            <a:ext cx="2551176" cy="1201275"/>
          </a:xfrm>
        </p:spPr>
        <p:txBody>
          <a:bodyPr anchor="b">
            <a:normAutofit/>
          </a:bodyPr>
          <a:lstStyle/>
          <a:p>
            <a:r>
              <a:rPr lang="en-US" sz="3500" i="1" dirty="0">
                <a:solidFill>
                  <a:srgbClr val="FFFFFF"/>
                </a:solidFill>
              </a:rPr>
              <a:t>1. Connect </a:t>
            </a:r>
          </a:p>
        </p:txBody>
      </p:sp>
      <p:pic>
        <p:nvPicPr>
          <p:cNvPr id="4" name="Content Placeholder 3">
            <a:extLst>
              <a:ext uri="{FF2B5EF4-FFF2-40B4-BE49-F238E27FC236}">
                <a16:creationId xmlns:a16="http://schemas.microsoft.com/office/drawing/2014/main" id="{AFC0C82F-9EF5-488B-81B0-0B45EBBFE329}"/>
              </a:ext>
            </a:extLst>
          </p:cNvPr>
          <p:cNvPicPr>
            <a:picLocks noChangeAspect="1"/>
          </p:cNvPicPr>
          <p:nvPr/>
        </p:nvPicPr>
        <p:blipFill>
          <a:blip r:embed="rId3"/>
          <a:stretch>
            <a:fillRect/>
          </a:stretch>
        </p:blipFill>
        <p:spPr>
          <a:xfrm>
            <a:off x="475499" y="923001"/>
            <a:ext cx="4708897" cy="5022258"/>
          </a:xfrm>
          <a:prstGeom prst="rect">
            <a:avLst/>
          </a:prstGeom>
        </p:spPr>
      </p:pic>
      <p:sp>
        <p:nvSpPr>
          <p:cNvPr id="8" name="Content Placeholder 7">
            <a:extLst>
              <a:ext uri="{FF2B5EF4-FFF2-40B4-BE49-F238E27FC236}">
                <a16:creationId xmlns:a16="http://schemas.microsoft.com/office/drawing/2014/main" id="{E454AB8B-59ED-452B-A3CF-E0C435D8CD26}"/>
              </a:ext>
            </a:extLst>
          </p:cNvPr>
          <p:cNvSpPr>
            <a:spLocks noGrp="1"/>
          </p:cNvSpPr>
          <p:nvPr>
            <p:ph idx="1"/>
          </p:nvPr>
        </p:nvSpPr>
        <p:spPr>
          <a:xfrm>
            <a:off x="6129909" y="1700808"/>
            <a:ext cx="2551176" cy="5040559"/>
          </a:xfrm>
        </p:spPr>
        <p:txBody>
          <a:bodyPr>
            <a:normAutofit fontScale="92500" lnSpcReduction="20000"/>
          </a:bodyPr>
          <a:lstStyle/>
          <a:p>
            <a:endParaRPr lang="en-US" sz="1400" dirty="0">
              <a:solidFill>
                <a:srgbClr val="FFFFFF"/>
              </a:solidFill>
            </a:endParaRPr>
          </a:p>
          <a:p>
            <a:pPr marL="0" indent="0">
              <a:buNone/>
            </a:pPr>
            <a:r>
              <a:rPr lang="en-US" sz="2600" dirty="0">
                <a:solidFill>
                  <a:srgbClr val="FFFFFF"/>
                </a:solidFill>
              </a:rPr>
              <a:t>Kia ora/ Say hello  – my name is </a:t>
            </a:r>
          </a:p>
          <a:p>
            <a:pPr marL="0" indent="0">
              <a:buNone/>
            </a:pPr>
            <a:r>
              <a:rPr lang="en-US" sz="2600" dirty="0">
                <a:solidFill>
                  <a:srgbClr val="FFFFFF"/>
                </a:solidFill>
              </a:rPr>
              <a:t>Correct pronunciation of a name </a:t>
            </a:r>
          </a:p>
          <a:p>
            <a:pPr marL="0" indent="0">
              <a:buNone/>
            </a:pPr>
            <a:r>
              <a:rPr lang="en-US" sz="2600" dirty="0">
                <a:solidFill>
                  <a:srgbClr val="FFFFFF"/>
                </a:solidFill>
              </a:rPr>
              <a:t>Firm handshake or hongi </a:t>
            </a:r>
          </a:p>
          <a:p>
            <a:pPr marL="0" indent="0">
              <a:buNone/>
            </a:pPr>
            <a:r>
              <a:rPr lang="en-US" sz="2600" dirty="0">
                <a:solidFill>
                  <a:srgbClr val="FFFFFF"/>
                </a:solidFill>
              </a:rPr>
              <a:t>Check out understanding</a:t>
            </a:r>
          </a:p>
          <a:p>
            <a:pPr marL="0" indent="0">
              <a:buNone/>
            </a:pPr>
            <a:r>
              <a:rPr lang="en-US" sz="2600" dirty="0">
                <a:solidFill>
                  <a:srgbClr val="FFFFFF"/>
                </a:solidFill>
              </a:rPr>
              <a:t>Create a specific space for the right processes to occur</a:t>
            </a:r>
            <a:endParaRPr lang="en-US" sz="1400" dirty="0">
              <a:solidFill>
                <a:srgbClr val="FFFFFF"/>
              </a:solidFill>
            </a:endParaRPr>
          </a:p>
          <a:p>
            <a:pPr marL="0" indent="0" algn="ctr">
              <a:buNone/>
            </a:pPr>
            <a:r>
              <a:rPr lang="en-US" i="1" dirty="0">
                <a:solidFill>
                  <a:srgbClr val="FFFFFF"/>
                </a:solidFill>
              </a:rPr>
              <a:t>Less about time – more about quality use of time </a:t>
            </a:r>
          </a:p>
        </p:txBody>
      </p:sp>
      <p:sp>
        <p:nvSpPr>
          <p:cNvPr id="3" name="Rectangle: Rounded Corners 2">
            <a:extLst>
              <a:ext uri="{FF2B5EF4-FFF2-40B4-BE49-F238E27FC236}">
                <a16:creationId xmlns:a16="http://schemas.microsoft.com/office/drawing/2014/main" id="{7FAA1F69-F7C2-4E4B-A7C8-B5EF7005AD84}"/>
              </a:ext>
            </a:extLst>
          </p:cNvPr>
          <p:cNvSpPr/>
          <p:nvPr/>
        </p:nvSpPr>
        <p:spPr>
          <a:xfrm>
            <a:off x="3409471" y="5661248"/>
            <a:ext cx="201622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Put people above tasks </a:t>
            </a:r>
          </a:p>
        </p:txBody>
      </p:sp>
    </p:spTree>
    <p:extLst>
      <p:ext uri="{BB962C8B-B14F-4D97-AF65-F5344CB8AC3E}">
        <p14:creationId xmlns:p14="http://schemas.microsoft.com/office/powerpoint/2010/main" val="934393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2BE7C-CA10-4583-8863-B37C8811F5FF}"/>
              </a:ext>
            </a:extLst>
          </p:cNvPr>
          <p:cNvSpPr>
            <a:spLocks noGrp="1"/>
          </p:cNvSpPr>
          <p:nvPr>
            <p:ph type="title"/>
          </p:nvPr>
        </p:nvSpPr>
        <p:spPr>
          <a:xfrm>
            <a:off x="6129909" y="499533"/>
            <a:ext cx="2551176" cy="1920240"/>
          </a:xfrm>
        </p:spPr>
        <p:txBody>
          <a:bodyPr anchor="b">
            <a:normAutofit fontScale="90000"/>
          </a:bodyPr>
          <a:lstStyle/>
          <a:p>
            <a:pPr algn="ctr"/>
            <a:r>
              <a:rPr lang="en-NZ" sz="3500" dirty="0">
                <a:solidFill>
                  <a:srgbClr val="FFFFFF"/>
                </a:solidFill>
              </a:rPr>
              <a:t>2. Mauri ora </a:t>
            </a:r>
            <a:br>
              <a:rPr lang="en-NZ" sz="3500" dirty="0">
                <a:solidFill>
                  <a:srgbClr val="FFFFFF"/>
                </a:solidFill>
              </a:rPr>
            </a:br>
            <a:br>
              <a:rPr lang="en-NZ" sz="3500" dirty="0">
                <a:solidFill>
                  <a:srgbClr val="FFFFFF"/>
                </a:solidFill>
              </a:rPr>
            </a:br>
            <a:r>
              <a:rPr lang="en-NZ" sz="2400" dirty="0">
                <a:solidFill>
                  <a:srgbClr val="FFFFFF"/>
                </a:solidFill>
              </a:rPr>
              <a:t>Breathe life –help them to feel the thrill of being alive </a:t>
            </a:r>
          </a:p>
        </p:txBody>
      </p:sp>
      <p:pic>
        <p:nvPicPr>
          <p:cNvPr id="4" name="Content Placeholder 3">
            <a:extLst>
              <a:ext uri="{FF2B5EF4-FFF2-40B4-BE49-F238E27FC236}">
                <a16:creationId xmlns:a16="http://schemas.microsoft.com/office/drawing/2014/main" id="{4FBCC1C6-95DA-4C50-9E5B-FCF6FDE58A59}"/>
              </a:ext>
            </a:extLst>
          </p:cNvPr>
          <p:cNvPicPr>
            <a:picLocks noChangeAspect="1"/>
          </p:cNvPicPr>
          <p:nvPr/>
        </p:nvPicPr>
        <p:blipFill rotWithShape="1">
          <a:blip r:embed="rId3"/>
          <a:srcRect l="20832" r="27671" b="-2"/>
          <a:stretch/>
        </p:blipFill>
        <p:spPr>
          <a:xfrm>
            <a:off x="475499" y="640080"/>
            <a:ext cx="4708897" cy="5588101"/>
          </a:xfrm>
          <a:prstGeom prst="rect">
            <a:avLst/>
          </a:prstGeom>
        </p:spPr>
      </p:pic>
      <p:sp>
        <p:nvSpPr>
          <p:cNvPr id="8" name="Content Placeholder 7">
            <a:extLst>
              <a:ext uri="{FF2B5EF4-FFF2-40B4-BE49-F238E27FC236}">
                <a16:creationId xmlns:a16="http://schemas.microsoft.com/office/drawing/2014/main" id="{D348F537-A5DD-4DC6-9CFD-CFF434F797F0}"/>
              </a:ext>
            </a:extLst>
          </p:cNvPr>
          <p:cNvSpPr>
            <a:spLocks noGrp="1"/>
          </p:cNvSpPr>
          <p:nvPr>
            <p:ph idx="1"/>
          </p:nvPr>
        </p:nvSpPr>
        <p:spPr>
          <a:xfrm>
            <a:off x="6129909" y="2419773"/>
            <a:ext cx="2551176" cy="3358092"/>
          </a:xfrm>
        </p:spPr>
        <p:txBody>
          <a:bodyPr>
            <a:normAutofit lnSpcReduction="10000"/>
          </a:bodyPr>
          <a:lstStyle/>
          <a:p>
            <a:endParaRPr lang="en-US" sz="1600" dirty="0"/>
          </a:p>
          <a:p>
            <a:pPr>
              <a:buFont typeface="Wingdings" panose="05000000000000000000" pitchFamily="2" charset="2"/>
              <a:buChar char="§"/>
            </a:pPr>
            <a:r>
              <a:rPr lang="en-US" sz="1600" dirty="0">
                <a:solidFill>
                  <a:schemeClr val="bg1">
                    <a:lumMod val="95000"/>
                  </a:schemeClr>
                </a:solidFill>
              </a:rPr>
              <a:t>Show them how happy you are to see them </a:t>
            </a:r>
          </a:p>
          <a:p>
            <a:pPr>
              <a:buFont typeface="Wingdings" panose="05000000000000000000" pitchFamily="2" charset="2"/>
              <a:buChar char="§"/>
            </a:pPr>
            <a:r>
              <a:rPr lang="en-US" sz="1600" dirty="0">
                <a:solidFill>
                  <a:schemeClr val="bg1">
                    <a:lumMod val="95000"/>
                  </a:schemeClr>
                </a:solidFill>
              </a:rPr>
              <a:t>It’s their birthday </a:t>
            </a:r>
          </a:p>
          <a:p>
            <a:pPr>
              <a:buFont typeface="Wingdings" panose="05000000000000000000" pitchFamily="2" charset="2"/>
              <a:buChar char="§"/>
            </a:pPr>
            <a:r>
              <a:rPr lang="en-US" sz="1600" dirty="0">
                <a:solidFill>
                  <a:schemeClr val="bg1">
                    <a:lumMod val="95000"/>
                  </a:schemeClr>
                </a:solidFill>
              </a:rPr>
              <a:t>They may come with their own biases feeling guarded, protective, and their lived experience of being poorly treated in the health system or feeling on the ‘back foot’.  </a:t>
            </a:r>
          </a:p>
          <a:p>
            <a:pPr>
              <a:buFont typeface="Wingdings" panose="05000000000000000000" pitchFamily="2" charset="2"/>
              <a:buChar char="§"/>
            </a:pPr>
            <a:r>
              <a:rPr lang="en-US" sz="1600" dirty="0">
                <a:solidFill>
                  <a:schemeClr val="bg1">
                    <a:lumMod val="95000"/>
                  </a:schemeClr>
                </a:solidFill>
              </a:rPr>
              <a:t>Your response can change this view. </a:t>
            </a:r>
          </a:p>
        </p:txBody>
      </p:sp>
    </p:spTree>
    <p:extLst>
      <p:ext uri="{BB962C8B-B14F-4D97-AF65-F5344CB8AC3E}">
        <p14:creationId xmlns:p14="http://schemas.microsoft.com/office/powerpoint/2010/main" val="42409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130FD0D3-7ACC-46EE-AB61-5438F8AEEDC4}"/>
              </a:ext>
            </a:extLst>
          </p:cNvPr>
          <p:cNvPicPr>
            <a:picLocks noChangeAspect="1"/>
          </p:cNvPicPr>
          <p:nvPr/>
        </p:nvPicPr>
        <p:blipFill rotWithShape="1">
          <a:blip r:embed="rId3"/>
          <a:srcRect l="19139" t="9091"/>
          <a:stretch/>
        </p:blipFill>
        <p:spPr>
          <a:xfrm>
            <a:off x="20" y="10"/>
            <a:ext cx="9138521" cy="6857990"/>
          </a:xfrm>
          <a:prstGeom prst="rect">
            <a:avLst/>
          </a:prstGeom>
        </p:spPr>
      </p:pic>
      <p:sp>
        <p:nvSpPr>
          <p:cNvPr id="18" name="Rectangle 17">
            <a:extLst>
              <a:ext uri="{FF2B5EF4-FFF2-40B4-BE49-F238E27FC236}">
                <a16:creationId xmlns:a16="http://schemas.microsoft.com/office/drawing/2014/main" id="{8DE938CA-5A75-4A41-BBD4-248248C85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4200" y="0"/>
            <a:ext cx="3475155" cy="6858000"/>
          </a:xfrm>
          <a:prstGeom prst="rect">
            <a:avLst/>
          </a:prstGeom>
          <a:solidFill>
            <a:srgbClr val="64651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C9671-BB28-40FB-988A-905B9CDA586A}"/>
              </a:ext>
            </a:extLst>
          </p:cNvPr>
          <p:cNvSpPr>
            <a:spLocks noGrp="1"/>
          </p:cNvSpPr>
          <p:nvPr>
            <p:ph type="title"/>
          </p:nvPr>
        </p:nvSpPr>
        <p:spPr>
          <a:xfrm>
            <a:off x="5935054" y="770467"/>
            <a:ext cx="2872107" cy="1074357"/>
          </a:xfrm>
        </p:spPr>
        <p:txBody>
          <a:bodyPr vert="horz" lIns="91440" tIns="45720" rIns="91440" bIns="45720" rtlCol="0" anchor="b">
            <a:normAutofit/>
          </a:bodyPr>
          <a:lstStyle/>
          <a:p>
            <a:pPr>
              <a:lnSpc>
                <a:spcPct val="80000"/>
              </a:lnSpc>
            </a:pPr>
            <a:r>
              <a:rPr lang="en-US" sz="5200" kern="1200" spc="-120" baseline="0" dirty="0">
                <a:solidFill>
                  <a:srgbClr val="FFFFFF"/>
                </a:solidFill>
                <a:latin typeface="+mj-lt"/>
                <a:ea typeface="+mj-ea"/>
                <a:cs typeface="+mj-cs"/>
              </a:rPr>
              <a:t>3. Reflect  </a:t>
            </a:r>
          </a:p>
        </p:txBody>
      </p:sp>
      <p:sp>
        <p:nvSpPr>
          <p:cNvPr id="4" name="TextBox 3">
            <a:extLst>
              <a:ext uri="{FF2B5EF4-FFF2-40B4-BE49-F238E27FC236}">
                <a16:creationId xmlns:a16="http://schemas.microsoft.com/office/drawing/2014/main" id="{5E3CF763-8918-4EE9-8EEA-96CFA875202A}"/>
              </a:ext>
            </a:extLst>
          </p:cNvPr>
          <p:cNvSpPr txBox="1"/>
          <p:nvPr/>
        </p:nvSpPr>
        <p:spPr>
          <a:xfrm>
            <a:off x="6084168" y="2155168"/>
            <a:ext cx="2664296" cy="4001095"/>
          </a:xfrm>
          <a:prstGeom prst="rect">
            <a:avLst/>
          </a:prstGeom>
          <a:noFill/>
        </p:spPr>
        <p:txBody>
          <a:bodyPr wrap="square" rtlCol="0">
            <a:spAutoFit/>
          </a:bodyPr>
          <a:lstStyle/>
          <a:p>
            <a:r>
              <a:rPr lang="en-NZ" dirty="0">
                <a:solidFill>
                  <a:schemeClr val="bg1">
                    <a:lumMod val="95000"/>
                  </a:schemeClr>
                </a:solidFill>
              </a:rPr>
              <a:t>We need to maintain a vigilance to detect our own and other’s biases </a:t>
            </a:r>
          </a:p>
          <a:p>
            <a:pPr algn="r"/>
            <a:r>
              <a:rPr lang="en-NZ" sz="1400" dirty="0">
                <a:solidFill>
                  <a:schemeClr val="bg1">
                    <a:lumMod val="95000"/>
                  </a:schemeClr>
                </a:solidFill>
              </a:rPr>
              <a:t>Ann McKillop</a:t>
            </a:r>
          </a:p>
          <a:p>
            <a:pPr algn="r"/>
            <a:endParaRPr lang="en-NZ" sz="1400" dirty="0">
              <a:solidFill>
                <a:schemeClr val="bg1">
                  <a:lumMod val="95000"/>
                </a:schemeClr>
              </a:solidFill>
            </a:endParaRPr>
          </a:p>
          <a:p>
            <a:pPr algn="r"/>
            <a:endParaRPr lang="en-NZ" sz="1400" dirty="0">
              <a:solidFill>
                <a:schemeClr val="bg1">
                  <a:lumMod val="95000"/>
                </a:schemeClr>
              </a:solidFill>
            </a:endParaRPr>
          </a:p>
          <a:p>
            <a:r>
              <a:rPr lang="en-NZ" sz="1600" dirty="0">
                <a:solidFill>
                  <a:schemeClr val="bg1">
                    <a:lumMod val="95000"/>
                  </a:schemeClr>
                </a:solidFill>
              </a:rPr>
              <a:t>How do you know when you have an unconscious bias? </a:t>
            </a:r>
          </a:p>
          <a:p>
            <a:endParaRPr lang="en-NZ" sz="1400" dirty="0">
              <a:solidFill>
                <a:schemeClr val="bg1">
                  <a:lumMod val="95000"/>
                </a:schemeClr>
              </a:solidFill>
            </a:endParaRPr>
          </a:p>
          <a:p>
            <a:endParaRPr lang="en-NZ" sz="1400" dirty="0">
              <a:solidFill>
                <a:schemeClr val="bg1">
                  <a:lumMod val="95000"/>
                </a:schemeClr>
              </a:solidFill>
            </a:endParaRPr>
          </a:p>
          <a:p>
            <a:endParaRPr lang="en-NZ" sz="1400" dirty="0">
              <a:solidFill>
                <a:schemeClr val="bg1">
                  <a:lumMod val="95000"/>
                </a:schemeClr>
              </a:solidFill>
            </a:endParaRPr>
          </a:p>
          <a:p>
            <a:endParaRPr lang="en-NZ" sz="1400" dirty="0">
              <a:solidFill>
                <a:schemeClr val="bg1">
                  <a:lumMod val="95000"/>
                </a:schemeClr>
              </a:solidFill>
            </a:endParaRPr>
          </a:p>
          <a:p>
            <a:endParaRPr lang="en-NZ" sz="1400" dirty="0">
              <a:solidFill>
                <a:schemeClr val="bg1">
                  <a:lumMod val="95000"/>
                </a:schemeClr>
              </a:solidFill>
            </a:endParaRPr>
          </a:p>
          <a:p>
            <a:endParaRPr lang="en-NZ" sz="1400" dirty="0">
              <a:solidFill>
                <a:schemeClr val="bg1">
                  <a:lumMod val="95000"/>
                </a:schemeClr>
              </a:solidFill>
            </a:endParaRPr>
          </a:p>
          <a:p>
            <a:r>
              <a:rPr lang="en-NZ" sz="1400" dirty="0">
                <a:solidFill>
                  <a:schemeClr val="bg1">
                    <a:lumMod val="95000"/>
                  </a:schemeClr>
                </a:solidFill>
              </a:rPr>
              <a:t> </a:t>
            </a:r>
          </a:p>
          <a:p>
            <a:endParaRPr lang="en-NZ" sz="1400" dirty="0">
              <a:solidFill>
                <a:schemeClr val="bg1">
                  <a:lumMod val="95000"/>
                </a:schemeClr>
              </a:solidFill>
            </a:endParaRPr>
          </a:p>
          <a:p>
            <a:r>
              <a:rPr lang="en-NZ" sz="1400" dirty="0">
                <a:solidFill>
                  <a:schemeClr val="bg1">
                    <a:lumMod val="95000"/>
                  </a:schemeClr>
                </a:solidFill>
              </a:rPr>
              <a:t> </a:t>
            </a:r>
          </a:p>
        </p:txBody>
      </p:sp>
      <p:sp>
        <p:nvSpPr>
          <p:cNvPr id="6" name="Rectangle: Rounded Corners 5">
            <a:extLst>
              <a:ext uri="{FF2B5EF4-FFF2-40B4-BE49-F238E27FC236}">
                <a16:creationId xmlns:a16="http://schemas.microsoft.com/office/drawing/2014/main" id="{94862AB6-91A7-4EC7-9A66-18B2A24700B9}"/>
              </a:ext>
            </a:extLst>
          </p:cNvPr>
          <p:cNvSpPr/>
          <p:nvPr/>
        </p:nvSpPr>
        <p:spPr>
          <a:xfrm>
            <a:off x="6068487" y="4365104"/>
            <a:ext cx="2738673" cy="194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lumMod val="95000"/>
                  </a:schemeClr>
                </a:solidFill>
                <a:cs typeface="IrisUPC" panose="020B0502040204020203" pitchFamily="34" charset="-34"/>
              </a:rPr>
              <a:t>‘An unconscious bias maybe manifested in our little irritations, impatience, blind spots.’ </a:t>
            </a:r>
          </a:p>
          <a:p>
            <a:pPr algn="r"/>
            <a:r>
              <a:rPr lang="en-US" sz="1400" b="1" dirty="0">
                <a:solidFill>
                  <a:schemeClr val="bg1">
                    <a:lumMod val="95000"/>
                  </a:schemeClr>
                </a:solidFill>
                <a:cs typeface="IrisUPC" panose="020B0502040204020203" pitchFamily="34" charset="-34"/>
              </a:rPr>
              <a:t>Hemaima</a:t>
            </a:r>
          </a:p>
        </p:txBody>
      </p:sp>
    </p:spTree>
    <p:extLst>
      <p:ext uri="{BB962C8B-B14F-4D97-AF65-F5344CB8AC3E}">
        <p14:creationId xmlns:p14="http://schemas.microsoft.com/office/powerpoint/2010/main" val="296864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8F6F3F-DA75-43AB-A75A-783CEC3D2F81}"/>
              </a:ext>
            </a:extLst>
          </p:cNvPr>
          <p:cNvSpPr>
            <a:spLocks noGrp="1"/>
          </p:cNvSpPr>
          <p:nvPr>
            <p:ph type="title"/>
          </p:nvPr>
        </p:nvSpPr>
        <p:spPr>
          <a:xfrm>
            <a:off x="514350" y="3840817"/>
            <a:ext cx="2381228" cy="2017566"/>
          </a:xfrm>
        </p:spPr>
        <p:txBody>
          <a:bodyPr anchor="ctr">
            <a:normAutofit fontScale="90000"/>
          </a:bodyPr>
          <a:lstStyle/>
          <a:p>
            <a:pPr algn="r"/>
            <a:r>
              <a:rPr lang="en-US" sz="3200" b="1" dirty="0">
                <a:latin typeface="+mj-lt"/>
                <a:cs typeface="IrisUPC" panose="020B0502040204020203" pitchFamily="34" charset="-34"/>
              </a:rPr>
              <a:t>Our unconscious bias is experienced by the patient </a:t>
            </a:r>
            <a:br>
              <a:rPr lang="en-US" sz="3200" b="1" dirty="0">
                <a:latin typeface="+mj-lt"/>
                <a:cs typeface="IrisUPC" panose="020B0502040204020203" pitchFamily="34" charset="-34"/>
              </a:rPr>
            </a:br>
            <a:endParaRPr lang="en-NZ" sz="3100" dirty="0">
              <a:solidFill>
                <a:schemeClr val="tx1"/>
              </a:solidFill>
            </a:endParaRPr>
          </a:p>
        </p:txBody>
      </p:sp>
      <p:sp>
        <p:nvSpPr>
          <p:cNvPr id="16" name="Rectangle 15">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2895578"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oup of people looking at a baby&#10;&#10;Description automatically generated">
            <a:extLst>
              <a:ext uri="{FF2B5EF4-FFF2-40B4-BE49-F238E27FC236}">
                <a16:creationId xmlns:a16="http://schemas.microsoft.com/office/drawing/2014/main" id="{01A97004-4C97-4577-98ED-804EDC8DA0D2}"/>
              </a:ext>
            </a:extLst>
          </p:cNvPr>
          <p:cNvPicPr>
            <a:picLocks noChangeAspect="1"/>
          </p:cNvPicPr>
          <p:nvPr/>
        </p:nvPicPr>
        <p:blipFill rotWithShape="1">
          <a:blip r:embed="rId3"/>
          <a:srcRect l="14331" r="21173" b="4"/>
          <a:stretch/>
        </p:blipFill>
        <p:spPr>
          <a:xfrm>
            <a:off x="4" y="824735"/>
            <a:ext cx="2748620" cy="2604266"/>
          </a:xfrm>
          <a:prstGeom prst="rect">
            <a:avLst/>
          </a:prstGeom>
        </p:spPr>
      </p:pic>
      <p:sp>
        <p:nvSpPr>
          <p:cNvPr id="18" name="Rectangle 17">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663" y="0"/>
            <a:ext cx="3249409" cy="31316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6" descr="A picture containing building, outdoor, road, street&#10;&#10;Description automatically generated">
            <a:extLst>
              <a:ext uri="{FF2B5EF4-FFF2-40B4-BE49-F238E27FC236}">
                <a16:creationId xmlns:a16="http://schemas.microsoft.com/office/drawing/2014/main" id="{8A07743C-9FBD-4164-88C0-C659F2F661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06" r="20437"/>
          <a:stretch/>
        </p:blipFill>
        <p:spPr bwMode="auto">
          <a:xfrm>
            <a:off x="3265710" y="10"/>
            <a:ext cx="2974827" cy="29527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a:extLst>
              <a:ext uri="{FF2B5EF4-FFF2-40B4-BE49-F238E27FC236}">
                <a16:creationId xmlns:a16="http://schemas.microsoft.com/office/drawing/2014/main" id="{00F8C41F-2B83-4B85-A559-7C0A1D3EDFBE}"/>
              </a:ext>
            </a:extLst>
          </p:cNvPr>
          <p:cNvSpPr>
            <a:spLocks noGrp="1"/>
          </p:cNvSpPr>
          <p:nvPr>
            <p:ph idx="1"/>
          </p:nvPr>
        </p:nvSpPr>
        <p:spPr>
          <a:xfrm>
            <a:off x="3265710" y="3429001"/>
            <a:ext cx="3109182" cy="2736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dirty="0">
                <a:latin typeface="+mj-lt"/>
                <a:cs typeface="Aharoni" panose="02010803020104030203" pitchFamily="2" charset="-79"/>
              </a:rPr>
              <a:t>in our touch, our pace,  the tone of our voice or movements around them, our body language and eye contact</a:t>
            </a:r>
            <a:endParaRPr lang="en-US" b="1" dirty="0">
              <a:cs typeface="IrisUPC" panose="020B0502040204020203" pitchFamily="34" charset="-34"/>
            </a:endParaRPr>
          </a:p>
        </p:txBody>
      </p:sp>
      <p:sp>
        <p:nvSpPr>
          <p:cNvPr id="20" name="Rectangle 19">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50" y="660142"/>
            <a:ext cx="2571750" cy="505485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Image result for child poverty nz">
            <a:extLst>
              <a:ext uri="{FF2B5EF4-FFF2-40B4-BE49-F238E27FC236}">
                <a16:creationId xmlns:a16="http://schemas.microsoft.com/office/drawing/2014/main" id="{4858C818-FAF1-40A3-9169-A79F96EAFDB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92" r="57503" b="1"/>
          <a:stretch/>
        </p:blipFill>
        <p:spPr bwMode="auto">
          <a:xfrm>
            <a:off x="6706602" y="824734"/>
            <a:ext cx="2437398" cy="472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9790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ckground5">
            <a:extLst>
              <a:ext uri="{FF2B5EF4-FFF2-40B4-BE49-F238E27FC236}">
                <a16:creationId xmlns:a16="http://schemas.microsoft.com/office/drawing/2014/main" id="{2830C007-B744-4566-871A-7D8AFDD7AF78}"/>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5896" y="0"/>
            <a:ext cx="9508917" cy="706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67545" y="188640"/>
            <a:ext cx="3920252" cy="252028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Clinical Competency </a:t>
            </a:r>
          </a:p>
          <a:p>
            <a:pPr algn="ctr">
              <a:defRPr/>
            </a:pPr>
            <a:endParaRPr lang="en-NZ" sz="2800" dirty="0"/>
          </a:p>
          <a:p>
            <a:pPr algn="ctr">
              <a:defRPr/>
            </a:pPr>
            <a:r>
              <a:rPr lang="en-NZ" sz="2800" dirty="0"/>
              <a:t>The </a:t>
            </a:r>
            <a:r>
              <a:rPr lang="en-NZ" sz="2800" b="1" dirty="0"/>
              <a:t>Science</a:t>
            </a:r>
            <a:r>
              <a:rPr lang="en-NZ" sz="2800" dirty="0"/>
              <a:t> of our work </a:t>
            </a:r>
          </a:p>
        </p:txBody>
      </p:sp>
      <p:sp>
        <p:nvSpPr>
          <p:cNvPr id="6" name="Rounded Rectangle 5"/>
          <p:cNvSpPr/>
          <p:nvPr/>
        </p:nvSpPr>
        <p:spPr>
          <a:xfrm>
            <a:off x="4797866" y="188640"/>
            <a:ext cx="4166622" cy="252028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Cultural Competency</a:t>
            </a:r>
          </a:p>
          <a:p>
            <a:pPr algn="ctr">
              <a:defRPr/>
            </a:pPr>
            <a:endParaRPr lang="en-NZ" sz="2800" dirty="0"/>
          </a:p>
          <a:p>
            <a:pPr algn="ctr">
              <a:defRPr/>
            </a:pPr>
            <a:r>
              <a:rPr lang="en-NZ" sz="2800" dirty="0"/>
              <a:t>Is the</a:t>
            </a:r>
            <a:r>
              <a:rPr lang="en-NZ" sz="2800" b="1" dirty="0"/>
              <a:t> Art </a:t>
            </a:r>
            <a:r>
              <a:rPr lang="en-NZ" sz="2800" dirty="0"/>
              <a:t>of our work </a:t>
            </a:r>
          </a:p>
        </p:txBody>
      </p:sp>
      <p:pic>
        <p:nvPicPr>
          <p:cNvPr id="2" name="Picture 1">
            <a:extLst>
              <a:ext uri="{FF2B5EF4-FFF2-40B4-BE49-F238E27FC236}">
                <a16:creationId xmlns:a16="http://schemas.microsoft.com/office/drawing/2014/main" id="{54CD86AC-1C09-4CDB-8413-147E2FFCC7F4}"/>
              </a:ext>
            </a:extLst>
          </p:cNvPr>
          <p:cNvPicPr>
            <a:picLocks noChangeAspect="1"/>
          </p:cNvPicPr>
          <p:nvPr/>
        </p:nvPicPr>
        <p:blipFill>
          <a:blip r:embed="rId4"/>
          <a:stretch>
            <a:fillRect/>
          </a:stretch>
        </p:blipFill>
        <p:spPr>
          <a:xfrm>
            <a:off x="4758298" y="3284984"/>
            <a:ext cx="4486275" cy="2209800"/>
          </a:xfrm>
          <a:prstGeom prst="rect">
            <a:avLst/>
          </a:prstGeom>
        </p:spPr>
      </p:pic>
      <p:pic>
        <p:nvPicPr>
          <p:cNvPr id="10" name="Picture 9">
            <a:extLst>
              <a:ext uri="{FF2B5EF4-FFF2-40B4-BE49-F238E27FC236}">
                <a16:creationId xmlns:a16="http://schemas.microsoft.com/office/drawing/2014/main" id="{81E914AD-D05B-4B92-A51C-13B3C62B420C}"/>
              </a:ext>
            </a:extLst>
          </p:cNvPr>
          <p:cNvPicPr>
            <a:picLocks noChangeAspect="1"/>
          </p:cNvPicPr>
          <p:nvPr/>
        </p:nvPicPr>
        <p:blipFill>
          <a:blip r:embed="rId5"/>
          <a:stretch>
            <a:fillRect/>
          </a:stretch>
        </p:blipFill>
        <p:spPr>
          <a:xfrm>
            <a:off x="467545" y="3324816"/>
            <a:ext cx="4210456" cy="2912496"/>
          </a:xfrm>
          <a:prstGeom prst="rect">
            <a:avLst/>
          </a:prstGeom>
        </p:spPr>
      </p:pic>
      <p:sp>
        <p:nvSpPr>
          <p:cNvPr id="3" name="Rectangle 2">
            <a:extLst>
              <a:ext uri="{FF2B5EF4-FFF2-40B4-BE49-F238E27FC236}">
                <a16:creationId xmlns:a16="http://schemas.microsoft.com/office/drawing/2014/main" id="{DC9937E7-2F9B-4CE6-9E90-C86DEC49FD9F}"/>
              </a:ext>
            </a:extLst>
          </p:cNvPr>
          <p:cNvSpPr/>
          <p:nvPr/>
        </p:nvSpPr>
        <p:spPr>
          <a:xfrm>
            <a:off x="25896" y="6309320"/>
            <a:ext cx="9442648" cy="54868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a:t>Culture matters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52CB-7340-499A-9265-DAAD18925B25}"/>
              </a:ext>
            </a:extLst>
          </p:cNvPr>
          <p:cNvSpPr>
            <a:spLocks noGrp="1"/>
          </p:cNvSpPr>
          <p:nvPr>
            <p:ph type="title"/>
          </p:nvPr>
        </p:nvSpPr>
        <p:spPr>
          <a:xfrm>
            <a:off x="3512343" y="499533"/>
            <a:ext cx="4922045" cy="1658198"/>
          </a:xfrm>
        </p:spPr>
        <p:txBody>
          <a:bodyPr>
            <a:normAutofit/>
          </a:bodyPr>
          <a:lstStyle/>
          <a:p>
            <a:r>
              <a:rPr lang="en-NZ">
                <a:solidFill>
                  <a:srgbClr val="635841"/>
                </a:solidFill>
              </a:rPr>
              <a:t>4. Clinical Action </a:t>
            </a:r>
          </a:p>
        </p:txBody>
      </p:sp>
      <p:pic>
        <p:nvPicPr>
          <p:cNvPr id="5" name="Picture 4">
            <a:extLst>
              <a:ext uri="{FF2B5EF4-FFF2-40B4-BE49-F238E27FC236}">
                <a16:creationId xmlns:a16="http://schemas.microsoft.com/office/drawing/2014/main" id="{B153BE6F-69B0-4BB2-8025-4F8571795CB0}"/>
              </a:ext>
            </a:extLst>
          </p:cNvPr>
          <p:cNvPicPr>
            <a:picLocks noChangeAspect="1"/>
          </p:cNvPicPr>
          <p:nvPr/>
        </p:nvPicPr>
        <p:blipFill rotWithShape="1">
          <a:blip r:embed="rId3"/>
          <a:srcRect l="58430" r="14172"/>
          <a:stretch/>
        </p:blipFill>
        <p:spPr>
          <a:xfrm>
            <a:off x="20" y="-6418"/>
            <a:ext cx="3058077" cy="6864418"/>
          </a:xfrm>
          <a:prstGeom prst="rect">
            <a:avLst/>
          </a:prstGeom>
        </p:spPr>
      </p:pic>
      <p:sp>
        <p:nvSpPr>
          <p:cNvPr id="3" name="Content Placeholder 2">
            <a:extLst>
              <a:ext uri="{FF2B5EF4-FFF2-40B4-BE49-F238E27FC236}">
                <a16:creationId xmlns:a16="http://schemas.microsoft.com/office/drawing/2014/main" id="{F3F3B8F2-7A43-49FD-BBBE-55F4AE2BAFFC}"/>
              </a:ext>
            </a:extLst>
          </p:cNvPr>
          <p:cNvSpPr>
            <a:spLocks noGrp="1"/>
          </p:cNvSpPr>
          <p:nvPr>
            <p:ph idx="1"/>
          </p:nvPr>
        </p:nvSpPr>
        <p:spPr>
          <a:xfrm>
            <a:off x="3526917" y="2011680"/>
            <a:ext cx="4821746" cy="3766185"/>
          </a:xfrm>
        </p:spPr>
        <p:txBody>
          <a:bodyPr>
            <a:normAutofit/>
          </a:bodyPr>
          <a:lstStyle/>
          <a:p>
            <a:r>
              <a:rPr lang="en-US" dirty="0">
                <a:latin typeface="Calibri" panose="020F0502020204030204" pitchFamily="34" charset="0"/>
                <a:cs typeface="Calibri" panose="020F0502020204030204" pitchFamily="34" charset="0"/>
              </a:rPr>
              <a:t>Be responsive to  the </a:t>
            </a:r>
            <a:r>
              <a:rPr lang="en-US" b="1" dirty="0">
                <a:latin typeface="Calibri" panose="020F0502020204030204" pitchFamily="34" charset="0"/>
                <a:cs typeface="Calibri" panose="020F0502020204030204" pitchFamily="34" charset="0"/>
              </a:rPr>
              <a:t>Person</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in the </a:t>
            </a:r>
            <a:r>
              <a:rPr lang="en-US" b="1" dirty="0">
                <a:latin typeface="Calibri" panose="020F0502020204030204" pitchFamily="34" charset="0"/>
                <a:cs typeface="Calibri" panose="020F0502020204030204" pitchFamily="34" charset="0"/>
              </a:rPr>
              <a:t>Place</a:t>
            </a:r>
            <a:r>
              <a:rPr lang="en-US" dirty="0">
                <a:latin typeface="Calibri" panose="020F0502020204030204" pitchFamily="34" charset="0"/>
                <a:cs typeface="Calibri" panose="020F0502020204030204" pitchFamily="34" charset="0"/>
              </a:rPr>
              <a:t> where you find yourself performing your nursing support, </a:t>
            </a:r>
          </a:p>
          <a:p>
            <a:r>
              <a:rPr lang="en-US" dirty="0">
                <a:latin typeface="Calibri" panose="020F0502020204030204" pitchFamily="34" charset="0"/>
                <a:cs typeface="Calibri" panose="020F0502020204030204" pitchFamily="34" charset="0"/>
              </a:rPr>
              <a:t>through </a:t>
            </a:r>
            <a:r>
              <a:rPr lang="en-US" b="1" dirty="0">
                <a:latin typeface="Calibri" panose="020F0502020204030204" pitchFamily="34" charset="0"/>
                <a:cs typeface="Calibri" panose="020F0502020204030204" pitchFamily="34" charset="0"/>
              </a:rPr>
              <a:t>Processes</a:t>
            </a:r>
            <a:r>
              <a:rPr lang="en-US" dirty="0">
                <a:latin typeface="Calibri" panose="020F0502020204030204" pitchFamily="34" charset="0"/>
                <a:cs typeface="Calibri" panose="020F0502020204030204" pitchFamily="34" charset="0"/>
              </a:rPr>
              <a:t> that make  and maintain connection, </a:t>
            </a:r>
          </a:p>
          <a:p>
            <a:r>
              <a:rPr lang="en-US" b="1" dirty="0">
                <a:latin typeface="Calibri" panose="020F0502020204030204" pitchFamily="34" charset="0"/>
                <a:cs typeface="Calibri" panose="020F0502020204030204" pitchFamily="34" charset="0"/>
              </a:rPr>
              <a:t>Pace:  </a:t>
            </a:r>
            <a:r>
              <a:rPr lang="en-US" dirty="0">
                <a:latin typeface="Calibri" panose="020F0502020204030204" pitchFamily="34" charset="0"/>
                <a:cs typeface="Calibri" panose="020F0502020204030204" pitchFamily="34" charset="0"/>
              </a:rPr>
              <a:t>Don’t rush – Use less words and rely on your touch, pace, and connection through body language, acknowledgement and consideration</a:t>
            </a:r>
          </a:p>
          <a:p>
            <a:endParaRPr lang="en-NZ" dirty="0"/>
          </a:p>
        </p:txBody>
      </p:sp>
    </p:spTree>
    <p:extLst>
      <p:ext uri="{BB962C8B-B14F-4D97-AF65-F5344CB8AC3E}">
        <p14:creationId xmlns:p14="http://schemas.microsoft.com/office/powerpoint/2010/main" val="1183729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5F99D-BFB2-4BE5-BF26-A8D2D9463C89}"/>
              </a:ext>
            </a:extLst>
          </p:cNvPr>
          <p:cNvSpPr>
            <a:spLocks noGrp="1"/>
          </p:cNvSpPr>
          <p:nvPr>
            <p:ph type="title"/>
          </p:nvPr>
        </p:nvSpPr>
        <p:spPr>
          <a:xfrm>
            <a:off x="492918" y="936711"/>
            <a:ext cx="2241198" cy="4984578"/>
          </a:xfrm>
        </p:spPr>
        <p:txBody>
          <a:bodyPr>
            <a:normAutofit/>
          </a:bodyPr>
          <a:lstStyle/>
          <a:p>
            <a:r>
              <a:rPr lang="en-NZ" sz="3800" dirty="0">
                <a:solidFill>
                  <a:srgbClr val="FFFFFF"/>
                </a:solidFill>
              </a:rPr>
              <a:t>5. Stay connected, whilst shifting the power to the patient</a:t>
            </a:r>
          </a:p>
        </p:txBody>
      </p:sp>
      <p:sp>
        <p:nvSpPr>
          <p:cNvPr id="6" name="Content Placeholder 5">
            <a:extLst>
              <a:ext uri="{FF2B5EF4-FFF2-40B4-BE49-F238E27FC236}">
                <a16:creationId xmlns:a16="http://schemas.microsoft.com/office/drawing/2014/main" id="{D13B49FD-9EA5-4ACB-95AF-6B9576548B92}"/>
              </a:ext>
            </a:extLst>
          </p:cNvPr>
          <p:cNvSpPr>
            <a:spLocks noGrp="1"/>
          </p:cNvSpPr>
          <p:nvPr>
            <p:ph idx="1"/>
          </p:nvPr>
        </p:nvSpPr>
        <p:spPr>
          <a:xfrm>
            <a:off x="3275855" y="1988840"/>
            <a:ext cx="5297055" cy="4248472"/>
          </a:xfrm>
        </p:spPr>
        <p:txBody>
          <a:bodyPr>
            <a:normAutofit fontScale="85000" lnSpcReduction="20000"/>
          </a:bodyPr>
          <a:lstStyle/>
          <a:p>
            <a:endParaRPr lang="en-NZ" dirty="0"/>
          </a:p>
          <a:p>
            <a:pPr marL="0" indent="0">
              <a:buNone/>
            </a:pPr>
            <a:r>
              <a:rPr lang="en-NZ" dirty="0">
                <a:solidFill>
                  <a:schemeClr val="tx1"/>
                </a:solidFill>
              </a:rPr>
              <a:t>T</a:t>
            </a:r>
            <a:r>
              <a:rPr lang="en-NZ" sz="2400" kern="1200" dirty="0">
                <a:solidFill>
                  <a:schemeClr val="tx1"/>
                </a:solidFill>
                <a:effectLst/>
                <a:latin typeface="+mn-lt"/>
                <a:ea typeface="+mn-ea"/>
                <a:cs typeface="+mn-cs"/>
              </a:rPr>
              <a:t>ry again and again and again to stay in relationship </a:t>
            </a:r>
          </a:p>
          <a:p>
            <a:pPr marL="0" indent="0">
              <a:buNone/>
            </a:pPr>
            <a:r>
              <a:rPr lang="en-NZ" sz="2400" kern="1200" dirty="0">
                <a:solidFill>
                  <a:schemeClr val="tx1"/>
                </a:solidFill>
                <a:effectLst/>
                <a:latin typeface="+mn-lt"/>
                <a:ea typeface="+mn-ea"/>
                <a:cs typeface="+mn-cs"/>
              </a:rPr>
              <a:t>Critical reflection is key to stay moment by moment in connection with the person in front of you, through the processes you are engaged in.</a:t>
            </a:r>
          </a:p>
          <a:p>
            <a:pPr marL="0" lvl="2" indent="0">
              <a:buNone/>
            </a:pPr>
            <a:endParaRPr lang="en-NZ" kern="1200" dirty="0">
              <a:solidFill>
                <a:schemeClr val="tx1"/>
              </a:solidFill>
              <a:effectLst/>
              <a:latin typeface="+mn-lt"/>
              <a:ea typeface="+mn-ea"/>
              <a:cs typeface="+mn-cs"/>
            </a:endParaRPr>
          </a:p>
          <a:p>
            <a:pPr marL="0" lvl="2" indent="0">
              <a:buNone/>
            </a:pPr>
            <a:r>
              <a:rPr lang="en-NZ" kern="1200" dirty="0">
                <a:solidFill>
                  <a:schemeClr val="tx1"/>
                </a:solidFill>
                <a:effectLst/>
                <a:latin typeface="+mn-lt"/>
                <a:ea typeface="+mn-ea"/>
                <a:cs typeface="+mn-cs"/>
              </a:rPr>
              <a:t>Recognise when a </a:t>
            </a:r>
            <a:r>
              <a:rPr lang="en-NZ" dirty="0">
                <a:solidFill>
                  <a:schemeClr val="tx1"/>
                </a:solidFill>
              </a:rPr>
              <a:t>problem arises</a:t>
            </a:r>
          </a:p>
          <a:p>
            <a:pPr marL="0" lvl="2" indent="0">
              <a:buNone/>
            </a:pPr>
            <a:r>
              <a:rPr lang="en-NZ" kern="1200" dirty="0">
                <a:solidFill>
                  <a:schemeClr val="tx1"/>
                </a:solidFill>
                <a:effectLst/>
                <a:latin typeface="+mn-lt"/>
                <a:ea typeface="+mn-ea"/>
                <a:cs typeface="+mn-cs"/>
              </a:rPr>
              <a:t>Accept </a:t>
            </a:r>
            <a:r>
              <a:rPr lang="en-NZ" dirty="0">
                <a:solidFill>
                  <a:schemeClr val="tx1"/>
                </a:solidFill>
              </a:rPr>
              <a:t>your contribution to the change that can be made</a:t>
            </a:r>
            <a:endParaRPr lang="en-NZ" kern="1200" dirty="0">
              <a:solidFill>
                <a:schemeClr val="tx1"/>
              </a:solidFill>
              <a:effectLst/>
              <a:latin typeface="+mn-lt"/>
              <a:ea typeface="+mn-ea"/>
              <a:cs typeface="+mn-cs"/>
            </a:endParaRPr>
          </a:p>
          <a:p>
            <a:pPr marL="0" lvl="2" indent="0">
              <a:buNone/>
            </a:pPr>
            <a:r>
              <a:rPr lang="en-NZ" dirty="0">
                <a:solidFill>
                  <a:schemeClr val="tx1"/>
                </a:solidFill>
              </a:rPr>
              <a:t>Consider your unconscious biases and how they play into your engagement so you can stay connected.</a:t>
            </a:r>
          </a:p>
          <a:p>
            <a:pPr marL="0" lvl="2" indent="0">
              <a:buNone/>
            </a:pPr>
            <a:endParaRPr lang="en-NZ" kern="1200" dirty="0">
              <a:solidFill>
                <a:schemeClr val="tx1"/>
              </a:solidFill>
              <a:effectLst/>
              <a:latin typeface="+mn-lt"/>
              <a:ea typeface="+mn-ea"/>
              <a:cs typeface="+mn-cs"/>
            </a:endParaRPr>
          </a:p>
          <a:p>
            <a:pPr marL="0" lvl="2" indent="0">
              <a:buNone/>
            </a:pPr>
            <a:r>
              <a:rPr lang="en-NZ" sz="2400" i="0" dirty="0">
                <a:solidFill>
                  <a:schemeClr val="tx1"/>
                </a:solidFill>
              </a:rPr>
              <a:t>The patient can be a great teacher in this moment- shift the power back to them.</a:t>
            </a:r>
          </a:p>
          <a:p>
            <a:pPr marL="0" lvl="2" indent="0">
              <a:buNone/>
            </a:pPr>
            <a:r>
              <a:rPr lang="en-NZ" dirty="0">
                <a:solidFill>
                  <a:schemeClr val="tx1"/>
                </a:solidFill>
              </a:rPr>
              <a:t>What matters to them? </a:t>
            </a:r>
          </a:p>
          <a:p>
            <a:pPr marL="0" lvl="2" indent="0">
              <a:buNone/>
            </a:pPr>
            <a:r>
              <a:rPr lang="en-NZ" dirty="0">
                <a:solidFill>
                  <a:schemeClr val="tx1"/>
                </a:solidFill>
              </a:rPr>
              <a:t>What can you learn?</a:t>
            </a:r>
          </a:p>
          <a:p>
            <a:pPr marL="0" lvl="2" indent="0">
              <a:buNone/>
            </a:pPr>
            <a:r>
              <a:rPr lang="en-NZ" kern="1200" dirty="0">
                <a:solidFill>
                  <a:schemeClr val="tx1"/>
                </a:solidFill>
                <a:effectLst/>
                <a:latin typeface="+mn-lt"/>
                <a:ea typeface="+mn-ea"/>
                <a:cs typeface="+mn-cs"/>
              </a:rPr>
              <a:t>How can you work together? </a:t>
            </a:r>
          </a:p>
          <a:p>
            <a:pPr marL="0" lvl="2" indent="0">
              <a:buNone/>
            </a:pPr>
            <a:endParaRPr lang="en-NZ" kern="1200" dirty="0">
              <a:solidFill>
                <a:schemeClr val="tx1"/>
              </a:solidFill>
              <a:effectLst/>
              <a:latin typeface="+mn-lt"/>
              <a:ea typeface="+mn-ea"/>
              <a:cs typeface="+mn-cs"/>
            </a:endParaRPr>
          </a:p>
          <a:p>
            <a:pPr>
              <a:buFontTx/>
              <a:buChar char="-"/>
            </a:pPr>
            <a:endParaRPr lang="en-NZ" sz="2400" kern="1200" dirty="0">
              <a:solidFill>
                <a:schemeClr val="tx1"/>
              </a:solidFill>
              <a:effectLst/>
              <a:latin typeface="+mn-lt"/>
              <a:ea typeface="+mn-ea"/>
              <a:cs typeface="+mn-cs"/>
            </a:endParaRPr>
          </a:p>
          <a:p>
            <a:endParaRPr lang="en-NZ" sz="2400" kern="1200" dirty="0">
              <a:solidFill>
                <a:schemeClr val="tx1"/>
              </a:solidFill>
              <a:effectLst/>
              <a:latin typeface="+mn-lt"/>
              <a:ea typeface="+mn-ea"/>
              <a:cs typeface="+mn-cs"/>
            </a:endParaRPr>
          </a:p>
          <a:p>
            <a:endParaRPr lang="en-NZ" dirty="0"/>
          </a:p>
        </p:txBody>
      </p:sp>
      <p:pic>
        <p:nvPicPr>
          <p:cNvPr id="9" name="Content Placeholder 6">
            <a:extLst>
              <a:ext uri="{FF2B5EF4-FFF2-40B4-BE49-F238E27FC236}">
                <a16:creationId xmlns:a16="http://schemas.microsoft.com/office/drawing/2014/main" id="{4F469805-2556-457A-B5A1-9AD168B13208}"/>
              </a:ext>
            </a:extLst>
          </p:cNvPr>
          <p:cNvPicPr>
            <a:picLocks noChangeAspect="1"/>
          </p:cNvPicPr>
          <p:nvPr/>
        </p:nvPicPr>
        <p:blipFill>
          <a:blip r:embed="rId3"/>
          <a:stretch>
            <a:fillRect/>
          </a:stretch>
        </p:blipFill>
        <p:spPr>
          <a:xfrm>
            <a:off x="3203847" y="260648"/>
            <a:ext cx="5369063" cy="1319707"/>
          </a:xfrm>
          <a:prstGeom prst="rect">
            <a:avLst/>
          </a:prstGeom>
        </p:spPr>
      </p:pic>
    </p:spTree>
    <p:extLst>
      <p:ext uri="{BB962C8B-B14F-4D97-AF65-F5344CB8AC3E}">
        <p14:creationId xmlns:p14="http://schemas.microsoft.com/office/powerpoint/2010/main" val="197381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7CF5A5-C073-4102-AEAE-44314D768B35}"/>
              </a:ext>
            </a:extLst>
          </p:cNvPr>
          <p:cNvSpPr>
            <a:spLocks noGrp="1"/>
          </p:cNvSpPr>
          <p:nvPr>
            <p:ph type="title"/>
          </p:nvPr>
        </p:nvSpPr>
        <p:spPr>
          <a:xfrm>
            <a:off x="529723" y="639763"/>
            <a:ext cx="2998270" cy="5492750"/>
          </a:xfrm>
        </p:spPr>
        <p:txBody>
          <a:bodyPr>
            <a:normAutofit/>
          </a:bodyPr>
          <a:lstStyle/>
          <a:p>
            <a:r>
              <a:rPr lang="en-NZ" sz="5200">
                <a:solidFill>
                  <a:srgbClr val="FFFFFF"/>
                </a:solidFill>
              </a:rPr>
              <a:t>6. Share- prepare, support, empower</a:t>
            </a:r>
          </a:p>
        </p:txBody>
      </p:sp>
      <p:graphicFrame>
        <p:nvGraphicFramePr>
          <p:cNvPr id="12" name="Content Placeholder 2">
            <a:extLst>
              <a:ext uri="{FF2B5EF4-FFF2-40B4-BE49-F238E27FC236}">
                <a16:creationId xmlns:a16="http://schemas.microsoft.com/office/drawing/2014/main" id="{7BB6ADA7-116B-48BA-89A3-6DFF79F65279}"/>
              </a:ext>
            </a:extLst>
          </p:cNvPr>
          <p:cNvGraphicFramePr>
            <a:graphicFrameLocks noGrp="1"/>
          </p:cNvGraphicFramePr>
          <p:nvPr>
            <p:ph idx="1"/>
            <p:extLst>
              <p:ext uri="{D42A27DB-BD31-4B8C-83A1-F6EECF244321}">
                <p14:modId xmlns:p14="http://schemas.microsoft.com/office/powerpoint/2010/main" val="1000538122"/>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555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DAE4-EE1A-4580-BF1B-2B1EAA1FC46A}"/>
              </a:ext>
            </a:extLst>
          </p:cNvPr>
          <p:cNvSpPr>
            <a:spLocks noGrp="1"/>
          </p:cNvSpPr>
          <p:nvPr>
            <p:ph type="title"/>
          </p:nvPr>
        </p:nvSpPr>
        <p:spPr>
          <a:xfrm>
            <a:off x="3512343" y="499533"/>
            <a:ext cx="4922045" cy="1299239"/>
          </a:xfrm>
        </p:spPr>
        <p:txBody>
          <a:bodyPr>
            <a:normAutofit fontScale="90000"/>
          </a:bodyPr>
          <a:lstStyle/>
          <a:p>
            <a:r>
              <a:rPr lang="en-NZ" dirty="0">
                <a:solidFill>
                  <a:srgbClr val="72714B"/>
                </a:solidFill>
              </a:rPr>
              <a:t>7. Evaluate the encounter and learn </a:t>
            </a:r>
          </a:p>
        </p:txBody>
      </p:sp>
      <p:pic>
        <p:nvPicPr>
          <p:cNvPr id="9" name="Picture 8">
            <a:extLst>
              <a:ext uri="{FF2B5EF4-FFF2-40B4-BE49-F238E27FC236}">
                <a16:creationId xmlns:a16="http://schemas.microsoft.com/office/drawing/2014/main" id="{2DF651E3-FC8C-457A-BC53-013D23A1520F}"/>
              </a:ext>
            </a:extLst>
          </p:cNvPr>
          <p:cNvPicPr>
            <a:picLocks noChangeAspect="1"/>
          </p:cNvPicPr>
          <p:nvPr/>
        </p:nvPicPr>
        <p:blipFill rotWithShape="1">
          <a:blip r:embed="rId3"/>
          <a:srcRect l="48271" r="21991" b="-2"/>
          <a:stretch/>
        </p:blipFill>
        <p:spPr>
          <a:xfrm>
            <a:off x="20" y="-6418"/>
            <a:ext cx="3058077" cy="6864418"/>
          </a:xfrm>
          <a:prstGeom prst="rect">
            <a:avLst/>
          </a:prstGeom>
        </p:spPr>
      </p:pic>
      <p:sp>
        <p:nvSpPr>
          <p:cNvPr id="7" name="Content Placeholder 6">
            <a:extLst>
              <a:ext uri="{FF2B5EF4-FFF2-40B4-BE49-F238E27FC236}">
                <a16:creationId xmlns:a16="http://schemas.microsoft.com/office/drawing/2014/main" id="{BB04826F-1F03-4046-8FBA-3473F91597D6}"/>
              </a:ext>
            </a:extLst>
          </p:cNvPr>
          <p:cNvSpPr txBox="1">
            <a:spLocks noGrp="1"/>
          </p:cNvSpPr>
          <p:nvPr>
            <p:ph idx="1"/>
          </p:nvPr>
        </p:nvSpPr>
        <p:spPr>
          <a:xfrm>
            <a:off x="3526916" y="2011680"/>
            <a:ext cx="5077531" cy="4441656"/>
          </a:xfrm>
          <a:prstGeom prst="rect">
            <a:avLst/>
          </a:prstGeom>
        </p:spPr>
        <p:txBody>
          <a:bodyPr rtlCol="0">
            <a:normAutofit fontScale="40000" lnSpcReduction="20000"/>
          </a:bodyPr>
          <a:lstStyle/>
          <a:p>
            <a:pPr marL="0" indent="0">
              <a:buNone/>
            </a:pPr>
            <a:endParaRPr lang="en-US" sz="600" b="1" dirty="0"/>
          </a:p>
          <a:p>
            <a:pPr marL="0" lvl="1" indent="0">
              <a:buNone/>
            </a:pPr>
            <a:r>
              <a:rPr lang="en-US" sz="3300" b="1" dirty="0"/>
              <a:t>1. Relationship: I Feel understood, respected and or accepted by the nurse or Dr</a:t>
            </a:r>
          </a:p>
          <a:p>
            <a:pPr marL="0" lvl="1" indent="0" algn="ctr">
              <a:buNone/>
            </a:pPr>
            <a:r>
              <a:rPr lang="en-US" sz="3300" b="1" dirty="0"/>
              <a:t> 1____________________________________________________5</a:t>
            </a:r>
          </a:p>
          <a:p>
            <a:pPr marL="0" lvl="1" indent="0">
              <a:buNone/>
            </a:pPr>
            <a:r>
              <a:rPr lang="en-US" sz="3300" b="1" dirty="0"/>
              <a:t>         I did not 			                                         I did </a:t>
            </a:r>
          </a:p>
          <a:p>
            <a:pPr marL="514350" lvl="1" indent="-514350">
              <a:buAutoNum type="arabicPeriod"/>
            </a:pPr>
            <a:endParaRPr lang="en-US" sz="3300" b="1" dirty="0"/>
          </a:p>
          <a:p>
            <a:pPr marL="0" indent="0">
              <a:buNone/>
            </a:pPr>
            <a:r>
              <a:rPr lang="en-NZ" sz="3300" b="1" dirty="0"/>
              <a:t>2. Goals and topics :  </a:t>
            </a:r>
            <a:r>
              <a:rPr lang="en-US" sz="3300" b="1" dirty="0"/>
              <a:t>Work on or talk about what I wanted to work on or   talk about </a:t>
            </a:r>
          </a:p>
          <a:p>
            <a:pPr marL="0" indent="0" algn="ctr">
              <a:buNone/>
            </a:pPr>
            <a:r>
              <a:rPr lang="en-US" sz="3300" b="1" dirty="0"/>
              <a:t> 1____________________________________________________5</a:t>
            </a:r>
          </a:p>
          <a:p>
            <a:pPr marL="0" indent="0">
              <a:buNone/>
            </a:pPr>
            <a:r>
              <a:rPr lang="en-NZ" sz="3300" b="1" dirty="0"/>
              <a:t>       We did not                                                                                       We did </a:t>
            </a:r>
          </a:p>
          <a:p>
            <a:pPr marL="0" indent="0">
              <a:buNone/>
            </a:pPr>
            <a:r>
              <a:rPr lang="en-NZ" sz="3300" b="1" dirty="0"/>
              <a:t>3. Approach and methods: </a:t>
            </a:r>
            <a:r>
              <a:rPr lang="en-US" sz="3300" b="1" dirty="0"/>
              <a:t>The approach is not/is a good fit for me</a:t>
            </a:r>
          </a:p>
          <a:p>
            <a:pPr marL="0" indent="0" algn="ctr">
              <a:buNone/>
            </a:pPr>
            <a:r>
              <a:rPr lang="en-US" sz="3300" b="1" dirty="0"/>
              <a:t> 1____________________________________________________5</a:t>
            </a:r>
          </a:p>
          <a:p>
            <a:pPr marL="0" indent="0">
              <a:buNone/>
            </a:pPr>
            <a:r>
              <a:rPr lang="en-US" sz="3300" b="1" dirty="0"/>
              <a:t>       Is not                                                                                                          is </a:t>
            </a:r>
          </a:p>
          <a:p>
            <a:pPr marL="0" indent="0">
              <a:buNone/>
            </a:pPr>
            <a:endParaRPr lang="en-US" sz="3300" b="1" dirty="0"/>
          </a:p>
          <a:p>
            <a:pPr marL="0" lvl="1" indent="0">
              <a:buNone/>
            </a:pPr>
            <a:r>
              <a:rPr lang="en-US" sz="3300" b="1" dirty="0"/>
              <a:t>4. </a:t>
            </a:r>
            <a:r>
              <a:rPr lang="en-NZ" sz="3300" b="1" dirty="0"/>
              <a:t>Overall</a:t>
            </a:r>
            <a:r>
              <a:rPr lang="en-NZ" sz="3300" dirty="0"/>
              <a:t> : </a:t>
            </a:r>
            <a:r>
              <a:rPr lang="en-US" sz="3300" b="1" dirty="0"/>
              <a:t> There was something missing in the consult today -I did not feel or I did feel like I was part of the process today.</a:t>
            </a:r>
            <a:endParaRPr lang="en-NZ" sz="3300" dirty="0"/>
          </a:p>
          <a:p>
            <a:pPr marL="0" indent="0" algn="ctr">
              <a:buNone/>
            </a:pPr>
            <a:r>
              <a:rPr lang="en-US" sz="3300" b="1" dirty="0"/>
              <a:t> 1____________________________________________________5</a:t>
            </a:r>
          </a:p>
          <a:p>
            <a:pPr marL="0" indent="0">
              <a:buNone/>
            </a:pPr>
            <a:r>
              <a:rPr lang="en-US" sz="3300" b="1" dirty="0"/>
              <a:t>        I did not feel                                                                                   I did feel </a:t>
            </a:r>
            <a:endParaRPr lang="en-NZ" sz="3300" b="1" dirty="0"/>
          </a:p>
        </p:txBody>
      </p:sp>
      <p:sp>
        <p:nvSpPr>
          <p:cNvPr id="8" name="TextBox 7">
            <a:extLst>
              <a:ext uri="{FF2B5EF4-FFF2-40B4-BE49-F238E27FC236}">
                <a16:creationId xmlns:a16="http://schemas.microsoft.com/office/drawing/2014/main" id="{86598DE1-FD88-4655-A0F3-E59250197AD3}"/>
              </a:ext>
            </a:extLst>
          </p:cNvPr>
          <p:cNvSpPr txBox="1"/>
          <p:nvPr/>
        </p:nvSpPr>
        <p:spPr>
          <a:xfrm>
            <a:off x="3275856" y="6358467"/>
            <a:ext cx="6304565" cy="307777"/>
          </a:xfrm>
          <a:prstGeom prst="rect">
            <a:avLst/>
          </a:prstGeom>
          <a:noFill/>
        </p:spPr>
        <p:txBody>
          <a:bodyPr wrap="square" rtlCol="0">
            <a:spAutoFit/>
          </a:bodyPr>
          <a:lstStyle/>
          <a:p>
            <a:r>
              <a:rPr lang="en-NZ" sz="1400" dirty="0"/>
              <a:t>© 2007, Barry L. Duncan and Scott D. Miller : ORS Outcome Rating Scale </a:t>
            </a:r>
          </a:p>
        </p:txBody>
      </p:sp>
    </p:spTree>
    <p:extLst>
      <p:ext uri="{BB962C8B-B14F-4D97-AF65-F5344CB8AC3E}">
        <p14:creationId xmlns:p14="http://schemas.microsoft.com/office/powerpoint/2010/main" val="806319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rgbClr val="5D7145"/>
          </a:solidFill>
          <a:ln>
            <a:solidFill>
              <a:srgbClr val="5D7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D4A44-276F-4EBB-848B-5532D15806E3}"/>
              </a:ext>
            </a:extLst>
          </p:cNvPr>
          <p:cNvSpPr>
            <a:spLocks noGrp="1"/>
          </p:cNvSpPr>
          <p:nvPr>
            <p:ph type="title"/>
          </p:nvPr>
        </p:nvSpPr>
        <p:spPr>
          <a:xfrm>
            <a:off x="6129909" y="499533"/>
            <a:ext cx="2551176" cy="1920240"/>
          </a:xfrm>
        </p:spPr>
        <p:txBody>
          <a:bodyPr anchor="b">
            <a:normAutofit/>
          </a:bodyPr>
          <a:lstStyle/>
          <a:p>
            <a:r>
              <a:rPr lang="en-NZ" sz="3500" dirty="0">
                <a:solidFill>
                  <a:srgbClr val="FFFFFF"/>
                </a:solidFill>
              </a:rPr>
              <a:t>Tiheiwa </a:t>
            </a:r>
            <a:br>
              <a:rPr lang="en-NZ" sz="3500" dirty="0">
                <a:solidFill>
                  <a:srgbClr val="FFFFFF"/>
                </a:solidFill>
              </a:rPr>
            </a:br>
            <a:r>
              <a:rPr lang="en-NZ" sz="3500" dirty="0">
                <a:solidFill>
                  <a:srgbClr val="FFFFFF"/>
                </a:solidFill>
              </a:rPr>
              <a:t>Mauri ora</a:t>
            </a:r>
          </a:p>
        </p:txBody>
      </p:sp>
      <p:pic>
        <p:nvPicPr>
          <p:cNvPr id="5" name="Content Placeholder 4">
            <a:extLst>
              <a:ext uri="{FF2B5EF4-FFF2-40B4-BE49-F238E27FC236}">
                <a16:creationId xmlns:a16="http://schemas.microsoft.com/office/drawing/2014/main" id="{ADF2FBAA-902E-4463-A463-2B4051C4C1AC}"/>
              </a:ext>
            </a:extLst>
          </p:cNvPr>
          <p:cNvPicPr>
            <a:picLocks noChangeAspect="1"/>
          </p:cNvPicPr>
          <p:nvPr/>
        </p:nvPicPr>
        <p:blipFill rotWithShape="1">
          <a:blip r:embed="rId3"/>
          <a:srcRect t="17524" r="-3" b="-3"/>
          <a:stretch/>
        </p:blipFill>
        <p:spPr>
          <a:xfrm>
            <a:off x="475499" y="640080"/>
            <a:ext cx="4708897" cy="5588101"/>
          </a:xfrm>
          <a:prstGeom prst="rect">
            <a:avLst/>
          </a:prstGeom>
        </p:spPr>
      </p:pic>
      <p:sp>
        <p:nvSpPr>
          <p:cNvPr id="9" name="Content Placeholder 8">
            <a:extLst>
              <a:ext uri="{FF2B5EF4-FFF2-40B4-BE49-F238E27FC236}">
                <a16:creationId xmlns:a16="http://schemas.microsoft.com/office/drawing/2014/main" id="{85844FA1-C111-400C-B077-790E00448BDC}"/>
              </a:ext>
            </a:extLst>
          </p:cNvPr>
          <p:cNvSpPr>
            <a:spLocks noGrp="1"/>
          </p:cNvSpPr>
          <p:nvPr>
            <p:ph idx="1"/>
          </p:nvPr>
        </p:nvSpPr>
        <p:spPr>
          <a:xfrm>
            <a:off x="6129909" y="2419773"/>
            <a:ext cx="2551176" cy="3358092"/>
          </a:xfrm>
        </p:spPr>
        <p:txBody>
          <a:bodyPr>
            <a:normAutofit/>
          </a:bodyPr>
          <a:lstStyle/>
          <a:p>
            <a:r>
              <a:rPr lang="en-US" sz="1600" i="1">
                <a:solidFill>
                  <a:srgbClr val="FFFFFF"/>
                </a:solidFill>
              </a:rPr>
              <a:t>Atua breathed life into man</a:t>
            </a:r>
          </a:p>
          <a:p>
            <a:r>
              <a:rPr lang="en-US" sz="1600" i="1">
                <a:solidFill>
                  <a:srgbClr val="FFFFFF"/>
                </a:solidFill>
              </a:rPr>
              <a:t>He sneezed </a:t>
            </a:r>
          </a:p>
          <a:p>
            <a:r>
              <a:rPr lang="en-US" sz="1600" i="1">
                <a:solidFill>
                  <a:srgbClr val="FFFFFF"/>
                </a:solidFill>
              </a:rPr>
              <a:t>He became ….</a:t>
            </a:r>
          </a:p>
        </p:txBody>
      </p:sp>
      <p:sp>
        <p:nvSpPr>
          <p:cNvPr id="6" name="TextBox 5">
            <a:extLst>
              <a:ext uri="{FF2B5EF4-FFF2-40B4-BE49-F238E27FC236}">
                <a16:creationId xmlns:a16="http://schemas.microsoft.com/office/drawing/2014/main" id="{5EAB3928-D49F-4BD6-9C74-1468655C1653}"/>
              </a:ext>
            </a:extLst>
          </p:cNvPr>
          <p:cNvSpPr txBox="1"/>
          <p:nvPr/>
        </p:nvSpPr>
        <p:spPr>
          <a:xfrm>
            <a:off x="3131839" y="5848588"/>
            <a:ext cx="2072935" cy="307777"/>
          </a:xfrm>
          <a:prstGeom prst="rect">
            <a:avLst/>
          </a:prstGeom>
          <a:noFill/>
        </p:spPr>
        <p:txBody>
          <a:bodyPr wrap="square" rtlCol="0">
            <a:spAutoFit/>
          </a:bodyPr>
          <a:lstStyle/>
          <a:p>
            <a:pPr>
              <a:spcAft>
                <a:spcPts val="600"/>
              </a:spcAft>
            </a:pPr>
            <a:r>
              <a:rPr lang="en-NZ" sz="1400" i="1" dirty="0">
                <a:solidFill>
                  <a:schemeClr val="bg1">
                    <a:lumMod val="95000"/>
                  </a:schemeClr>
                </a:solidFill>
              </a:rPr>
              <a:t>Artwork: Theresa Reihana</a:t>
            </a:r>
            <a:endParaRPr lang="en-NZ" sz="1400" i="1">
              <a:solidFill>
                <a:schemeClr val="bg1">
                  <a:lumMod val="95000"/>
                </a:schemeClr>
              </a:solidFill>
            </a:endParaRPr>
          </a:p>
        </p:txBody>
      </p:sp>
    </p:spTree>
    <p:extLst>
      <p:ext uri="{BB962C8B-B14F-4D97-AF65-F5344CB8AC3E}">
        <p14:creationId xmlns:p14="http://schemas.microsoft.com/office/powerpoint/2010/main" val="2026661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7ED2-E1A8-4CCE-8D2C-19A7BE800325}"/>
              </a:ext>
            </a:extLst>
          </p:cNvPr>
          <p:cNvSpPr>
            <a:spLocks noGrp="1"/>
          </p:cNvSpPr>
          <p:nvPr>
            <p:ph type="title"/>
          </p:nvPr>
        </p:nvSpPr>
        <p:spPr/>
        <p:txBody>
          <a:bodyPr/>
          <a:lstStyle/>
          <a:p>
            <a:endParaRPr lang="en-US" dirty="0"/>
          </a:p>
        </p:txBody>
      </p:sp>
      <p:sp>
        <p:nvSpPr>
          <p:cNvPr id="12" name="TextBox 11">
            <a:extLst>
              <a:ext uri="{FF2B5EF4-FFF2-40B4-BE49-F238E27FC236}">
                <a16:creationId xmlns:a16="http://schemas.microsoft.com/office/drawing/2014/main" id="{E84D325A-1392-41DF-B4D0-AB1FF50C73D9}"/>
              </a:ext>
            </a:extLst>
          </p:cNvPr>
          <p:cNvSpPr txBox="1"/>
          <p:nvPr/>
        </p:nvSpPr>
        <p:spPr>
          <a:xfrm>
            <a:off x="6746207" y="6222927"/>
            <a:ext cx="1858658" cy="369332"/>
          </a:xfrm>
          <a:prstGeom prst="rect">
            <a:avLst/>
          </a:prstGeom>
          <a:noFill/>
        </p:spPr>
        <p:txBody>
          <a:bodyPr wrap="square" rtlCol="0">
            <a:spAutoFit/>
          </a:bodyPr>
          <a:lstStyle/>
          <a:p>
            <a:pPr algn="r"/>
            <a:r>
              <a:rPr lang="en-US" i="1" dirty="0">
                <a:solidFill>
                  <a:schemeClr val="bg1">
                    <a:lumMod val="95000"/>
                  </a:schemeClr>
                </a:solidFill>
              </a:rPr>
              <a:t>Reihana, H.(2019)</a:t>
            </a:r>
          </a:p>
        </p:txBody>
      </p:sp>
      <p:pic>
        <p:nvPicPr>
          <p:cNvPr id="7" name="Picture 6">
            <a:extLst>
              <a:ext uri="{FF2B5EF4-FFF2-40B4-BE49-F238E27FC236}">
                <a16:creationId xmlns:a16="http://schemas.microsoft.com/office/drawing/2014/main" id="{4764B437-8790-4034-B0D7-B6ADDBF7FE98}"/>
              </a:ext>
            </a:extLst>
          </p:cNvPr>
          <p:cNvPicPr>
            <a:picLocks noChangeAspect="1"/>
          </p:cNvPicPr>
          <p:nvPr/>
        </p:nvPicPr>
        <p:blipFill>
          <a:blip r:embed="rId3"/>
          <a:stretch>
            <a:fillRect/>
          </a:stretch>
        </p:blipFill>
        <p:spPr>
          <a:xfrm>
            <a:off x="-468560" y="74440"/>
            <a:ext cx="9612560" cy="6782284"/>
          </a:xfrm>
          <a:prstGeom prst="rect">
            <a:avLst/>
          </a:prstGeom>
        </p:spPr>
      </p:pic>
      <p:sp>
        <p:nvSpPr>
          <p:cNvPr id="14" name="Rectangle 13">
            <a:extLst>
              <a:ext uri="{FF2B5EF4-FFF2-40B4-BE49-F238E27FC236}">
                <a16:creationId xmlns:a16="http://schemas.microsoft.com/office/drawing/2014/main" id="{C7D3FB78-E044-4769-B990-F5E0871E2522}"/>
              </a:ext>
            </a:extLst>
          </p:cNvPr>
          <p:cNvSpPr/>
          <p:nvPr/>
        </p:nvSpPr>
        <p:spPr>
          <a:xfrm>
            <a:off x="1932834" y="1371458"/>
            <a:ext cx="4931609" cy="4524315"/>
          </a:xfrm>
          <a:prstGeom prst="rect">
            <a:avLst/>
          </a:prstGeom>
        </p:spPr>
        <p:txBody>
          <a:bodyPr wrap="square">
            <a:spAutoFit/>
          </a:bodyPr>
          <a:lstStyle/>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CONNECT: -</a:t>
            </a:r>
            <a:r>
              <a:rPr lang="en-US" dirty="0">
                <a:solidFill>
                  <a:schemeClr val="accent1">
                    <a:lumMod val="50000"/>
                  </a:schemeClr>
                </a:solidFill>
                <a:latin typeface="Calibri" panose="020F0502020204030204" pitchFamily="34" charset="0"/>
                <a:cs typeface="Calibri" panose="020F0502020204030204" pitchFamily="34" charset="0"/>
              </a:rPr>
              <a:t>Open the flow of warmth, trust and communication e.g. </a:t>
            </a:r>
            <a:r>
              <a:rPr lang="en-US" b="1" dirty="0">
                <a:solidFill>
                  <a:schemeClr val="accent1">
                    <a:lumMod val="50000"/>
                  </a:schemeClr>
                </a:solidFill>
                <a:latin typeface="Calibri" panose="020F0502020204030204" pitchFamily="34" charset="0"/>
                <a:cs typeface="Calibri" panose="020F0502020204030204" pitchFamily="34" charset="0"/>
              </a:rPr>
              <a:t>Say Kia ora </a:t>
            </a:r>
            <a:r>
              <a:rPr lang="en-US" dirty="0">
                <a:solidFill>
                  <a:schemeClr val="accent1">
                    <a:lumMod val="50000"/>
                  </a:schemeClr>
                </a:solidFill>
                <a:latin typeface="Calibri" panose="020F0502020204030204" pitchFamily="34" charset="0"/>
                <a:cs typeface="Calibri" panose="020F0502020204030204" pitchFamily="34" charset="0"/>
              </a:rPr>
              <a:t>– my name is ….. BEFORE you do anything else </a:t>
            </a:r>
          </a:p>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Mauri Ora</a:t>
            </a:r>
            <a:r>
              <a:rPr lang="en-US" dirty="0">
                <a:solidFill>
                  <a:schemeClr val="accent1">
                    <a:lumMod val="50000"/>
                  </a:schemeClr>
                </a:solidFill>
                <a:latin typeface="Calibri" panose="020F0502020204030204" pitchFamily="34" charset="0"/>
                <a:cs typeface="Calibri" panose="020F0502020204030204" pitchFamily="34" charset="0"/>
              </a:rPr>
              <a:t>: Show them how happy you are to see them –it’s their birthday/ ‘</a:t>
            </a:r>
            <a:r>
              <a:rPr lang="en-US" b="1" dirty="0">
                <a:solidFill>
                  <a:schemeClr val="accent1">
                    <a:lumMod val="50000"/>
                  </a:schemeClr>
                </a:solidFill>
                <a:latin typeface="Calibri" panose="020F0502020204030204" pitchFamily="34" charset="0"/>
                <a:cs typeface="Calibri" panose="020F0502020204030204" pitchFamily="34" charset="0"/>
              </a:rPr>
              <a:t>to feel the rapture and thrill of being alive’ </a:t>
            </a:r>
          </a:p>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Reflect: </a:t>
            </a:r>
            <a:r>
              <a:rPr lang="en-US" dirty="0">
                <a:solidFill>
                  <a:schemeClr val="accent1">
                    <a:lumMod val="50000"/>
                  </a:schemeClr>
                </a:solidFill>
                <a:latin typeface="Calibri" panose="020F0502020204030204" pitchFamily="34" charset="0"/>
                <a:cs typeface="Calibri" panose="020F0502020204030204" pitchFamily="34" charset="0"/>
              </a:rPr>
              <a:t>Check yourself on any judgements, stereotypes / unconscious bias </a:t>
            </a:r>
          </a:p>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ACTION : Be responsive to  Person, Place, Process, Pace </a:t>
            </a:r>
            <a:r>
              <a:rPr lang="en-US" dirty="0">
                <a:solidFill>
                  <a:schemeClr val="accent1">
                    <a:lumMod val="50000"/>
                  </a:schemeClr>
                </a:solidFill>
                <a:latin typeface="Calibri" panose="020F0502020204030204" pitchFamily="34" charset="0"/>
                <a:cs typeface="Calibri" panose="020F0502020204030204" pitchFamily="34" charset="0"/>
              </a:rPr>
              <a:t>Don’t rush – Use less words and rely on your touch, pace, and connection through body language, acknowledgement and consideration</a:t>
            </a:r>
          </a:p>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Stay connected – in relationship with them.</a:t>
            </a:r>
          </a:p>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SHARE: prepare, support, empower</a:t>
            </a:r>
          </a:p>
          <a:p>
            <a:pPr marL="342900" indent="-342900">
              <a:buFont typeface="+mj-lt"/>
              <a:buAutoNum type="arabicPeriod"/>
            </a:pPr>
            <a:r>
              <a:rPr lang="en-US" b="1" dirty="0">
                <a:solidFill>
                  <a:schemeClr val="accent1">
                    <a:lumMod val="50000"/>
                  </a:schemeClr>
                </a:solidFill>
                <a:latin typeface="Calibri" panose="020F0502020204030204" pitchFamily="34" charset="0"/>
                <a:cs typeface="Calibri" panose="020F0502020204030204" pitchFamily="34" charset="0"/>
              </a:rPr>
              <a:t>Evaluate  the encounter and learn   </a:t>
            </a:r>
          </a:p>
        </p:txBody>
      </p:sp>
      <p:sp>
        <p:nvSpPr>
          <p:cNvPr id="15" name="TextBox 14">
            <a:extLst>
              <a:ext uri="{FF2B5EF4-FFF2-40B4-BE49-F238E27FC236}">
                <a16:creationId xmlns:a16="http://schemas.microsoft.com/office/drawing/2014/main" id="{0F6D23F9-6370-4E4B-BE21-882B044C3595}"/>
              </a:ext>
            </a:extLst>
          </p:cNvPr>
          <p:cNvSpPr txBox="1"/>
          <p:nvPr/>
        </p:nvSpPr>
        <p:spPr>
          <a:xfrm>
            <a:off x="1932834" y="701437"/>
            <a:ext cx="4695135" cy="584775"/>
          </a:xfrm>
          <a:prstGeom prst="rect">
            <a:avLst/>
          </a:prstGeom>
          <a:noFill/>
        </p:spPr>
        <p:txBody>
          <a:bodyPr wrap="square" rtlCol="0">
            <a:spAutoFit/>
          </a:bodyPr>
          <a:lstStyle/>
          <a:p>
            <a:pPr algn="ctr"/>
            <a:r>
              <a:rPr lang="en-US" sz="3200" b="1" dirty="0">
                <a:solidFill>
                  <a:schemeClr val="tx2">
                    <a:lumMod val="90000"/>
                    <a:lumOff val="10000"/>
                  </a:schemeClr>
                </a:solidFill>
              </a:rPr>
              <a:t>Mauri ora window </a:t>
            </a:r>
          </a:p>
        </p:txBody>
      </p:sp>
      <p:sp>
        <p:nvSpPr>
          <p:cNvPr id="16" name="TextBox 15">
            <a:extLst>
              <a:ext uri="{FF2B5EF4-FFF2-40B4-BE49-F238E27FC236}">
                <a16:creationId xmlns:a16="http://schemas.microsoft.com/office/drawing/2014/main" id="{8FEE1337-9C78-4B94-8F09-AC5BCBFEC7E8}"/>
              </a:ext>
            </a:extLst>
          </p:cNvPr>
          <p:cNvSpPr txBox="1"/>
          <p:nvPr/>
        </p:nvSpPr>
        <p:spPr>
          <a:xfrm>
            <a:off x="1386332" y="6122617"/>
            <a:ext cx="5902776" cy="461665"/>
          </a:xfrm>
          <a:prstGeom prst="rect">
            <a:avLst/>
          </a:prstGeom>
          <a:noFill/>
        </p:spPr>
        <p:txBody>
          <a:bodyPr wrap="square" rtlCol="0">
            <a:spAutoFit/>
          </a:bodyPr>
          <a:lstStyle/>
          <a:p>
            <a:pPr algn="ctr"/>
            <a:r>
              <a:rPr lang="en-US" sz="2400" b="1" i="1" dirty="0"/>
              <a:t>Make every encounter a Mauri Ora experience </a:t>
            </a:r>
          </a:p>
        </p:txBody>
      </p:sp>
      <p:pic>
        <p:nvPicPr>
          <p:cNvPr id="9" name="Picture 8">
            <a:extLst>
              <a:ext uri="{FF2B5EF4-FFF2-40B4-BE49-F238E27FC236}">
                <a16:creationId xmlns:a16="http://schemas.microsoft.com/office/drawing/2014/main" id="{338ECD72-B3AE-40C0-BFF2-9D0F48B49DE8}"/>
              </a:ext>
            </a:extLst>
          </p:cNvPr>
          <p:cNvPicPr>
            <a:picLocks noChangeAspect="1"/>
          </p:cNvPicPr>
          <p:nvPr/>
        </p:nvPicPr>
        <p:blipFill>
          <a:blip r:embed="rId4"/>
          <a:stretch>
            <a:fillRect/>
          </a:stretch>
        </p:blipFill>
        <p:spPr>
          <a:xfrm>
            <a:off x="1932834" y="382733"/>
            <a:ext cx="4695135" cy="302494"/>
          </a:xfrm>
          <a:prstGeom prst="rect">
            <a:avLst/>
          </a:prstGeom>
        </p:spPr>
      </p:pic>
    </p:spTree>
    <p:extLst>
      <p:ext uri="{BB962C8B-B14F-4D97-AF65-F5344CB8AC3E}">
        <p14:creationId xmlns:p14="http://schemas.microsoft.com/office/powerpoint/2010/main" val="351836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6EDEBB9-8437-4875-ABEA-0AEDE2C90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5" y="0"/>
            <a:ext cx="9151715" cy="6858000"/>
          </a:xfrm>
          <a:prstGeom prst="rect">
            <a:avLst/>
          </a:prstGeom>
          <a:solidFill>
            <a:srgbClr val="23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6F27BE-7120-4CE3-A6F7-3B849CE6C3ED}"/>
              </a:ext>
            </a:extLst>
          </p:cNvPr>
          <p:cNvSpPr>
            <a:spLocks noGrp="1"/>
          </p:cNvSpPr>
          <p:nvPr>
            <p:ph type="title"/>
          </p:nvPr>
        </p:nvSpPr>
        <p:spPr>
          <a:xfrm>
            <a:off x="5940152" y="1556792"/>
            <a:ext cx="2805203" cy="3352800"/>
          </a:xfrm>
        </p:spPr>
        <p:txBody>
          <a:bodyPr vert="horz" lIns="91440" tIns="45720" rIns="91440" bIns="45720" rtlCol="0" anchor="b">
            <a:normAutofit/>
          </a:bodyPr>
          <a:lstStyle/>
          <a:p>
            <a:pPr algn="ctr">
              <a:lnSpc>
                <a:spcPct val="80000"/>
              </a:lnSpc>
            </a:pPr>
            <a:r>
              <a:rPr lang="en-US" sz="3200" kern="1200" spc="-120" baseline="0" dirty="0">
                <a:solidFill>
                  <a:srgbClr val="FFFFFF"/>
                </a:solidFill>
                <a:latin typeface="+mj-lt"/>
                <a:ea typeface="+mj-ea"/>
                <a:cs typeface="+mj-cs"/>
              </a:rPr>
              <a:t>Thank you for listening </a:t>
            </a:r>
            <a:br>
              <a:rPr lang="en-US" sz="3200" kern="1200" spc="-120" baseline="0" dirty="0">
                <a:solidFill>
                  <a:srgbClr val="FFFFFF"/>
                </a:solidFill>
                <a:latin typeface="+mj-lt"/>
                <a:ea typeface="+mj-ea"/>
                <a:cs typeface="+mj-cs"/>
              </a:rPr>
            </a:br>
            <a:br>
              <a:rPr lang="en-US" sz="3200" kern="1200" spc="-120" baseline="0" dirty="0">
                <a:solidFill>
                  <a:srgbClr val="FFFFFF"/>
                </a:solidFill>
                <a:latin typeface="+mj-lt"/>
                <a:ea typeface="+mj-ea"/>
                <a:cs typeface="+mj-cs"/>
              </a:rPr>
            </a:br>
            <a:br>
              <a:rPr lang="en-US" sz="3200" kern="1200" spc="-120" baseline="0" dirty="0">
                <a:solidFill>
                  <a:srgbClr val="FFFFFF"/>
                </a:solidFill>
                <a:latin typeface="+mj-lt"/>
                <a:ea typeface="+mj-ea"/>
                <a:cs typeface="+mj-cs"/>
              </a:rPr>
            </a:br>
            <a:r>
              <a:rPr lang="en-US" sz="5400" kern="1200" spc="-120" baseline="0" dirty="0">
                <a:solidFill>
                  <a:srgbClr val="FFFFFF"/>
                </a:solidFill>
                <a:latin typeface="+mj-lt"/>
                <a:ea typeface="+mj-ea"/>
                <a:cs typeface="+mj-cs"/>
              </a:rPr>
              <a:t>Tiheiwa </a:t>
            </a:r>
            <a:br>
              <a:rPr lang="en-US" sz="5400" kern="1200" spc="-120" baseline="0" dirty="0">
                <a:solidFill>
                  <a:srgbClr val="FFFFFF"/>
                </a:solidFill>
                <a:latin typeface="+mj-lt"/>
                <a:ea typeface="+mj-ea"/>
                <a:cs typeface="+mj-cs"/>
              </a:rPr>
            </a:br>
            <a:r>
              <a:rPr lang="en-US" sz="5400" kern="1200" spc="-120" baseline="0" dirty="0">
                <a:solidFill>
                  <a:srgbClr val="FFFFFF"/>
                </a:solidFill>
                <a:latin typeface="+mj-lt"/>
                <a:ea typeface="+mj-ea"/>
                <a:cs typeface="+mj-cs"/>
              </a:rPr>
              <a:t>Mauri ora </a:t>
            </a:r>
          </a:p>
        </p:txBody>
      </p:sp>
      <p:pic>
        <p:nvPicPr>
          <p:cNvPr id="5" name="Content Placeholder 4">
            <a:extLst>
              <a:ext uri="{FF2B5EF4-FFF2-40B4-BE49-F238E27FC236}">
                <a16:creationId xmlns:a16="http://schemas.microsoft.com/office/drawing/2014/main" id="{0B5A724D-E77B-40D1-8F04-242112621137}"/>
              </a:ext>
            </a:extLst>
          </p:cNvPr>
          <p:cNvPicPr>
            <a:picLocks noGrp="1" noChangeAspect="1"/>
          </p:cNvPicPr>
          <p:nvPr>
            <p:ph idx="1"/>
          </p:nvPr>
        </p:nvPicPr>
        <p:blipFill rotWithShape="1">
          <a:blip r:embed="rId3"/>
          <a:srcRect l="14189"/>
          <a:stretch/>
        </p:blipFill>
        <p:spPr>
          <a:xfrm>
            <a:off x="0" y="10"/>
            <a:ext cx="5664200" cy="6857990"/>
          </a:xfrm>
          <a:prstGeom prst="rect">
            <a:avLst/>
          </a:prstGeom>
        </p:spPr>
      </p:pic>
      <p:sp>
        <p:nvSpPr>
          <p:cNvPr id="6" name="TextBox 5">
            <a:extLst>
              <a:ext uri="{FF2B5EF4-FFF2-40B4-BE49-F238E27FC236}">
                <a16:creationId xmlns:a16="http://schemas.microsoft.com/office/drawing/2014/main" id="{B4D1E681-5300-4AFB-BFFC-797A5D5410F8}"/>
              </a:ext>
            </a:extLst>
          </p:cNvPr>
          <p:cNvSpPr txBox="1"/>
          <p:nvPr/>
        </p:nvSpPr>
        <p:spPr>
          <a:xfrm>
            <a:off x="1953586" y="6453336"/>
            <a:ext cx="3744416" cy="369332"/>
          </a:xfrm>
          <a:prstGeom prst="rect">
            <a:avLst/>
          </a:prstGeom>
          <a:noFill/>
        </p:spPr>
        <p:txBody>
          <a:bodyPr wrap="square" rtlCol="0">
            <a:spAutoFit/>
          </a:bodyPr>
          <a:lstStyle/>
          <a:p>
            <a:pPr algn="r"/>
            <a:r>
              <a:rPr lang="en-NZ" dirty="0"/>
              <a:t>Artwork by Theresa Reihana</a:t>
            </a:r>
          </a:p>
        </p:txBody>
      </p:sp>
    </p:spTree>
    <p:extLst>
      <p:ext uri="{BB962C8B-B14F-4D97-AF65-F5344CB8AC3E}">
        <p14:creationId xmlns:p14="http://schemas.microsoft.com/office/powerpoint/2010/main" val="118711111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C8E3E93-2C21-416B-A10D-752B1C256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rgbClr val="334153"/>
          </a:solidFill>
          <a:ln>
            <a:solidFill>
              <a:srgbClr val="334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D7C69-A291-4B23-861E-A4989AF174D0}"/>
              </a:ext>
            </a:extLst>
          </p:cNvPr>
          <p:cNvSpPr>
            <a:spLocks noGrp="1"/>
          </p:cNvSpPr>
          <p:nvPr>
            <p:ph type="title"/>
          </p:nvPr>
        </p:nvSpPr>
        <p:spPr>
          <a:xfrm>
            <a:off x="6041204" y="499533"/>
            <a:ext cx="2726300" cy="1711404"/>
          </a:xfrm>
        </p:spPr>
        <p:txBody>
          <a:bodyPr anchor="b">
            <a:normAutofit/>
          </a:bodyPr>
          <a:lstStyle/>
          <a:p>
            <a:r>
              <a:rPr lang="en-NZ" dirty="0">
                <a:solidFill>
                  <a:srgbClr val="FFFFFF"/>
                </a:solidFill>
              </a:rPr>
              <a:t>Mauri ora </a:t>
            </a:r>
            <a:br>
              <a:rPr lang="en-NZ" sz="3500" dirty="0">
                <a:solidFill>
                  <a:srgbClr val="FFFFFF"/>
                </a:solidFill>
              </a:rPr>
            </a:br>
            <a:endParaRPr lang="en-NZ" sz="3500" dirty="0">
              <a:solidFill>
                <a:srgbClr val="FFFFFF"/>
              </a:solidFill>
            </a:endParaRPr>
          </a:p>
        </p:txBody>
      </p:sp>
      <p:pic>
        <p:nvPicPr>
          <p:cNvPr id="1028" name="Picture 4" descr="A person that is standing in the grass&#10;&#10;Description automatically generated">
            <a:extLst>
              <a:ext uri="{FF2B5EF4-FFF2-40B4-BE49-F238E27FC236}">
                <a16:creationId xmlns:a16="http://schemas.microsoft.com/office/drawing/2014/main" id="{11BF758F-87B1-437D-A459-F1C97B0E8F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43" r="24513"/>
          <a:stretch/>
        </p:blipFill>
        <p:spPr bwMode="auto">
          <a:xfrm>
            <a:off x="362461" y="484630"/>
            <a:ext cx="2659951" cy="3508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514A259-86C1-4121-92CD-18DE0A68A5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87" r="22115" b="-2"/>
          <a:stretch/>
        </p:blipFill>
        <p:spPr bwMode="auto">
          <a:xfrm>
            <a:off x="3132981" y="484632"/>
            <a:ext cx="2157517" cy="22089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4F04D6-5336-44A9-85A5-B454FCD217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40" r="17033" b="3"/>
          <a:stretch/>
        </p:blipFill>
        <p:spPr bwMode="auto">
          <a:xfrm>
            <a:off x="360652" y="4135531"/>
            <a:ext cx="2659951" cy="22378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group of people posing for a photo&#10;&#10;Description automatically generated">
            <a:extLst>
              <a:ext uri="{FF2B5EF4-FFF2-40B4-BE49-F238E27FC236}">
                <a16:creationId xmlns:a16="http://schemas.microsoft.com/office/drawing/2014/main" id="{096ECBE1-B078-4C22-925E-4DF19B4EB6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701" r="24557" b="1"/>
          <a:stretch/>
        </p:blipFill>
        <p:spPr bwMode="auto">
          <a:xfrm>
            <a:off x="3132980" y="2835810"/>
            <a:ext cx="2157517" cy="3537557"/>
          </a:xfrm>
          <a:prstGeom prst="rect">
            <a:avLst/>
          </a:prstGeom>
          <a:noFill/>
          <a:extLst>
            <a:ext uri="{909E8E84-426E-40DD-AFC4-6F175D3DCCD1}">
              <a14:hiddenFill xmlns:a14="http://schemas.microsoft.com/office/drawing/2010/main">
                <a:solidFill>
                  <a:srgbClr val="FFFFFF"/>
                </a:solidFill>
              </a14:hiddenFill>
            </a:ext>
          </a:extLst>
        </p:spPr>
      </p:pic>
      <p:sp>
        <p:nvSpPr>
          <p:cNvPr id="1036" name="Content Placeholder 1035">
            <a:extLst>
              <a:ext uri="{FF2B5EF4-FFF2-40B4-BE49-F238E27FC236}">
                <a16:creationId xmlns:a16="http://schemas.microsoft.com/office/drawing/2014/main" id="{763FDCF2-CDDA-42EE-8ED9-8AD54EE5D4DB}"/>
              </a:ext>
            </a:extLst>
          </p:cNvPr>
          <p:cNvSpPr>
            <a:spLocks noGrp="1"/>
          </p:cNvSpPr>
          <p:nvPr>
            <p:ph idx="1"/>
          </p:nvPr>
        </p:nvSpPr>
        <p:spPr>
          <a:xfrm>
            <a:off x="6041204" y="2210938"/>
            <a:ext cx="2726300" cy="3665474"/>
          </a:xfrm>
        </p:spPr>
        <p:txBody>
          <a:bodyPr>
            <a:normAutofit/>
          </a:bodyPr>
          <a:lstStyle/>
          <a:p>
            <a:r>
              <a:rPr lang="en-NZ" sz="2800" dirty="0">
                <a:solidFill>
                  <a:srgbClr val="FFFFFF"/>
                </a:solidFill>
              </a:rPr>
              <a:t>Individuals and families flourishing</a:t>
            </a:r>
            <a:endParaRPr lang="en-US" sz="2800" dirty="0">
              <a:solidFill>
                <a:srgbClr val="FFFFFF"/>
              </a:solidFill>
            </a:endParaRPr>
          </a:p>
        </p:txBody>
      </p:sp>
    </p:spTree>
    <p:extLst>
      <p:ext uri="{BB962C8B-B14F-4D97-AF65-F5344CB8AC3E}">
        <p14:creationId xmlns:p14="http://schemas.microsoft.com/office/powerpoint/2010/main" val="1090928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799A9F-F56D-4997-BE20-BC9539E1A270}"/>
              </a:ext>
            </a:extLst>
          </p:cNvPr>
          <p:cNvPicPr>
            <a:picLocks noGrp="1" noChangeAspect="1"/>
          </p:cNvPicPr>
          <p:nvPr>
            <p:ph idx="1"/>
          </p:nvPr>
        </p:nvPicPr>
        <p:blipFill rotWithShape="1">
          <a:blip r:embed="rId3"/>
          <a:srcRect t="16021" b="39520"/>
          <a:stretch/>
        </p:blipFill>
        <p:spPr>
          <a:xfrm>
            <a:off x="20" y="10"/>
            <a:ext cx="9143980" cy="4212698"/>
          </a:xfrm>
          <a:prstGeom prst="rect">
            <a:avLst/>
          </a:prstGeom>
        </p:spPr>
      </p:pic>
      <p:sp>
        <p:nvSpPr>
          <p:cNvPr id="12" name="Rectangle 11">
            <a:extLst>
              <a:ext uri="{FF2B5EF4-FFF2-40B4-BE49-F238E27FC236}">
                <a16:creationId xmlns:a16="http://schemas.microsoft.com/office/drawing/2014/main" id="{7D2BFFD5-490F-4B45-91F2-6B826FBAD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9144000" cy="2645291"/>
          </a:xfrm>
          <a:prstGeom prst="rect">
            <a:avLst/>
          </a:prstGeom>
          <a:solidFill>
            <a:srgbClr val="3D4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BDD1CF38-D9C2-4DE2-BD20-970225EE4694}"/>
              </a:ext>
            </a:extLst>
          </p:cNvPr>
          <p:cNvSpPr>
            <a:spLocks noGrp="1"/>
          </p:cNvSpPr>
          <p:nvPr>
            <p:ph type="title"/>
          </p:nvPr>
        </p:nvSpPr>
        <p:spPr>
          <a:xfrm>
            <a:off x="492918" y="4544814"/>
            <a:ext cx="3632666" cy="1807659"/>
          </a:xfrm>
        </p:spPr>
        <p:txBody>
          <a:bodyPr vert="horz" lIns="91440" tIns="45720" rIns="91440" bIns="45720" rtlCol="0" anchor="ctr">
            <a:normAutofit/>
          </a:bodyPr>
          <a:lstStyle/>
          <a:p>
            <a:pPr algn="r">
              <a:lnSpc>
                <a:spcPct val="85000"/>
              </a:lnSpc>
            </a:pPr>
            <a:r>
              <a:rPr lang="en-US" sz="4200" dirty="0">
                <a:solidFill>
                  <a:srgbClr val="FFFFFF"/>
                </a:solidFill>
              </a:rPr>
              <a:t>Mauri ora</a:t>
            </a:r>
            <a:br>
              <a:rPr lang="en-US" sz="4200" dirty="0">
                <a:solidFill>
                  <a:srgbClr val="FFFFFF"/>
                </a:solidFill>
              </a:rPr>
            </a:br>
            <a:r>
              <a:rPr lang="en-US" sz="4200" dirty="0">
                <a:solidFill>
                  <a:srgbClr val="FFFFFF"/>
                </a:solidFill>
              </a:rPr>
              <a:t>Tamati Krueger </a:t>
            </a:r>
          </a:p>
        </p:txBody>
      </p:sp>
      <p:cxnSp>
        <p:nvCxnSpPr>
          <p:cNvPr id="14" name="Straight Connector 13">
            <a:extLst>
              <a:ext uri="{FF2B5EF4-FFF2-40B4-BE49-F238E27FC236}">
                <a16:creationId xmlns:a16="http://schemas.microsoft.com/office/drawing/2014/main" id="{6C6CF9A5-BEA4-4284-A8B5-D033E5B4B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2131" y="4900003"/>
            <a:ext cx="0" cy="109728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2CDCDDF-982B-49CF-BF01-7BD054D9C252}"/>
              </a:ext>
            </a:extLst>
          </p:cNvPr>
          <p:cNvSpPr txBox="1"/>
          <p:nvPr/>
        </p:nvSpPr>
        <p:spPr>
          <a:xfrm>
            <a:off x="4571999" y="4540559"/>
            <a:ext cx="4000786" cy="1816169"/>
          </a:xfrm>
          <a:prstGeom prst="rect">
            <a:avLst/>
          </a:prstGeom>
        </p:spPr>
        <p:txBody>
          <a:bodyPr vert="horz" lIns="91440" tIns="45720" rIns="91440" bIns="45720" rtlCol="0" anchor="ctr">
            <a:normAutofit/>
          </a:bodyPr>
          <a:lstStyle/>
          <a:p>
            <a:pPr marL="0" indent="0">
              <a:lnSpc>
                <a:spcPct val="85000"/>
              </a:lnSpc>
              <a:spcAft>
                <a:spcPts val="600"/>
              </a:spcAft>
              <a:buFont typeface="Arial" pitchFamily="34" charset="0"/>
              <a:buChar char=" "/>
            </a:pPr>
            <a:r>
              <a:rPr lang="en-US" sz="1700" i="1">
                <a:solidFill>
                  <a:srgbClr val="FFFFFF"/>
                </a:solidFill>
              </a:rPr>
              <a:t>‘</a:t>
            </a:r>
            <a:r>
              <a:rPr lang="en-US" sz="1700" b="1" i="1">
                <a:solidFill>
                  <a:srgbClr val="FFFFFF"/>
                </a:solidFill>
              </a:rPr>
              <a:t>Mauri ora is feeling the thrill of being alive.’</a:t>
            </a:r>
          </a:p>
          <a:p>
            <a:pPr marL="0" indent="0">
              <a:lnSpc>
                <a:spcPct val="85000"/>
              </a:lnSpc>
              <a:spcAft>
                <a:spcPts val="600"/>
              </a:spcAft>
              <a:buFont typeface="Arial" pitchFamily="34" charset="0"/>
              <a:buChar char=" "/>
            </a:pPr>
            <a:r>
              <a:rPr lang="en-US" sz="1700" i="1">
                <a:solidFill>
                  <a:srgbClr val="FFFFFF"/>
                </a:solidFill>
              </a:rPr>
              <a:t>In this place where the rapture of life is full, mauri ora can be restored and sustained. This comes from unconditional acceptance of who they are , others understanding what is important to them and having self efficacy to determine life direction’ </a:t>
            </a:r>
          </a:p>
        </p:txBody>
      </p:sp>
    </p:spTree>
    <p:extLst>
      <p:ext uri="{BB962C8B-B14F-4D97-AF65-F5344CB8AC3E}">
        <p14:creationId xmlns:p14="http://schemas.microsoft.com/office/powerpoint/2010/main" val="65651483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32568DB-649B-47A0-872B-DF0FA4A42D2C}"/>
              </a:ext>
            </a:extLst>
          </p:cNvPr>
          <p:cNvSpPr>
            <a:spLocks noGrp="1"/>
          </p:cNvSpPr>
          <p:nvPr>
            <p:ph type="title"/>
          </p:nvPr>
        </p:nvSpPr>
        <p:spPr>
          <a:xfrm>
            <a:off x="6103820" y="1069697"/>
            <a:ext cx="2551176" cy="1920240"/>
          </a:xfrm>
        </p:spPr>
        <p:txBody>
          <a:bodyPr anchor="b">
            <a:normAutofit/>
          </a:bodyPr>
          <a:lstStyle/>
          <a:p>
            <a:r>
              <a:rPr lang="en-NZ" sz="1200" dirty="0"/>
              <a:t>An impoverished family </a:t>
            </a:r>
            <a:br>
              <a:rPr lang="en-NZ" sz="1200" dirty="0"/>
            </a:br>
            <a:endParaRPr lang="en-NZ" sz="3500" dirty="0">
              <a:solidFill>
                <a:srgbClr val="FFFFFF"/>
              </a:solidFill>
            </a:endParaRPr>
          </a:p>
        </p:txBody>
      </p:sp>
      <p:sp>
        <p:nvSpPr>
          <p:cNvPr id="4" name="Content Placeholder 3">
            <a:extLst>
              <a:ext uri="{FF2B5EF4-FFF2-40B4-BE49-F238E27FC236}">
                <a16:creationId xmlns:a16="http://schemas.microsoft.com/office/drawing/2014/main" id="{A463600A-E920-4214-BAF1-B768A7796820}"/>
              </a:ext>
            </a:extLst>
          </p:cNvPr>
          <p:cNvSpPr>
            <a:spLocks noGrp="1"/>
          </p:cNvSpPr>
          <p:nvPr>
            <p:ph idx="1"/>
          </p:nvPr>
        </p:nvSpPr>
        <p:spPr>
          <a:xfrm>
            <a:off x="6129909" y="2419773"/>
            <a:ext cx="2551176" cy="3358092"/>
          </a:xfrm>
        </p:spPr>
        <p:txBody>
          <a:bodyPr>
            <a:normAutofit/>
          </a:bodyPr>
          <a:lstStyle/>
          <a:p>
            <a:endParaRPr lang="en-NZ" sz="1600" dirty="0">
              <a:solidFill>
                <a:srgbClr val="FFFFFF"/>
              </a:solidFill>
            </a:endParaRPr>
          </a:p>
          <a:p>
            <a:pPr marL="0" indent="0">
              <a:buNone/>
            </a:pPr>
            <a:endParaRPr lang="en-NZ" sz="1600" dirty="0">
              <a:solidFill>
                <a:srgbClr val="FFFFFF"/>
              </a:solidFill>
            </a:endParaRPr>
          </a:p>
        </p:txBody>
      </p:sp>
      <p:graphicFrame>
        <p:nvGraphicFramePr>
          <p:cNvPr id="5" name="Table 7">
            <a:extLst>
              <a:ext uri="{FF2B5EF4-FFF2-40B4-BE49-F238E27FC236}">
                <a16:creationId xmlns:a16="http://schemas.microsoft.com/office/drawing/2014/main" id="{0089BA98-1699-48F0-ABFA-B3EEC57087F8}"/>
              </a:ext>
            </a:extLst>
          </p:cNvPr>
          <p:cNvGraphicFramePr>
            <a:graphicFrameLocks noGrp="1"/>
          </p:cNvGraphicFramePr>
          <p:nvPr>
            <p:extLst>
              <p:ext uri="{D42A27DB-BD31-4B8C-83A1-F6EECF244321}">
                <p14:modId xmlns:p14="http://schemas.microsoft.com/office/powerpoint/2010/main" val="1272215922"/>
              </p:ext>
            </p:extLst>
          </p:nvPr>
        </p:nvGraphicFramePr>
        <p:xfrm>
          <a:off x="469092" y="2716376"/>
          <a:ext cx="4708898" cy="3528000"/>
        </p:xfrm>
        <a:graphic>
          <a:graphicData uri="http://schemas.openxmlformats.org/drawingml/2006/table">
            <a:tbl>
              <a:tblPr firstRow="1" bandRow="1">
                <a:tableStyleId>{5C22544A-7EE6-4342-B048-85BDC9FD1C3A}</a:tableStyleId>
              </a:tblPr>
              <a:tblGrid>
                <a:gridCol w="1749299">
                  <a:extLst>
                    <a:ext uri="{9D8B030D-6E8A-4147-A177-3AD203B41FA5}">
                      <a16:colId xmlns:a16="http://schemas.microsoft.com/office/drawing/2014/main" val="1611311948"/>
                    </a:ext>
                  </a:extLst>
                </a:gridCol>
                <a:gridCol w="1345050">
                  <a:extLst>
                    <a:ext uri="{9D8B030D-6E8A-4147-A177-3AD203B41FA5}">
                      <a16:colId xmlns:a16="http://schemas.microsoft.com/office/drawing/2014/main" val="241468784"/>
                    </a:ext>
                  </a:extLst>
                </a:gridCol>
                <a:gridCol w="1614549">
                  <a:extLst>
                    <a:ext uri="{9D8B030D-6E8A-4147-A177-3AD203B41FA5}">
                      <a16:colId xmlns:a16="http://schemas.microsoft.com/office/drawing/2014/main" val="739921102"/>
                    </a:ext>
                  </a:extLst>
                </a:gridCol>
              </a:tblGrid>
              <a:tr h="652680">
                <a:tc>
                  <a:txBody>
                    <a:bodyPr/>
                    <a:lstStyle/>
                    <a:p>
                      <a:pPr algn="ctr"/>
                      <a:r>
                        <a:rPr lang="en-NZ" sz="1700"/>
                        <a:t>Mauri ora </a:t>
                      </a:r>
                    </a:p>
                    <a:p>
                      <a:pPr algn="ctr"/>
                      <a:r>
                        <a:rPr lang="en-NZ" sz="1700"/>
                        <a:t>Flourishing </a:t>
                      </a:r>
                    </a:p>
                  </a:txBody>
                  <a:tcPr marL="88200" marR="88200" marT="44100" marB="44100"/>
                </a:tc>
                <a:tc>
                  <a:txBody>
                    <a:bodyPr/>
                    <a:lstStyle/>
                    <a:p>
                      <a:pPr algn="ctr"/>
                      <a:r>
                        <a:rPr lang="en-NZ" sz="1700"/>
                        <a:t>vs</a:t>
                      </a:r>
                    </a:p>
                  </a:txBody>
                  <a:tcPr marL="88200" marR="88200" marT="44100" marB="44100"/>
                </a:tc>
                <a:tc>
                  <a:txBody>
                    <a:bodyPr/>
                    <a:lstStyle/>
                    <a:p>
                      <a:pPr algn="ctr"/>
                      <a:r>
                        <a:rPr lang="en-NZ" sz="1700"/>
                        <a:t>Mauri noho </a:t>
                      </a:r>
                    </a:p>
                    <a:p>
                      <a:pPr algn="ctr"/>
                      <a:r>
                        <a:rPr lang="en-NZ" sz="1700"/>
                        <a:t>Languishing </a:t>
                      </a:r>
                    </a:p>
                  </a:txBody>
                  <a:tcPr marL="88200" marR="88200" marT="44100" marB="44100"/>
                </a:tc>
                <a:extLst>
                  <a:ext uri="{0D108BD9-81ED-4DB2-BD59-A6C34878D82A}">
                    <a16:rowId xmlns:a16="http://schemas.microsoft.com/office/drawing/2014/main" val="1673023843"/>
                  </a:ext>
                </a:extLst>
              </a:tr>
              <a:tr h="652680">
                <a:tc>
                  <a:txBody>
                    <a:bodyPr/>
                    <a:lstStyle/>
                    <a:p>
                      <a:pPr algn="ctr"/>
                      <a:r>
                        <a:rPr lang="en-NZ" sz="1700"/>
                        <a:t>Enlightened spirit </a:t>
                      </a:r>
                    </a:p>
                  </a:txBody>
                  <a:tcPr marL="88200" marR="88200" marT="44100" marB="44100"/>
                </a:tc>
                <a:tc>
                  <a:txBody>
                    <a:bodyPr/>
                    <a:lstStyle/>
                    <a:p>
                      <a:pPr algn="ctr"/>
                      <a:r>
                        <a:rPr lang="en-NZ" sz="1700"/>
                        <a:t>Spiritual </a:t>
                      </a:r>
                    </a:p>
                  </a:txBody>
                  <a:tcPr marL="88200" marR="88200" marT="44100" marB="44100"/>
                </a:tc>
                <a:tc>
                  <a:txBody>
                    <a:bodyPr/>
                    <a:lstStyle/>
                    <a:p>
                      <a:pPr algn="ctr"/>
                      <a:r>
                        <a:rPr lang="en-NZ" sz="1700"/>
                        <a:t>A loss of hope</a:t>
                      </a:r>
                    </a:p>
                  </a:txBody>
                  <a:tcPr marL="88200" marR="88200" marT="44100" marB="44100"/>
                </a:tc>
                <a:extLst>
                  <a:ext uri="{0D108BD9-81ED-4DB2-BD59-A6C34878D82A}">
                    <a16:rowId xmlns:a16="http://schemas.microsoft.com/office/drawing/2014/main" val="1305883372"/>
                  </a:ext>
                </a:extLst>
              </a:tr>
              <a:tr h="652680">
                <a:tc>
                  <a:txBody>
                    <a:bodyPr/>
                    <a:lstStyle/>
                    <a:p>
                      <a:pPr algn="ctr"/>
                      <a:r>
                        <a:rPr lang="en-NZ" sz="1700"/>
                        <a:t>Clear and alert mind </a:t>
                      </a:r>
                    </a:p>
                  </a:txBody>
                  <a:tcPr marL="88200" marR="88200" marT="44100" marB="44100"/>
                </a:tc>
                <a:tc>
                  <a:txBody>
                    <a:bodyPr/>
                    <a:lstStyle/>
                    <a:p>
                      <a:pPr algn="ctr"/>
                      <a:r>
                        <a:rPr lang="en-NZ" sz="1700"/>
                        <a:t>Mental </a:t>
                      </a:r>
                    </a:p>
                  </a:txBody>
                  <a:tcPr marL="88200" marR="88200" marT="44100" marB="44100"/>
                </a:tc>
                <a:tc>
                  <a:txBody>
                    <a:bodyPr/>
                    <a:lstStyle/>
                    <a:p>
                      <a:pPr algn="ctr"/>
                      <a:r>
                        <a:rPr lang="en-NZ" sz="1700"/>
                        <a:t>A clouded mind </a:t>
                      </a:r>
                    </a:p>
                  </a:txBody>
                  <a:tcPr marL="88200" marR="88200" marT="44100" marB="44100"/>
                </a:tc>
                <a:extLst>
                  <a:ext uri="{0D108BD9-81ED-4DB2-BD59-A6C34878D82A}">
                    <a16:rowId xmlns:a16="http://schemas.microsoft.com/office/drawing/2014/main" val="3022457173"/>
                  </a:ext>
                </a:extLst>
              </a:tr>
              <a:tr h="652680">
                <a:tc>
                  <a:txBody>
                    <a:bodyPr/>
                    <a:lstStyle/>
                    <a:p>
                      <a:pPr algn="ctr"/>
                      <a:r>
                        <a:rPr lang="en-NZ" sz="1700"/>
                        <a:t>Fit for purpose body </a:t>
                      </a:r>
                    </a:p>
                  </a:txBody>
                  <a:tcPr marL="88200" marR="88200" marT="44100" marB="44100"/>
                </a:tc>
                <a:tc>
                  <a:txBody>
                    <a:bodyPr/>
                    <a:lstStyle/>
                    <a:p>
                      <a:pPr algn="ctr"/>
                      <a:r>
                        <a:rPr lang="en-NZ" sz="1700"/>
                        <a:t>Physical </a:t>
                      </a:r>
                    </a:p>
                  </a:txBody>
                  <a:tcPr marL="88200" marR="88200" marT="44100" marB="44100"/>
                </a:tc>
                <a:tc>
                  <a:txBody>
                    <a:bodyPr/>
                    <a:lstStyle/>
                    <a:p>
                      <a:pPr algn="ctr"/>
                      <a:r>
                        <a:rPr lang="en-NZ" sz="1700"/>
                        <a:t>A tortured body </a:t>
                      </a:r>
                    </a:p>
                  </a:txBody>
                  <a:tcPr marL="88200" marR="88200" marT="44100" marB="44100"/>
                </a:tc>
                <a:extLst>
                  <a:ext uri="{0D108BD9-81ED-4DB2-BD59-A6C34878D82A}">
                    <a16:rowId xmlns:a16="http://schemas.microsoft.com/office/drawing/2014/main" val="3909914734"/>
                  </a:ext>
                </a:extLst>
              </a:tr>
              <a:tr h="917280">
                <a:tc>
                  <a:txBody>
                    <a:bodyPr/>
                    <a:lstStyle/>
                    <a:p>
                      <a:pPr algn="ctr"/>
                      <a:r>
                        <a:rPr lang="en-NZ" sz="1700" dirty="0"/>
                        <a:t>Nurturing and resilient whanau/ family </a:t>
                      </a:r>
                    </a:p>
                  </a:txBody>
                  <a:tcPr marL="88200" marR="88200" marT="44100" marB="44100"/>
                </a:tc>
                <a:tc>
                  <a:txBody>
                    <a:bodyPr/>
                    <a:lstStyle/>
                    <a:p>
                      <a:pPr algn="ctr"/>
                      <a:r>
                        <a:rPr lang="en-NZ" sz="1700"/>
                        <a:t>Emotional </a:t>
                      </a:r>
                    </a:p>
                  </a:txBody>
                  <a:tcPr marL="88200" marR="88200" marT="44100" marB="441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700" dirty="0"/>
                        <a:t>An impoverished family </a:t>
                      </a:r>
                    </a:p>
                  </a:txBody>
                  <a:tcPr marL="88200" marR="88200" marT="44100" marB="44100"/>
                </a:tc>
                <a:extLst>
                  <a:ext uri="{0D108BD9-81ED-4DB2-BD59-A6C34878D82A}">
                    <a16:rowId xmlns:a16="http://schemas.microsoft.com/office/drawing/2014/main" val="2959543210"/>
                  </a:ext>
                </a:extLst>
              </a:tr>
            </a:tbl>
          </a:graphicData>
        </a:graphic>
      </p:graphicFrame>
      <p:pic>
        <p:nvPicPr>
          <p:cNvPr id="10" name="Picture 9">
            <a:extLst>
              <a:ext uri="{FF2B5EF4-FFF2-40B4-BE49-F238E27FC236}">
                <a16:creationId xmlns:a16="http://schemas.microsoft.com/office/drawing/2014/main" id="{979BB1B6-44A8-4F70-A69F-D949352F865A}"/>
              </a:ext>
            </a:extLst>
          </p:cNvPr>
          <p:cNvPicPr>
            <a:picLocks noChangeAspect="1"/>
          </p:cNvPicPr>
          <p:nvPr/>
        </p:nvPicPr>
        <p:blipFill>
          <a:blip r:embed="rId3"/>
          <a:stretch>
            <a:fillRect/>
          </a:stretch>
        </p:blipFill>
        <p:spPr>
          <a:xfrm>
            <a:off x="6439696" y="372671"/>
            <a:ext cx="1987046" cy="2617266"/>
          </a:xfrm>
          <a:prstGeom prst="rect">
            <a:avLst/>
          </a:prstGeom>
          <a:effectLst>
            <a:softEdge rad="63500"/>
          </a:effectLst>
        </p:spPr>
      </p:pic>
      <p:sp>
        <p:nvSpPr>
          <p:cNvPr id="11" name="TextBox 10">
            <a:extLst>
              <a:ext uri="{FF2B5EF4-FFF2-40B4-BE49-F238E27FC236}">
                <a16:creationId xmlns:a16="http://schemas.microsoft.com/office/drawing/2014/main" id="{36D4ED3D-5DAF-4B4A-88A6-7BAD8EF336B7}"/>
              </a:ext>
            </a:extLst>
          </p:cNvPr>
          <p:cNvSpPr txBox="1"/>
          <p:nvPr/>
        </p:nvSpPr>
        <p:spPr>
          <a:xfrm>
            <a:off x="6372200" y="3356992"/>
            <a:ext cx="2054542" cy="2246769"/>
          </a:xfrm>
          <a:prstGeom prst="rect">
            <a:avLst/>
          </a:prstGeom>
          <a:noFill/>
        </p:spPr>
        <p:txBody>
          <a:bodyPr wrap="square" rtlCol="0">
            <a:spAutoFit/>
          </a:bodyPr>
          <a:lstStyle/>
          <a:p>
            <a:pPr algn="ctr"/>
            <a:r>
              <a:rPr lang="en-NZ" sz="2800" dirty="0"/>
              <a:t>Four pillars of wellbeing  resembles the structure of a house </a:t>
            </a:r>
          </a:p>
        </p:txBody>
      </p:sp>
      <p:pic>
        <p:nvPicPr>
          <p:cNvPr id="13" name="Picture 12">
            <a:extLst>
              <a:ext uri="{FF2B5EF4-FFF2-40B4-BE49-F238E27FC236}">
                <a16:creationId xmlns:a16="http://schemas.microsoft.com/office/drawing/2014/main" id="{721F5273-A050-4B7D-9DF8-C304597FE610}"/>
              </a:ext>
            </a:extLst>
          </p:cNvPr>
          <p:cNvPicPr>
            <a:picLocks noChangeAspect="1"/>
          </p:cNvPicPr>
          <p:nvPr/>
        </p:nvPicPr>
        <p:blipFill>
          <a:blip r:embed="rId4"/>
          <a:stretch>
            <a:fillRect/>
          </a:stretch>
        </p:blipFill>
        <p:spPr>
          <a:xfrm>
            <a:off x="1187624" y="476672"/>
            <a:ext cx="3477006" cy="2057975"/>
          </a:xfrm>
          <a:prstGeom prst="rect">
            <a:avLst/>
          </a:prstGeom>
          <a:scene3d>
            <a:camera prst="orthographicFront"/>
            <a:lightRig rig="threePt" dir="t"/>
          </a:scene3d>
          <a:sp3d>
            <a:bevelT w="114300" prst="hardEdge"/>
          </a:sp3d>
        </p:spPr>
      </p:pic>
    </p:spTree>
    <p:extLst>
      <p:ext uri="{BB962C8B-B14F-4D97-AF65-F5344CB8AC3E}">
        <p14:creationId xmlns:p14="http://schemas.microsoft.com/office/powerpoint/2010/main" val="82864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485B976C-17EF-415B-B03C-BAF9443B9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4">
            <a:extLst>
              <a:ext uri="{FF2B5EF4-FFF2-40B4-BE49-F238E27FC236}">
                <a16:creationId xmlns:a16="http://schemas.microsoft.com/office/drawing/2014/main" id="{D9FD8598-76DF-4F25-98DC-C96298A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37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21322-3D99-41AB-BC5E-7D42DAA4AD3A}"/>
              </a:ext>
            </a:extLst>
          </p:cNvPr>
          <p:cNvSpPr>
            <a:spLocks noGrp="1"/>
          </p:cNvSpPr>
          <p:nvPr>
            <p:ph type="title"/>
          </p:nvPr>
        </p:nvSpPr>
        <p:spPr>
          <a:xfrm>
            <a:off x="323528" y="5157192"/>
            <a:ext cx="8192729" cy="1121581"/>
          </a:xfrm>
        </p:spPr>
        <p:txBody>
          <a:bodyPr vert="horz" lIns="91440" tIns="45720" rIns="91440" bIns="45720" rtlCol="0" anchor="b">
            <a:normAutofit fontScale="90000"/>
          </a:bodyPr>
          <a:lstStyle/>
          <a:p>
            <a:pPr>
              <a:lnSpc>
                <a:spcPct val="80000"/>
              </a:lnSpc>
            </a:pPr>
            <a:r>
              <a:rPr lang="en-US" sz="7000" dirty="0">
                <a:solidFill>
                  <a:srgbClr val="FFFFFF"/>
                </a:solidFill>
              </a:rPr>
              <a:t>Mauri ora </a:t>
            </a:r>
            <a:br>
              <a:rPr lang="en-US" sz="7000" dirty="0">
                <a:solidFill>
                  <a:srgbClr val="FFFFFF"/>
                </a:solidFill>
              </a:rPr>
            </a:br>
            <a:r>
              <a:rPr lang="en-US" sz="4400" dirty="0">
                <a:solidFill>
                  <a:srgbClr val="FFFFFF"/>
                </a:solidFill>
              </a:rPr>
              <a:t>Breathe life</a:t>
            </a:r>
          </a:p>
        </p:txBody>
      </p:sp>
      <p:pic>
        <p:nvPicPr>
          <p:cNvPr id="8" name="Picture 7">
            <a:extLst>
              <a:ext uri="{FF2B5EF4-FFF2-40B4-BE49-F238E27FC236}">
                <a16:creationId xmlns:a16="http://schemas.microsoft.com/office/drawing/2014/main" id="{AF3E63A7-E8A7-474C-9A1A-412D387B2BEB}"/>
              </a:ext>
            </a:extLst>
          </p:cNvPr>
          <p:cNvPicPr>
            <a:picLocks noChangeAspect="1"/>
          </p:cNvPicPr>
          <p:nvPr/>
        </p:nvPicPr>
        <p:blipFill rotWithShape="1">
          <a:blip r:embed="rId3"/>
          <a:srcRect l="27663" r="17154" b="2"/>
          <a:stretch/>
        </p:blipFill>
        <p:spPr>
          <a:xfrm>
            <a:off x="20" y="10"/>
            <a:ext cx="3044932" cy="4242806"/>
          </a:xfrm>
          <a:prstGeom prst="rect">
            <a:avLst/>
          </a:prstGeom>
        </p:spPr>
      </p:pic>
      <p:pic>
        <p:nvPicPr>
          <p:cNvPr id="4" name="Content Placeholder 3">
            <a:extLst>
              <a:ext uri="{FF2B5EF4-FFF2-40B4-BE49-F238E27FC236}">
                <a16:creationId xmlns:a16="http://schemas.microsoft.com/office/drawing/2014/main" id="{02F92670-3F5D-4259-A08C-E2431AA736D3}"/>
              </a:ext>
            </a:extLst>
          </p:cNvPr>
          <p:cNvPicPr>
            <a:picLocks noGrp="1" noChangeAspect="1"/>
          </p:cNvPicPr>
          <p:nvPr>
            <p:ph idx="1"/>
          </p:nvPr>
        </p:nvPicPr>
        <p:blipFill rotWithShape="1">
          <a:blip r:embed="rId4"/>
          <a:srcRect l="24634" r="31477" b="2"/>
          <a:stretch/>
        </p:blipFill>
        <p:spPr>
          <a:xfrm>
            <a:off x="3067861" y="-1"/>
            <a:ext cx="3047189" cy="4242816"/>
          </a:xfrm>
          <a:prstGeom prst="rect">
            <a:avLst/>
          </a:prstGeom>
        </p:spPr>
      </p:pic>
      <p:cxnSp>
        <p:nvCxnSpPr>
          <p:cNvPr id="23" name="Straight Connector 16">
            <a:extLst>
              <a:ext uri="{FF2B5EF4-FFF2-40B4-BE49-F238E27FC236}">
                <a16:creationId xmlns:a16="http://schemas.microsoft.com/office/drawing/2014/main" id="{7F25C326-FCD7-49FA-9881-E9E19DC381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718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16691BB-E586-4E24-A217-628F91C0AF83}"/>
              </a:ext>
            </a:extLst>
          </p:cNvPr>
          <p:cNvPicPr>
            <a:picLocks noChangeAspect="1"/>
          </p:cNvPicPr>
          <p:nvPr/>
        </p:nvPicPr>
        <p:blipFill rotWithShape="1">
          <a:blip r:embed="rId5"/>
          <a:srcRect l="27487" r="21967" b="1"/>
          <a:stretch/>
        </p:blipFill>
        <p:spPr>
          <a:xfrm>
            <a:off x="6099048" y="10"/>
            <a:ext cx="3044952" cy="4242806"/>
          </a:xfrm>
          <a:prstGeom prst="rect">
            <a:avLst/>
          </a:prstGeom>
        </p:spPr>
      </p:pic>
      <p:cxnSp>
        <p:nvCxnSpPr>
          <p:cNvPr id="19" name="Straight Connector 18">
            <a:extLst>
              <a:ext uri="{FF2B5EF4-FFF2-40B4-BE49-F238E27FC236}">
                <a16:creationId xmlns:a16="http://schemas.microsoft.com/office/drawing/2014/main" id="{EBA1C7A8-3D8C-441E-833E-2404742878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37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9283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ackground5">
            <a:extLst>
              <a:ext uri="{FF2B5EF4-FFF2-40B4-BE49-F238E27FC236}">
                <a16:creationId xmlns:a16="http://schemas.microsoft.com/office/drawing/2014/main" id="{46C46654-9114-49C3-972D-A82DEC2F4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13" b="8948"/>
          <a:stretch/>
        </p:blipFill>
        <p:spPr bwMode="auto">
          <a:xfrm>
            <a:off x="20" y="10"/>
            <a:ext cx="9143980" cy="4212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D2BFFD5-490F-4B45-91F2-6B826FBAD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9144000" cy="2645291"/>
          </a:xfrm>
          <a:prstGeom prst="rect">
            <a:avLst/>
          </a:prstGeom>
          <a:solidFill>
            <a:srgbClr val="36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A81534B4-D975-4F04-9E3F-8519BE75B15E}"/>
              </a:ext>
            </a:extLst>
          </p:cNvPr>
          <p:cNvSpPr>
            <a:spLocks noGrp="1"/>
          </p:cNvSpPr>
          <p:nvPr>
            <p:ph type="title"/>
          </p:nvPr>
        </p:nvSpPr>
        <p:spPr>
          <a:xfrm>
            <a:off x="492918" y="4544814"/>
            <a:ext cx="3839207" cy="1807659"/>
          </a:xfrm>
        </p:spPr>
        <p:txBody>
          <a:bodyPr>
            <a:normAutofit fontScale="90000"/>
          </a:bodyPr>
          <a:lstStyle/>
          <a:p>
            <a:pPr algn="ctr"/>
            <a:br>
              <a:rPr lang="en-US" sz="4000" dirty="0">
                <a:solidFill>
                  <a:srgbClr val="FFFFFF"/>
                </a:solidFill>
              </a:rPr>
            </a:br>
            <a:br>
              <a:rPr lang="en-US" sz="4000" dirty="0">
                <a:solidFill>
                  <a:srgbClr val="FFFFFF"/>
                </a:solidFill>
              </a:rPr>
            </a:br>
            <a:r>
              <a:rPr lang="en-US" sz="2000" dirty="0">
                <a:solidFill>
                  <a:srgbClr val="FFFFFF"/>
                </a:solidFill>
              </a:rPr>
              <a:t>Ka marama ki roto ,  Ka tiaho ki waho </a:t>
            </a:r>
            <a:br>
              <a:rPr lang="en-US" sz="2000" dirty="0">
                <a:solidFill>
                  <a:srgbClr val="FFFFFF"/>
                </a:solidFill>
              </a:rPr>
            </a:br>
            <a:r>
              <a:rPr lang="en-US" sz="2000" dirty="0">
                <a:solidFill>
                  <a:srgbClr val="FFFFFF"/>
                </a:solidFill>
              </a:rPr>
              <a:t>Hei Kaitiaki , Mauri ora e </a:t>
            </a:r>
            <a:br>
              <a:rPr lang="en-US" sz="2000" dirty="0">
                <a:solidFill>
                  <a:srgbClr val="FFFFFF"/>
                </a:solidFill>
              </a:rPr>
            </a:br>
            <a:br>
              <a:rPr lang="en-US" sz="2000" dirty="0">
                <a:solidFill>
                  <a:srgbClr val="FFFFFF"/>
                </a:solidFill>
              </a:rPr>
            </a:br>
            <a:r>
              <a:rPr lang="en-US" sz="2000" i="1" dirty="0">
                <a:solidFill>
                  <a:srgbClr val="FFFFFF"/>
                </a:solidFill>
              </a:rPr>
              <a:t>What  efforts of knowledge and compassion  is planted in the heart ,  these shall be returned to us …. As hope, as  breath , as life. </a:t>
            </a:r>
            <a:br>
              <a:rPr lang="en-US" sz="4400" dirty="0">
                <a:solidFill>
                  <a:srgbClr val="FFFFFF"/>
                </a:solidFill>
              </a:rPr>
            </a:br>
            <a:r>
              <a:rPr lang="en-US" sz="4400" dirty="0">
                <a:solidFill>
                  <a:srgbClr val="FFFFFF"/>
                </a:solidFill>
              </a:rPr>
              <a:t> </a:t>
            </a:r>
            <a:br>
              <a:rPr lang="en-US" sz="4400" dirty="0">
                <a:solidFill>
                  <a:srgbClr val="FFFFFF"/>
                </a:solidFill>
              </a:rPr>
            </a:br>
            <a:endParaRPr lang="en-US" sz="4200" dirty="0">
              <a:solidFill>
                <a:srgbClr val="FFFFFF"/>
              </a:solidFill>
            </a:endParaRPr>
          </a:p>
        </p:txBody>
      </p:sp>
      <p:cxnSp>
        <p:nvCxnSpPr>
          <p:cNvPr id="12" name="Straight Connector 11">
            <a:extLst>
              <a:ext uri="{FF2B5EF4-FFF2-40B4-BE49-F238E27FC236}">
                <a16:creationId xmlns:a16="http://schemas.microsoft.com/office/drawing/2014/main" id="{6C6CF9A5-BEA4-4284-A8B5-D033E5B4BE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2131" y="4900003"/>
            <a:ext cx="0" cy="109728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C48571-B715-43D2-B6AA-67AD007B03C8}"/>
              </a:ext>
            </a:extLst>
          </p:cNvPr>
          <p:cNvSpPr>
            <a:spLocks noGrp="1"/>
          </p:cNvSpPr>
          <p:nvPr>
            <p:ph idx="1"/>
          </p:nvPr>
        </p:nvSpPr>
        <p:spPr>
          <a:xfrm>
            <a:off x="4571999" y="4540559"/>
            <a:ext cx="4000786" cy="1816169"/>
          </a:xfrm>
        </p:spPr>
        <p:txBody>
          <a:bodyPr anchor="ctr">
            <a:normAutofit fontScale="70000" lnSpcReduction="20000"/>
          </a:bodyPr>
          <a:lstStyle/>
          <a:p>
            <a:endParaRPr lang="en-US" sz="1500" dirty="0">
              <a:solidFill>
                <a:srgbClr val="FFFFFF"/>
              </a:solidFill>
            </a:endParaRPr>
          </a:p>
          <a:p>
            <a:pPr algn="ctr"/>
            <a:r>
              <a:rPr lang="en-US" sz="8000" dirty="0">
                <a:solidFill>
                  <a:srgbClr val="FFFFFF"/>
                </a:solidFill>
              </a:rPr>
              <a:t>Mauri Ora window</a:t>
            </a:r>
          </a:p>
          <a:p>
            <a:r>
              <a:rPr lang="en-US" sz="1500" dirty="0">
                <a:solidFill>
                  <a:srgbClr val="FFFFFF"/>
                </a:solidFill>
              </a:rPr>
              <a:t> </a:t>
            </a:r>
          </a:p>
        </p:txBody>
      </p:sp>
      <p:pic>
        <p:nvPicPr>
          <p:cNvPr id="13" name="Content Placeholder 3">
            <a:extLst>
              <a:ext uri="{FF2B5EF4-FFF2-40B4-BE49-F238E27FC236}">
                <a16:creationId xmlns:a16="http://schemas.microsoft.com/office/drawing/2014/main" id="{8FB2394E-09A9-4AE0-BC6D-4231FA5031C4}"/>
              </a:ext>
            </a:extLst>
          </p:cNvPr>
          <p:cNvPicPr>
            <a:picLocks noChangeAspect="1"/>
          </p:cNvPicPr>
          <p:nvPr/>
        </p:nvPicPr>
        <p:blipFill>
          <a:blip r:embed="rId4"/>
          <a:stretch>
            <a:fillRect/>
          </a:stretch>
        </p:blipFill>
        <p:spPr>
          <a:xfrm>
            <a:off x="827584" y="1130046"/>
            <a:ext cx="4032448" cy="2916609"/>
          </a:xfrm>
          <a:prstGeom prst="ellipse">
            <a:avLst/>
          </a:prstGeom>
          <a:ln>
            <a:noFill/>
          </a:ln>
          <a:effectLst>
            <a:softEdge rad="112500"/>
          </a:effectLst>
        </p:spPr>
      </p:pic>
    </p:spTree>
    <p:extLst>
      <p:ext uri="{BB962C8B-B14F-4D97-AF65-F5344CB8AC3E}">
        <p14:creationId xmlns:p14="http://schemas.microsoft.com/office/powerpoint/2010/main" val="276916553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344C8-9505-4AE2-9193-9979B02E08A4}"/>
              </a:ext>
            </a:extLst>
          </p:cNvPr>
          <p:cNvSpPr txBox="1"/>
          <p:nvPr/>
        </p:nvSpPr>
        <p:spPr>
          <a:xfrm>
            <a:off x="1564904" y="3717032"/>
            <a:ext cx="6984776" cy="3693319"/>
          </a:xfrm>
          <a:prstGeom prst="rect">
            <a:avLst/>
          </a:prstGeom>
          <a:noFill/>
        </p:spPr>
        <p:txBody>
          <a:bodyPr wrap="square" rtlCol="0">
            <a:spAutoFit/>
          </a:bodyPr>
          <a:lstStyle/>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Total enrolled population in Northland : 169057</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Total Maori/ Indigenous peoples : 59773	35%</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Total non-Maori:	                   109284	65%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DCCC44D3-DEE9-49FF-92BB-D4CFE8A83E89}"/>
              </a:ext>
            </a:extLst>
          </p:cNvPr>
          <p:cNvGraphicFramePr>
            <a:graphicFrameLocks/>
          </p:cNvGraphicFramePr>
          <p:nvPr>
            <p:extLst>
              <p:ext uri="{D42A27DB-BD31-4B8C-83A1-F6EECF244321}">
                <p14:modId xmlns:p14="http://schemas.microsoft.com/office/powerpoint/2010/main" val="2848250233"/>
              </p:ext>
            </p:extLst>
          </p:nvPr>
        </p:nvGraphicFramePr>
        <p:xfrm>
          <a:off x="1564904" y="650404"/>
          <a:ext cx="6014192" cy="328265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F4E75ABF-13AC-4C22-A2B7-87C1D6DC81FB}"/>
              </a:ext>
            </a:extLst>
          </p:cNvPr>
          <p:cNvSpPr/>
          <p:nvPr/>
        </p:nvSpPr>
        <p:spPr>
          <a:xfrm>
            <a:off x="0" y="6072723"/>
            <a:ext cx="9144000" cy="78527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NZ" sz="4000" dirty="0"/>
          </a:p>
        </p:txBody>
      </p:sp>
    </p:spTree>
    <p:extLst>
      <p:ext uri="{BB962C8B-B14F-4D97-AF65-F5344CB8AC3E}">
        <p14:creationId xmlns:p14="http://schemas.microsoft.com/office/powerpoint/2010/main" val="418162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325" y="1831975"/>
            <a:ext cx="6878638"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p:cNvSpPr>
          <p:nvPr>
            <p:ph type="title"/>
          </p:nvPr>
        </p:nvSpPr>
        <p:spPr bwMode="auto">
          <a:xfrm>
            <a:off x="611560" y="433224"/>
            <a:ext cx="8183880" cy="1051560"/>
          </a:xfrm>
        </p:spPr>
        <p:txBody>
          <a:bodyPr wrap="square" lIns="91440" tIns="45720" bIns="45720" numCol="1" anchorCtr="0" compatLnSpc="1">
            <a:prstTxWarp prst="textNoShape">
              <a:avLst/>
            </a:prstTxWarp>
            <a:normAutofit/>
          </a:bodyPr>
          <a:lstStyle/>
          <a:p>
            <a:pPr marL="54864">
              <a:defRPr/>
            </a:pPr>
            <a:r>
              <a:rPr lang="en-NZ" sz="3200" b="1" dirty="0">
                <a:solidFill>
                  <a:schemeClr val="accent2">
                    <a:lumMod val="75000"/>
                  </a:schemeClr>
                </a:solidFill>
              </a:rPr>
              <a:t>Life expectancy</a:t>
            </a:r>
            <a:endParaRPr lang="en-US" sz="3200" b="1" dirty="0">
              <a:solidFill>
                <a:schemeClr val="tx1">
                  <a:alpha val="27000"/>
                </a:schemeClr>
              </a:solidFill>
              <a:effectLst/>
              <a:latin typeface="Castellar" pitchFamily="18" charset="0"/>
            </a:endParaRPr>
          </a:p>
        </p:txBody>
      </p:sp>
      <p:sp>
        <p:nvSpPr>
          <p:cNvPr id="4" name="Rectangle 3"/>
          <p:cNvSpPr/>
          <p:nvPr/>
        </p:nvSpPr>
        <p:spPr>
          <a:xfrm>
            <a:off x="2735291" y="3416618"/>
            <a:ext cx="4734616" cy="584775"/>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chemeClr val="accent3"/>
                </a:solidFill>
                <a:latin typeface="+mn-lt"/>
                <a:cs typeface="+mn-cs"/>
              </a:rPr>
              <a:t>Rheumatic Fever</a:t>
            </a:r>
          </a:p>
        </p:txBody>
      </p:sp>
      <p:sp>
        <p:nvSpPr>
          <p:cNvPr id="5" name="Rectangle 4"/>
          <p:cNvSpPr/>
          <p:nvPr/>
        </p:nvSpPr>
        <p:spPr>
          <a:xfrm>
            <a:off x="3463936" y="3538881"/>
            <a:ext cx="2008884" cy="584775"/>
          </a:xfrm>
          <a:prstGeom prst="rect">
            <a:avLst/>
          </a:prstGeom>
          <a:noFill/>
        </p:spPr>
        <p:txBody>
          <a:bodyPr wrap="none">
            <a:spAutoFit/>
          </a:bodyPr>
          <a:lstStyle/>
          <a:p>
            <a:pPr algn="ctr" fontAlgn="auto">
              <a:spcBef>
                <a:spcPts val="0"/>
              </a:spcBef>
              <a:spcAft>
                <a:spcPts val="0"/>
              </a:spcAft>
              <a:defRPr/>
            </a:pPr>
            <a:r>
              <a:rPr lang="en-US" sz="32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Cancers</a:t>
            </a:r>
          </a:p>
        </p:txBody>
      </p:sp>
      <p:sp>
        <p:nvSpPr>
          <p:cNvPr id="6" name="Rectangle 5"/>
          <p:cNvSpPr/>
          <p:nvPr/>
        </p:nvSpPr>
        <p:spPr>
          <a:xfrm>
            <a:off x="3947321" y="3538881"/>
            <a:ext cx="1279517" cy="584775"/>
          </a:xfrm>
          <a:prstGeom prst="rect">
            <a:avLst/>
          </a:prstGeom>
          <a:noFill/>
        </p:spPr>
        <p:txBody>
          <a:bodyPr wrap="none">
            <a:spAutoFit/>
          </a:bodyPr>
          <a:lstStyle/>
          <a:p>
            <a:pPr algn="ctr" fontAlgn="auto">
              <a:spcBef>
                <a:spcPts val="0"/>
              </a:spcBef>
              <a:spcAft>
                <a:spcPts val="0"/>
              </a:spcAft>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Gout</a:t>
            </a:r>
          </a:p>
        </p:txBody>
      </p:sp>
      <p:sp>
        <p:nvSpPr>
          <p:cNvPr id="10" name="Rectangle 9"/>
          <p:cNvSpPr/>
          <p:nvPr/>
        </p:nvSpPr>
        <p:spPr>
          <a:xfrm>
            <a:off x="1385688" y="3478173"/>
            <a:ext cx="6567825" cy="523220"/>
          </a:xfrm>
          <a:prstGeom prst="rect">
            <a:avLst/>
          </a:prstGeom>
          <a:noFill/>
        </p:spPr>
        <p:txBody>
          <a:bodyPr wrap="none">
            <a:spAutoFit/>
          </a:bodyPr>
          <a:lstStyle/>
          <a:p>
            <a:pPr algn="ctr" fontAlgn="auto">
              <a:spcBef>
                <a:spcPts val="0"/>
              </a:spcBef>
              <a:spcAft>
                <a:spcPts val="0"/>
              </a:spcAft>
              <a:defRPr/>
            </a:pPr>
            <a:r>
              <a:rPr lang="en-US" sz="2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Sudden Infant Death Syndrome</a:t>
            </a:r>
          </a:p>
        </p:txBody>
      </p:sp>
      <p:sp>
        <p:nvSpPr>
          <p:cNvPr id="11" name="Rectangle 10"/>
          <p:cNvSpPr/>
          <p:nvPr/>
        </p:nvSpPr>
        <p:spPr>
          <a:xfrm>
            <a:off x="2995298" y="3553777"/>
            <a:ext cx="4463080" cy="584775"/>
          </a:xfrm>
          <a:prstGeom prst="rect">
            <a:avLst/>
          </a:prstGeom>
          <a:noFill/>
        </p:spPr>
        <p:txBody>
          <a:bodyPr wrap="none">
            <a:spAutoFit/>
          </a:bodyPr>
          <a:lstStyle/>
          <a:p>
            <a:pPr algn="ctr" fontAlgn="auto">
              <a:spcBef>
                <a:spcPts val="0"/>
              </a:spcBef>
              <a:spcAft>
                <a:spcPts val="0"/>
              </a:spcAft>
              <a:defRPr/>
            </a:pPr>
            <a:r>
              <a:rPr lang="en-US"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n-lt"/>
                <a:cs typeface="+mn-cs"/>
              </a:rPr>
              <a:t>Mental Health Issues</a:t>
            </a:r>
          </a:p>
        </p:txBody>
      </p:sp>
      <p:sp>
        <p:nvSpPr>
          <p:cNvPr id="12" name="Rectangle 11"/>
          <p:cNvSpPr/>
          <p:nvPr/>
        </p:nvSpPr>
        <p:spPr>
          <a:xfrm>
            <a:off x="3475376" y="3553777"/>
            <a:ext cx="1851789" cy="584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Suicide</a:t>
            </a:r>
          </a:p>
        </p:txBody>
      </p:sp>
      <p:sp>
        <p:nvSpPr>
          <p:cNvPr id="9" name="Rectangle 8"/>
          <p:cNvSpPr/>
          <p:nvPr/>
        </p:nvSpPr>
        <p:spPr>
          <a:xfrm>
            <a:off x="1888780" y="3831269"/>
            <a:ext cx="5878532" cy="523220"/>
          </a:xfrm>
          <a:prstGeom prst="rect">
            <a:avLst/>
          </a:prstGeom>
          <a:noFill/>
        </p:spPr>
        <p:txBody>
          <a:bodyPr wrap="none">
            <a:spAutoFit/>
          </a:bodyPr>
          <a:lstStyle/>
          <a:p>
            <a:pPr algn="ctr" fontAlgn="auto">
              <a:spcBef>
                <a:spcPts val="0"/>
              </a:spcBef>
              <a:spcAft>
                <a:spcPts val="0"/>
              </a:spcAft>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Chronic Respiratory Disease</a:t>
            </a:r>
          </a:p>
        </p:txBody>
      </p:sp>
      <p:sp>
        <p:nvSpPr>
          <p:cNvPr id="18" name="Rectangle 17"/>
          <p:cNvSpPr/>
          <p:nvPr/>
        </p:nvSpPr>
        <p:spPr>
          <a:xfrm>
            <a:off x="1989769" y="3429000"/>
            <a:ext cx="5676554"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Cardiovascular Disease</a:t>
            </a:r>
          </a:p>
        </p:txBody>
      </p:sp>
      <p:sp>
        <p:nvSpPr>
          <p:cNvPr id="13" name="Rectangle 12"/>
          <p:cNvSpPr/>
          <p:nvPr/>
        </p:nvSpPr>
        <p:spPr>
          <a:xfrm>
            <a:off x="3628584" y="3553777"/>
            <a:ext cx="2028119" cy="584775"/>
          </a:xfrm>
          <a:prstGeom prst="rect">
            <a:avLst/>
          </a:prstGeom>
          <a:noFill/>
        </p:spPr>
        <p:txBody>
          <a:bodyPr wrap="none">
            <a:spAutoFit/>
          </a:bodyPr>
          <a:lstStyle/>
          <a:p>
            <a:pPr algn="ctr" fontAlgn="auto">
              <a:spcBef>
                <a:spcPts val="0"/>
              </a:spcBef>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Diabetes</a:t>
            </a:r>
          </a:p>
        </p:txBody>
      </p:sp>
      <p:sp>
        <p:nvSpPr>
          <p:cNvPr id="2" name="Rectangle 1">
            <a:extLst>
              <a:ext uri="{FF2B5EF4-FFF2-40B4-BE49-F238E27FC236}">
                <a16:creationId xmlns:a16="http://schemas.microsoft.com/office/drawing/2014/main" id="{D321A0A2-9A42-4933-9AB9-79C0795BB09D}"/>
              </a:ext>
            </a:extLst>
          </p:cNvPr>
          <p:cNvSpPr/>
          <p:nvPr/>
        </p:nvSpPr>
        <p:spPr>
          <a:xfrm>
            <a:off x="709298" y="1079390"/>
            <a:ext cx="7823142" cy="461665"/>
          </a:xfrm>
          <a:prstGeom prst="rect">
            <a:avLst/>
          </a:prstGeom>
        </p:spPr>
        <p:txBody>
          <a:bodyPr wrap="square">
            <a:spAutoFit/>
          </a:bodyPr>
          <a:lstStyle/>
          <a:p>
            <a:r>
              <a:rPr lang="en-US" sz="2400" dirty="0"/>
              <a:t>Goal : From a difference of 14 years to a difference of 9 years </a:t>
            </a:r>
          </a:p>
        </p:txBody>
      </p:sp>
      <p:sp>
        <p:nvSpPr>
          <p:cNvPr id="17" name="Rectangle 16">
            <a:extLst>
              <a:ext uri="{FF2B5EF4-FFF2-40B4-BE49-F238E27FC236}">
                <a16:creationId xmlns:a16="http://schemas.microsoft.com/office/drawing/2014/main" id="{DBEAB66A-F5CC-4A2B-AB4E-999CDB0F14F9}"/>
              </a:ext>
            </a:extLst>
          </p:cNvPr>
          <p:cNvSpPr/>
          <p:nvPr/>
        </p:nvSpPr>
        <p:spPr>
          <a:xfrm>
            <a:off x="0" y="6075799"/>
            <a:ext cx="9144000" cy="7750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NZ" sz="4000" dirty="0"/>
          </a:p>
        </p:txBody>
      </p:sp>
    </p:spTree>
    <p:extLst>
      <p:ext uri="{BB962C8B-B14F-4D97-AF65-F5344CB8AC3E}">
        <p14:creationId xmlns:p14="http://schemas.microsoft.com/office/powerpoint/2010/main" val="2219088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6" presetClass="emph" presetSubtype="0" fill="hold" nodeType="withEffect">
                                  <p:stCondLst>
                                    <p:cond delay="0"/>
                                  </p:stCondLst>
                                  <p:childTnLst>
                                    <p:animScale>
                                      <p:cBhvr>
                                        <p:cTn id="9" dur="2000" fill="hold"/>
                                        <p:tgtEl>
                                          <p:spTgt spid="4"/>
                                        </p:tgtEl>
                                      </p:cBhvr>
                                      <p:by x="150000" y="150000"/>
                                    </p:animScale>
                                  </p:childTnLst>
                                </p:cTn>
                              </p:par>
                            </p:childTnLst>
                          </p:cTn>
                        </p:par>
                        <p:par>
                          <p:cTn id="10" fill="hold" nodeType="afterGroup">
                            <p:stCondLst>
                              <p:cond delay="2000"/>
                            </p:stCondLst>
                            <p:childTnLst>
                              <p:par>
                                <p:cTn id="11" presetID="10" presetClass="exit" presetSubtype="0" fill="hold"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6" presetClass="emph" presetSubtype="0" fill="hold" nodeType="withEffect">
                                  <p:stCondLst>
                                    <p:cond delay="0"/>
                                  </p:stCondLst>
                                  <p:childTnLst>
                                    <p:animScale>
                                      <p:cBhvr>
                                        <p:cTn id="19" dur="2000" fill="hold"/>
                                        <p:tgtEl>
                                          <p:spTgt spid="9"/>
                                        </p:tgtEl>
                                      </p:cBhvr>
                                      <p:by x="150000" y="150000"/>
                                    </p:animScale>
                                  </p:childTnLst>
                                </p:cTn>
                              </p:par>
                            </p:childTnLst>
                          </p:cTn>
                        </p:par>
                        <p:par>
                          <p:cTn id="20" fill="hold" nodeType="afterGroup">
                            <p:stCondLst>
                              <p:cond delay="4500"/>
                            </p:stCondLst>
                            <p:childTnLst>
                              <p:par>
                                <p:cTn id="21" presetID="10" presetClass="exit" presetSubtype="0" fill="hold" nodeType="afterEffect">
                                  <p:stCondLst>
                                    <p:cond delay="0"/>
                                  </p:stCondLst>
                                  <p:childTnLst>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par>
                          <p:cTn id="24" fill="hold" nodeType="afterGroup">
                            <p:stCondLst>
                              <p:cond delay="5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600"/>
                                        <p:tgtEl>
                                          <p:spTgt spid="6"/>
                                        </p:tgtEl>
                                      </p:cBhvr>
                                    </p:animEffect>
                                  </p:childTnLst>
                                </p:cTn>
                              </p:par>
                              <p:par>
                                <p:cTn id="28" presetID="6" presetClass="emph" presetSubtype="0" fill="hold" nodeType="withEffect">
                                  <p:stCondLst>
                                    <p:cond delay="0"/>
                                  </p:stCondLst>
                                  <p:childTnLst>
                                    <p:animScale>
                                      <p:cBhvr>
                                        <p:cTn id="29" dur="1700" fill="hold"/>
                                        <p:tgtEl>
                                          <p:spTgt spid="6"/>
                                        </p:tgtEl>
                                      </p:cBhvr>
                                      <p:by x="150000" y="150000"/>
                                    </p:animScale>
                                  </p:childTnLst>
                                </p:cTn>
                              </p:par>
                            </p:childTnLst>
                          </p:cTn>
                        </p:par>
                        <p:par>
                          <p:cTn id="30" fill="hold" nodeType="afterGroup">
                            <p:stCondLst>
                              <p:cond delay="7200"/>
                            </p:stCondLst>
                            <p:childTnLst>
                              <p:par>
                                <p:cTn id="31" presetID="10" presetClass="exit" presetSubtype="0" fill="hold" nodeType="after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par>
                          <p:cTn id="34" fill="hold" nodeType="afterGroup">
                            <p:stCondLst>
                              <p:cond delay="77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par>
                                <p:cTn id="38" presetID="6" presetClass="emph" presetSubtype="0" fill="hold" nodeType="withEffect">
                                  <p:stCondLst>
                                    <p:cond delay="0"/>
                                  </p:stCondLst>
                                  <p:childTnLst>
                                    <p:animScale>
                                      <p:cBhvr>
                                        <p:cTn id="39" dur="2000" fill="hold"/>
                                        <p:tgtEl>
                                          <p:spTgt spid="10"/>
                                        </p:tgtEl>
                                      </p:cBhvr>
                                      <p:by x="150000" y="150000"/>
                                    </p:animScale>
                                  </p:childTnLst>
                                </p:cTn>
                              </p:par>
                            </p:childTnLst>
                          </p:cTn>
                        </p:par>
                        <p:par>
                          <p:cTn id="40" fill="hold" nodeType="afterGroup">
                            <p:stCondLst>
                              <p:cond delay="9700"/>
                            </p:stCondLst>
                            <p:childTnLst>
                              <p:par>
                                <p:cTn id="41" presetID="10" presetClass="exit" presetSubtype="0" fill="hold" nodeType="after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nodeType="afterGroup">
                            <p:stCondLst>
                              <p:cond delay="10200"/>
                            </p:stCondLst>
                            <p:childTnLst>
                              <p:par>
                                <p:cTn id="45" presetID="1"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nodeType="afterGroup">
                            <p:stCondLst>
                              <p:cond delay="10200"/>
                            </p:stCondLst>
                            <p:childTnLst>
                              <p:par>
                                <p:cTn id="48" presetID="6" presetClass="emph" presetSubtype="0" fill="hold" nodeType="afterEffect">
                                  <p:stCondLst>
                                    <p:cond delay="0"/>
                                  </p:stCondLst>
                                  <p:childTnLst>
                                    <p:animScale>
                                      <p:cBhvr>
                                        <p:cTn id="49" dur="2000" fill="hold"/>
                                        <p:tgtEl>
                                          <p:spTgt spid="11"/>
                                        </p:tgtEl>
                                      </p:cBhvr>
                                      <p:by x="150000" y="150000"/>
                                    </p:animScale>
                                  </p:childTnLst>
                                </p:cTn>
                              </p:par>
                            </p:childTnLst>
                          </p:cTn>
                        </p:par>
                        <p:par>
                          <p:cTn id="50" fill="hold" nodeType="afterGroup">
                            <p:stCondLst>
                              <p:cond delay="12200"/>
                            </p:stCondLst>
                            <p:childTnLst>
                              <p:par>
                                <p:cTn id="51" presetID="1" presetClass="exit" presetSubtype="0" fill="hold" nodeType="after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par>
                          <p:cTn id="53" fill="hold" nodeType="afterGroup">
                            <p:stCondLst>
                              <p:cond delay="122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000"/>
                                        <p:tgtEl>
                                          <p:spTgt spid="12"/>
                                        </p:tgtEl>
                                      </p:cBhvr>
                                    </p:animEffect>
                                  </p:childTnLst>
                                </p:cTn>
                              </p:par>
                              <p:par>
                                <p:cTn id="57" presetID="6" presetClass="emph" presetSubtype="0" fill="hold" nodeType="withEffect">
                                  <p:stCondLst>
                                    <p:cond delay="0"/>
                                  </p:stCondLst>
                                  <p:childTnLst>
                                    <p:animScale>
                                      <p:cBhvr>
                                        <p:cTn id="58" dur="2000" fill="hold"/>
                                        <p:tgtEl>
                                          <p:spTgt spid="12"/>
                                        </p:tgtEl>
                                      </p:cBhvr>
                                      <p:by x="150000" y="150000"/>
                                    </p:animScale>
                                  </p:childTnLst>
                                </p:cTn>
                              </p:par>
                            </p:childTnLst>
                          </p:cTn>
                        </p:par>
                        <p:par>
                          <p:cTn id="59" fill="hold" nodeType="afterGroup">
                            <p:stCondLst>
                              <p:cond delay="14200"/>
                            </p:stCondLst>
                            <p:childTnLst>
                              <p:par>
                                <p:cTn id="60" presetID="1" presetClass="exit" presetSubtype="0" fill="hold" nodeType="afterEffect">
                                  <p:stCondLst>
                                    <p:cond delay="0"/>
                                  </p:stCondLst>
                                  <p:childTnLst>
                                    <p:set>
                                      <p:cBhvr>
                                        <p:cTn id="61" dur="1" fill="hold">
                                          <p:stCondLst>
                                            <p:cond delay="0"/>
                                          </p:stCondLst>
                                        </p:cTn>
                                        <p:tgtEl>
                                          <p:spTgt spid="12"/>
                                        </p:tgtEl>
                                        <p:attrNameLst>
                                          <p:attrName>style.visibility</p:attrName>
                                        </p:attrNameLst>
                                      </p:cBhvr>
                                      <p:to>
                                        <p:strVal val="hidden"/>
                                      </p:to>
                                    </p:set>
                                  </p:childTnLst>
                                </p:cTn>
                              </p:par>
                            </p:childTnLst>
                          </p:cTn>
                        </p:par>
                        <p:par>
                          <p:cTn id="62" fill="hold" nodeType="afterGroup">
                            <p:stCondLst>
                              <p:cond delay="14200"/>
                            </p:stCondLst>
                            <p:childTnLst>
                              <p:par>
                                <p:cTn id="63" presetID="1" presetClass="entr" presetSubtype="0"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6" presetClass="emph" presetSubtype="0" fill="hold" nodeType="withEffect">
                                  <p:stCondLst>
                                    <p:cond delay="0"/>
                                  </p:stCondLst>
                                  <p:childTnLst>
                                    <p:animScale>
                                      <p:cBhvr>
                                        <p:cTn id="66" dur="2000" fill="hold"/>
                                        <p:tgtEl>
                                          <p:spTgt spid="5"/>
                                        </p:tgtEl>
                                      </p:cBhvr>
                                      <p:by x="150000" y="150000"/>
                                    </p:animScale>
                                  </p:childTnLst>
                                </p:cTn>
                              </p:par>
                            </p:childTnLst>
                          </p:cTn>
                        </p:par>
                        <p:par>
                          <p:cTn id="67" fill="hold" nodeType="afterGroup">
                            <p:stCondLst>
                              <p:cond delay="16200"/>
                            </p:stCondLst>
                            <p:childTnLst>
                              <p:par>
                                <p:cTn id="68" presetID="1" presetClass="exit" presetSubtype="0" fill="hold" nodeType="afterEffect">
                                  <p:stCondLst>
                                    <p:cond delay="0"/>
                                  </p:stCondLst>
                                  <p:childTnLst>
                                    <p:set>
                                      <p:cBhvr>
                                        <p:cTn id="69" dur="1" fill="hold">
                                          <p:stCondLst>
                                            <p:cond delay="0"/>
                                          </p:stCondLst>
                                        </p:cTn>
                                        <p:tgtEl>
                                          <p:spTgt spid="5"/>
                                        </p:tgtEl>
                                        <p:attrNameLst>
                                          <p:attrName>style.visibility</p:attrName>
                                        </p:attrNameLst>
                                      </p:cBhvr>
                                      <p:to>
                                        <p:strVal val="hidden"/>
                                      </p:to>
                                    </p:set>
                                  </p:childTnLst>
                                </p:cTn>
                              </p:par>
                            </p:childTnLst>
                          </p:cTn>
                        </p:par>
                        <p:par>
                          <p:cTn id="70" fill="hold">
                            <p:stCondLst>
                              <p:cond delay="16200"/>
                            </p:stCondLst>
                            <p:childTnLst>
                              <p:par>
                                <p:cTn id="71" presetID="10"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000"/>
                                        <p:tgtEl>
                                          <p:spTgt spid="18"/>
                                        </p:tgtEl>
                                      </p:cBhvr>
                                    </p:animEffect>
                                  </p:childTnLst>
                                </p:cTn>
                              </p:par>
                              <p:par>
                                <p:cTn id="74" presetID="6" presetClass="emph" presetSubtype="0" fill="hold" nodeType="withEffect">
                                  <p:stCondLst>
                                    <p:cond delay="0"/>
                                  </p:stCondLst>
                                  <p:childTnLst>
                                    <p:animScale>
                                      <p:cBhvr>
                                        <p:cTn id="75" dur="2000" fill="hold"/>
                                        <p:tgtEl>
                                          <p:spTgt spid="18"/>
                                        </p:tgtEl>
                                      </p:cBhvr>
                                      <p:by x="150000" y="150000"/>
                                    </p:animScale>
                                  </p:childTnLst>
                                </p:cTn>
                              </p:par>
                              <p:par>
                                <p:cTn id="76" presetID="10" presetClass="exit" presetSubtype="0" fill="hold" nodeType="withEffect">
                                  <p:stCondLst>
                                    <p:cond delay="175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par>
                          <p:cTn id="79" fill="hold">
                            <p:stCondLst>
                              <p:cond delay="18450"/>
                            </p:stCondLst>
                            <p:childTnLst>
                              <p:par>
                                <p:cTn id="80" presetID="10"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2000"/>
                                        <p:tgtEl>
                                          <p:spTgt spid="13"/>
                                        </p:tgtEl>
                                      </p:cBhvr>
                                    </p:animEffect>
                                  </p:childTnLst>
                                </p:cTn>
                              </p:par>
                            </p:childTnLst>
                          </p:cTn>
                        </p:par>
                        <p:par>
                          <p:cTn id="83" fill="hold">
                            <p:stCondLst>
                              <p:cond delay="20450"/>
                            </p:stCondLst>
                            <p:childTnLst>
                              <p:par>
                                <p:cTn id="84" presetID="6" presetClass="emph" presetSubtype="0" fill="hold" nodeType="afterEffect">
                                  <p:stCondLst>
                                    <p:cond delay="0"/>
                                  </p:stCondLst>
                                  <p:childTnLst>
                                    <p:animScale>
                                      <p:cBhvr>
                                        <p:cTn id="85" dur="2000" fill="hold"/>
                                        <p:tgtEl>
                                          <p:spTgt spid="13"/>
                                        </p:tgtEl>
                                      </p:cBhvr>
                                      <p:by x="150000" y="150000"/>
                                    </p:animScale>
                                  </p:childTnLst>
                                </p:cTn>
                              </p:par>
                            </p:childTnLst>
                          </p:cTn>
                        </p:par>
                        <p:par>
                          <p:cTn id="86" fill="hold">
                            <p:stCondLst>
                              <p:cond delay="22450"/>
                            </p:stCondLst>
                            <p:childTnLst>
                              <p:par>
                                <p:cTn id="87" presetID="10" presetClass="exit" presetSubtype="0" fill="hold" nodeType="after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4CE4520D6F3469B020C8501506770" ma:contentTypeVersion="14" ma:contentTypeDescription="Create a new document." ma:contentTypeScope="" ma:versionID="e10718081a6bee55ec794f318549e375">
  <xsd:schema xmlns:xsd="http://www.w3.org/2001/XMLSchema" xmlns:xs="http://www.w3.org/2001/XMLSchema" xmlns:p="http://schemas.microsoft.com/office/2006/metadata/properties" xmlns:ns1="http://schemas.microsoft.com/sharepoint/v3" xmlns:ns2="662774e8-ceb8-4889-889a-aa8b0aa1d1db" xmlns:ns3="9f0e7999-c8ed-4616-b0a4-fece3b66517b" targetNamespace="http://schemas.microsoft.com/office/2006/metadata/properties" ma:root="true" ma:fieldsID="8064651da9f971ba128248e9d2024f4e" ns1:_="" ns2:_="" ns3:_="">
    <xsd:import namespace="http://schemas.microsoft.com/sharepoint/v3"/>
    <xsd:import namespace="662774e8-ceb8-4889-889a-aa8b0aa1d1db"/>
    <xsd:import namespace="9f0e7999-c8ed-4616-b0a4-fece3b6651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2774e8-ceb8-4889-889a-aa8b0aa1d1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e7999-c8ed-4616-b0a4-fece3b6651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289511-15FF-4436-A70A-30E7CBA3DD5A}"/>
</file>

<file path=customXml/itemProps2.xml><?xml version="1.0" encoding="utf-8"?>
<ds:datastoreItem xmlns:ds="http://schemas.openxmlformats.org/officeDocument/2006/customXml" ds:itemID="{94A29877-5BF9-491D-9487-E3E67FD7C890}">
  <ds:schemaRefs>
    <ds:schemaRef ds:uri="http://purl.org/dc/elements/1.1/"/>
    <ds:schemaRef ds:uri="http://purl.org/dc/dcmitype/"/>
    <ds:schemaRef ds:uri="http://purl.org/dc/terms/"/>
    <ds:schemaRef ds:uri="9c92041d-1610-4f9a-8095-4d4a57bf7cf5"/>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0B850F3-3D06-49C5-AEC1-D932619EDF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TotalTime>
  <Words>5879</Words>
  <Application>Microsoft Office PowerPoint</Application>
  <PresentationFormat>On-screen Show (4:3)</PresentationFormat>
  <Paragraphs>542</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Castellar</vt:lpstr>
      <vt:lpstr>Lucida Calligraphy</vt:lpstr>
      <vt:lpstr>Times New Roman</vt:lpstr>
      <vt:lpstr>Wingdings</vt:lpstr>
      <vt:lpstr>Metropolitan</vt:lpstr>
      <vt:lpstr>Welcome to beautiful Northland   New Zealand</vt:lpstr>
      <vt:lpstr>Tiheiwa  Mauri ora </vt:lpstr>
      <vt:lpstr>Tiheiwa  Mauri ora</vt:lpstr>
      <vt:lpstr>Mauri ora Tamati Krueger </vt:lpstr>
      <vt:lpstr>An impoverished family  </vt:lpstr>
      <vt:lpstr>Mauri ora  Breathe life</vt:lpstr>
      <vt:lpstr>  Ka marama ki roto ,  Ka tiaho ki waho  Hei Kaitiaki , Mauri ora e   What  efforts of knowledge and compassion  is planted in the heart ,  these shall be returned to us …. As hope, as  breath , as life.    </vt:lpstr>
      <vt:lpstr>PowerPoint Presentation</vt:lpstr>
      <vt:lpstr>Life expectancy</vt:lpstr>
      <vt:lpstr>Health and wellbeing affected by rurality housing, roading, flooding etc. </vt:lpstr>
      <vt:lpstr>NZ Epidemiologist  Dr Juliet Rumball Smith </vt:lpstr>
      <vt:lpstr>PowerPoint Presentation</vt:lpstr>
      <vt:lpstr>PowerPoint Presentation</vt:lpstr>
      <vt:lpstr>Meihana Model  Steps in the encounter </vt:lpstr>
      <vt:lpstr>Hidden in plain sight </vt:lpstr>
      <vt:lpstr>Camara Jones </vt:lpstr>
      <vt:lpstr>PowerPoint Presentation</vt:lpstr>
      <vt:lpstr>Equity</vt:lpstr>
      <vt:lpstr>Every time a person enters your space,  seeking your care and attention,  you are being presented a  window of opportunity ,  a chance, a moment, a break  </vt:lpstr>
      <vt:lpstr>PowerPoint Presentation</vt:lpstr>
      <vt:lpstr>1. Connect </vt:lpstr>
      <vt:lpstr>2. Mauri ora   Breathe life –help them to feel the thrill of being alive </vt:lpstr>
      <vt:lpstr>3. Reflect  </vt:lpstr>
      <vt:lpstr>Our unconscious bias is experienced by the patient  </vt:lpstr>
      <vt:lpstr>PowerPoint Presentation</vt:lpstr>
      <vt:lpstr>4. Clinical Action </vt:lpstr>
      <vt:lpstr>5. Stay connected, whilst shifting the power to the patient</vt:lpstr>
      <vt:lpstr>6. Share- prepare, support, empower</vt:lpstr>
      <vt:lpstr>7. Evaluate the encounter and learn </vt:lpstr>
      <vt:lpstr>PowerPoint Presentation</vt:lpstr>
      <vt:lpstr>Thank you for listening    Tiheiwa  Mauri ora </vt:lpstr>
      <vt:lpstr>Mauri ora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beautiful Northland   New Zealand</dc:title>
  <dc:creator>Hemaima Reihana-Tait</dc:creator>
  <cp:lastModifiedBy>Hemaima Reihana</cp:lastModifiedBy>
  <cp:revision>5</cp:revision>
  <dcterms:created xsi:type="dcterms:W3CDTF">2020-09-08T04:50:34Z</dcterms:created>
  <dcterms:modified xsi:type="dcterms:W3CDTF">2020-11-12T04:54:03Z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0x01010067F4CE4520D6F3469B020C8501506770</vt:lpwstr>
  </property>
</Properties>
</file>