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908" r:id="rId5"/>
    <p:sldId id="916" r:id="rId6"/>
    <p:sldId id="914" r:id="rId7"/>
    <p:sldId id="913" r:id="rId8"/>
    <p:sldId id="912" r:id="rId9"/>
    <p:sldId id="919" r:id="rId10"/>
    <p:sldId id="911" r:id="rId11"/>
    <p:sldId id="336" r:id="rId12"/>
    <p:sldId id="256" r:id="rId13"/>
    <p:sldId id="351" r:id="rId14"/>
    <p:sldId id="287" r:id="rId15"/>
    <p:sldId id="903" r:id="rId16"/>
    <p:sldId id="910" r:id="rId17"/>
    <p:sldId id="920" r:id="rId18"/>
    <p:sldId id="909" r:id="rId19"/>
    <p:sldId id="918" r:id="rId20"/>
    <p:sldId id="904" r:id="rId21"/>
    <p:sldId id="917" r:id="rId22"/>
    <p:sldId id="915" r:id="rId23"/>
    <p:sldId id="258" r:id="rId24"/>
    <p:sldId id="921" r:id="rId25"/>
    <p:sldId id="261" r:id="rId2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07CBB-86AC-4912-83A9-D3D335378084}" v="2" dt="2021-05-15T21:03:55.773"/>
    <p1510:client id="{9DE72673-4E42-0408-63E0-4C56A59462CC}" v="2" dt="2021-05-17T01:59:2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rjit Maxwell" userId="b7f9e9c6-6cf7-49bc-8137-5199fad0a47e" providerId="ADAL" clId="{36D07CBB-86AC-4912-83A9-D3D335378084}"/>
    <pc:docChg chg="addSld delSld modSld">
      <pc:chgData name="Amarjit Maxwell" userId="b7f9e9c6-6cf7-49bc-8137-5199fad0a47e" providerId="ADAL" clId="{36D07CBB-86AC-4912-83A9-D3D335378084}" dt="2021-05-15T21:03:55.768" v="1"/>
      <pc:docMkLst>
        <pc:docMk/>
      </pc:docMkLst>
      <pc:sldChg chg="add del">
        <pc:chgData name="Amarjit Maxwell" userId="b7f9e9c6-6cf7-49bc-8137-5199fad0a47e" providerId="ADAL" clId="{36D07CBB-86AC-4912-83A9-D3D335378084}" dt="2021-05-15T21:03:55.768" v="1"/>
        <pc:sldMkLst>
          <pc:docMk/>
          <pc:sldMk cId="2580197765" sldId="318"/>
        </pc:sldMkLst>
      </pc:sldChg>
    </pc:docChg>
  </pc:docChgLst>
  <pc:docChgLst>
    <pc:chgData name="Amarjit Maxwell" userId="b7f9e9c6-6cf7-49bc-8137-5199fad0a47e" providerId="ADAL" clId="{B50F3B6D-8BAE-4265-9DC0-CD1F8BB5F5F2}"/>
    <pc:docChg chg="modSld sldOrd modNotesMaster">
      <pc:chgData name="Amarjit Maxwell" userId="b7f9e9c6-6cf7-49bc-8137-5199fad0a47e" providerId="ADAL" clId="{B50F3B6D-8BAE-4265-9DC0-CD1F8BB5F5F2}" dt="2021-03-10T05:08:55.276" v="2"/>
      <pc:docMkLst>
        <pc:docMk/>
      </pc:docMkLst>
      <pc:sldChg chg="ord">
        <pc:chgData name="Amarjit Maxwell" userId="b7f9e9c6-6cf7-49bc-8137-5199fad0a47e" providerId="ADAL" clId="{B50F3B6D-8BAE-4265-9DC0-CD1F8BB5F5F2}" dt="2021-03-10T05:08:55.276" v="2"/>
        <pc:sldMkLst>
          <pc:docMk/>
          <pc:sldMk cId="0" sldId="918"/>
        </pc:sldMkLst>
      </pc:sldChg>
    </pc:docChg>
  </pc:docChgLst>
  <pc:docChgLst>
    <pc:chgData name="Chris Fawcett" userId="S::chris.fawcett@tuora.org.nz::626ed559-9608-4cce-aa62-150e00934241" providerId="AD" clId="Web-{9DE72673-4E42-0408-63E0-4C56A59462CC}"/>
    <pc:docChg chg="modSld">
      <pc:chgData name="Chris Fawcett" userId="S::chris.fawcett@tuora.org.nz::626ed559-9608-4cce-aa62-150e00934241" providerId="AD" clId="Web-{9DE72673-4E42-0408-63E0-4C56A59462CC}" dt="2021-05-17T01:59:27.272" v="1" actId="1076"/>
      <pc:docMkLst>
        <pc:docMk/>
      </pc:docMkLst>
      <pc:sldChg chg="modSp">
        <pc:chgData name="Chris Fawcett" userId="S::chris.fawcett@tuora.org.nz::626ed559-9608-4cce-aa62-150e00934241" providerId="AD" clId="Web-{9DE72673-4E42-0408-63E0-4C56A59462CC}" dt="2021-05-17T01:59:27.272" v="1" actId="1076"/>
        <pc:sldMkLst>
          <pc:docMk/>
          <pc:sldMk cId="3496092564" sldId="916"/>
        </pc:sldMkLst>
        <pc:picChg chg="mod">
          <ac:chgData name="Chris Fawcett" userId="S::chris.fawcett@tuora.org.nz::626ed559-9608-4cce-aa62-150e00934241" providerId="AD" clId="Web-{9DE72673-4E42-0408-63E0-4C56A59462CC}" dt="2021-05-17T01:59:27.272" v="1" actId="1076"/>
          <ac:picMkLst>
            <pc:docMk/>
            <pc:sldMk cId="3496092564" sldId="916"/>
            <ac:picMk id="7" creationId="{9345DBEC-8C11-4000-A94B-96EE33A3F56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EB7FC-AF95-4F48-B41D-A59C0544174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5BB0130C-4585-4B9C-8372-D51954364F80}">
      <dgm:prSet/>
      <dgm:spPr/>
      <dgm:t>
        <a:bodyPr/>
        <a:lstStyle/>
        <a:p>
          <a:pPr rtl="0"/>
          <a:r>
            <a:rPr lang="en-US"/>
            <a:t>K</a:t>
          </a:r>
          <a:r>
            <a:rPr lang="mi-NZ" err="1"/>
            <a:t>ōrero</a:t>
          </a:r>
          <a:endParaRPr lang="en-US"/>
        </a:p>
      </dgm:t>
    </dgm:pt>
    <dgm:pt modelId="{415C639A-1EA1-49B3-B42C-7811D8DED4E0}" type="parTrans" cxnId="{C96E7CBF-131F-45EA-98D3-57BD0275C237}">
      <dgm:prSet/>
      <dgm:spPr/>
      <dgm:t>
        <a:bodyPr/>
        <a:lstStyle/>
        <a:p>
          <a:pPr rtl="0"/>
          <a:endParaRPr lang="en-US"/>
        </a:p>
      </dgm:t>
    </dgm:pt>
    <dgm:pt modelId="{00FB425E-DD75-4B8F-9845-D5DEA2FD6768}" type="sibTrans" cxnId="{C96E7CBF-131F-45EA-98D3-57BD0275C237}">
      <dgm:prSet/>
      <dgm:spPr/>
      <dgm:t>
        <a:bodyPr/>
        <a:lstStyle/>
        <a:p>
          <a:pPr rtl="0"/>
          <a:endParaRPr lang="en-US"/>
        </a:p>
      </dgm:t>
    </dgm:pt>
    <dgm:pt modelId="{45C44E84-DC51-483C-A78F-5251BE262EB5}">
      <dgm:prSet custT="1"/>
      <dgm:spPr/>
      <dgm:t>
        <a:bodyPr/>
        <a:lstStyle/>
        <a:p>
          <a:pPr algn="ctr" rtl="0"/>
          <a:r>
            <a:rPr lang="en-US" sz="2000"/>
            <a:t>Start the dialogue / conversations with iwi and community  </a:t>
          </a:r>
          <a:r>
            <a:rPr lang="en-US" sz="2000" b="1">
              <a:solidFill>
                <a:srgbClr val="FF0000"/>
              </a:solidFill>
            </a:rPr>
            <a:t>“hold courageous conversations”</a:t>
          </a:r>
        </a:p>
      </dgm:t>
    </dgm:pt>
    <dgm:pt modelId="{AB1E0875-F77D-4C1D-922E-F189EF6D0BE7}" type="parTrans" cxnId="{A0A36C06-14F7-4B9D-B873-16AD73AA447D}">
      <dgm:prSet/>
      <dgm:spPr/>
      <dgm:t>
        <a:bodyPr/>
        <a:lstStyle/>
        <a:p>
          <a:pPr rtl="0"/>
          <a:endParaRPr lang="en-US"/>
        </a:p>
      </dgm:t>
    </dgm:pt>
    <dgm:pt modelId="{EE4FE43E-91A9-4D08-91C1-E00A2B9561FE}" type="sibTrans" cxnId="{A0A36C06-14F7-4B9D-B873-16AD73AA447D}">
      <dgm:prSet/>
      <dgm:spPr/>
      <dgm:t>
        <a:bodyPr/>
        <a:lstStyle/>
        <a:p>
          <a:pPr rtl="0"/>
          <a:endParaRPr lang="en-US"/>
        </a:p>
      </dgm:t>
    </dgm:pt>
    <dgm:pt modelId="{561D17A3-F993-40C8-AA44-81E3225A8DAB}">
      <dgm:prSet/>
      <dgm:spPr/>
      <dgm:t>
        <a:bodyPr/>
        <a:lstStyle/>
        <a:p>
          <a:pPr rtl="0"/>
          <a:r>
            <a:rPr lang="en-US"/>
            <a:t>Whakawhanaungatanga</a:t>
          </a:r>
        </a:p>
      </dgm:t>
    </dgm:pt>
    <dgm:pt modelId="{D30548B3-A8C8-434A-B944-9C7B56738FB2}" type="parTrans" cxnId="{65E6747D-BDD6-43A3-82E3-A11A97EF1635}">
      <dgm:prSet/>
      <dgm:spPr/>
      <dgm:t>
        <a:bodyPr/>
        <a:lstStyle/>
        <a:p>
          <a:pPr rtl="0"/>
          <a:endParaRPr lang="en-US"/>
        </a:p>
      </dgm:t>
    </dgm:pt>
    <dgm:pt modelId="{18F47D8D-0B0C-4786-94D2-B2B6B20BB91F}" type="sibTrans" cxnId="{65E6747D-BDD6-43A3-82E3-A11A97EF1635}">
      <dgm:prSet/>
      <dgm:spPr/>
      <dgm:t>
        <a:bodyPr/>
        <a:lstStyle/>
        <a:p>
          <a:pPr rtl="0"/>
          <a:endParaRPr lang="en-US"/>
        </a:p>
      </dgm:t>
    </dgm:pt>
    <dgm:pt modelId="{E6D417BC-2E5B-4A12-AC19-777829BB8EC3}">
      <dgm:prSet custT="1"/>
      <dgm:spPr/>
      <dgm:t>
        <a:bodyPr/>
        <a:lstStyle/>
        <a:p>
          <a:pPr marL="0" lvl="0" indent="0" algn="ctr" defTabSz="889000" rtl="0">
            <a:lnSpc>
              <a:spcPct val="90000"/>
            </a:lnSpc>
            <a:spcBef>
              <a:spcPct val="0"/>
            </a:spcBef>
            <a:spcAft>
              <a:spcPct val="35000"/>
            </a:spcAft>
            <a:buNone/>
          </a:pPr>
          <a:r>
            <a:rPr lang="en-US" sz="2000" kern="1200">
              <a:solidFill>
                <a:prstClr val="black">
                  <a:hueOff val="0"/>
                  <a:satOff val="0"/>
                  <a:lumOff val="0"/>
                  <a:alphaOff val="0"/>
                </a:prstClr>
              </a:solidFill>
              <a:latin typeface="Calibri" panose="020F0502020204030204"/>
              <a:ea typeface="+mn-ea"/>
              <a:cs typeface="+mn-cs"/>
            </a:rPr>
            <a:t>Strengthen relationships and connectedness    </a:t>
          </a:r>
          <a:r>
            <a:rPr lang="en-US" sz="2000" b="1" kern="1200">
              <a:solidFill>
                <a:srgbClr val="FF0000"/>
              </a:solidFill>
              <a:latin typeface="Calibri" panose="020F0502020204030204"/>
              <a:ea typeface="+mn-ea"/>
              <a:cs typeface="+mn-cs"/>
            </a:rPr>
            <a:t>“Collaboration moves at the speed of trust”</a:t>
          </a:r>
        </a:p>
      </dgm:t>
    </dgm:pt>
    <dgm:pt modelId="{1B4BF68F-2C46-436C-A824-A857F8C80347}" type="parTrans" cxnId="{CBE8142D-47EF-4158-A0C4-DEA613694354}">
      <dgm:prSet/>
      <dgm:spPr/>
      <dgm:t>
        <a:bodyPr/>
        <a:lstStyle/>
        <a:p>
          <a:pPr rtl="0"/>
          <a:endParaRPr lang="en-US"/>
        </a:p>
      </dgm:t>
    </dgm:pt>
    <dgm:pt modelId="{F4C8AB00-355A-4800-B1EB-FB98E8555C89}" type="sibTrans" cxnId="{CBE8142D-47EF-4158-A0C4-DEA613694354}">
      <dgm:prSet/>
      <dgm:spPr/>
      <dgm:t>
        <a:bodyPr/>
        <a:lstStyle/>
        <a:p>
          <a:pPr rtl="0"/>
          <a:endParaRPr lang="en-US"/>
        </a:p>
      </dgm:t>
    </dgm:pt>
    <dgm:pt modelId="{9FB80A2A-1121-4F32-89FF-3B5B582A70D8}">
      <dgm:prSet/>
      <dgm:spPr/>
      <dgm:t>
        <a:bodyPr/>
        <a:lstStyle/>
        <a:p>
          <a:pPr rtl="0"/>
          <a:r>
            <a:rPr lang="en-US"/>
            <a:t>Share</a:t>
          </a:r>
        </a:p>
      </dgm:t>
    </dgm:pt>
    <dgm:pt modelId="{DE9DEC1D-D5D4-4AB9-9FBB-9C28A6047F5E}" type="parTrans" cxnId="{4A2CB55E-C991-41DC-A2D7-B6D0C91D3E67}">
      <dgm:prSet/>
      <dgm:spPr/>
      <dgm:t>
        <a:bodyPr/>
        <a:lstStyle/>
        <a:p>
          <a:pPr rtl="0"/>
          <a:endParaRPr lang="en-US"/>
        </a:p>
      </dgm:t>
    </dgm:pt>
    <dgm:pt modelId="{A17A7472-7238-4687-A5F1-49BCAAA1CA57}" type="sibTrans" cxnId="{4A2CB55E-C991-41DC-A2D7-B6D0C91D3E67}">
      <dgm:prSet/>
      <dgm:spPr/>
      <dgm:t>
        <a:bodyPr/>
        <a:lstStyle/>
        <a:p>
          <a:pPr rtl="0"/>
          <a:endParaRPr lang="en-US"/>
        </a:p>
      </dgm:t>
    </dgm:pt>
    <dgm:pt modelId="{1981C767-2A67-4953-B90B-2CCF3340DA42}">
      <dgm:prSet custT="1"/>
      <dgm:spPr/>
      <dgm:t>
        <a:bodyPr/>
        <a:lstStyle/>
        <a:p>
          <a:pPr algn="ctr" rtl="0"/>
          <a:r>
            <a:rPr lang="en-US" sz="2000" kern="1200"/>
            <a:t>Share your learnings – </a:t>
          </a:r>
          <a:r>
            <a:rPr lang="en-US" sz="2000" b="1" kern="1200">
              <a:solidFill>
                <a:srgbClr val="FF0000"/>
              </a:solidFill>
            </a:rPr>
            <a:t>“the good, bad and ugly” </a:t>
          </a:r>
          <a:r>
            <a:rPr lang="en-US" sz="2000" kern="1200">
              <a:solidFill>
                <a:prstClr val="black">
                  <a:hueOff val="0"/>
                  <a:satOff val="0"/>
                  <a:lumOff val="0"/>
                  <a:alphaOff val="0"/>
                </a:prstClr>
              </a:solidFill>
              <a:latin typeface="Calibri" panose="020F0502020204030204"/>
              <a:ea typeface="+mn-ea"/>
              <a:cs typeface="+mn-cs"/>
            </a:rPr>
            <a:t>let’s not re-invent </a:t>
          </a:r>
          <a:r>
            <a:rPr lang="en-US" sz="2000" kern="1200"/>
            <a:t>the wheel</a:t>
          </a:r>
          <a:endParaRPr lang="en-US" sz="1200" kern="1200"/>
        </a:p>
      </dgm:t>
    </dgm:pt>
    <dgm:pt modelId="{B3A3D14F-309C-4A79-B42E-4F9CB86DAE50}" type="parTrans" cxnId="{A652E853-250C-44D5-AA6E-2CBC7AEC71EA}">
      <dgm:prSet/>
      <dgm:spPr/>
      <dgm:t>
        <a:bodyPr/>
        <a:lstStyle/>
        <a:p>
          <a:pPr rtl="0"/>
          <a:endParaRPr lang="en-US"/>
        </a:p>
      </dgm:t>
    </dgm:pt>
    <dgm:pt modelId="{DE217701-DF50-4332-9F0C-77BD216B6514}" type="sibTrans" cxnId="{A652E853-250C-44D5-AA6E-2CBC7AEC71EA}">
      <dgm:prSet/>
      <dgm:spPr/>
      <dgm:t>
        <a:bodyPr/>
        <a:lstStyle/>
        <a:p>
          <a:pPr rtl="0"/>
          <a:endParaRPr lang="en-US"/>
        </a:p>
      </dgm:t>
    </dgm:pt>
    <dgm:pt modelId="{CC39DCA0-F135-43A0-A8E9-86B306017E79}" type="pres">
      <dgm:prSet presAssocID="{67BEB7FC-AF95-4F48-B41D-A59C05441747}" presName="Name0" presStyleCnt="0">
        <dgm:presLayoutVars>
          <dgm:dir/>
          <dgm:animLvl val="lvl"/>
          <dgm:resizeHandles val="exact"/>
        </dgm:presLayoutVars>
      </dgm:prSet>
      <dgm:spPr/>
    </dgm:pt>
    <dgm:pt modelId="{4A17EFE2-9EC7-4016-B92A-EC8903223F40}" type="pres">
      <dgm:prSet presAssocID="{5BB0130C-4585-4B9C-8372-D51954364F80}" presName="linNode" presStyleCnt="0"/>
      <dgm:spPr/>
    </dgm:pt>
    <dgm:pt modelId="{91E8C476-A777-416E-83E0-CF7487E0A958}" type="pres">
      <dgm:prSet presAssocID="{5BB0130C-4585-4B9C-8372-D51954364F80}" presName="parentText" presStyleLbl="alignNode1" presStyleIdx="0" presStyleCnt="3" custScaleX="252956" custLinFactNeighborY="-2888">
        <dgm:presLayoutVars>
          <dgm:chMax val="1"/>
          <dgm:bulletEnabled/>
        </dgm:presLayoutVars>
      </dgm:prSet>
      <dgm:spPr/>
    </dgm:pt>
    <dgm:pt modelId="{A963EE75-BD56-4BF7-AE54-0A8FDA5D42C7}" type="pres">
      <dgm:prSet presAssocID="{5BB0130C-4585-4B9C-8372-D51954364F80}" presName="descendantText" presStyleLbl="alignAccFollowNode1" presStyleIdx="0" presStyleCnt="3" custLinFactNeighborX="-713" custLinFactNeighborY="858">
        <dgm:presLayoutVars>
          <dgm:bulletEnabled/>
        </dgm:presLayoutVars>
      </dgm:prSet>
      <dgm:spPr/>
    </dgm:pt>
    <dgm:pt modelId="{853AA62B-4F82-4879-84E1-084ED33AC2E1}" type="pres">
      <dgm:prSet presAssocID="{00FB425E-DD75-4B8F-9845-D5DEA2FD6768}" presName="sp" presStyleCnt="0"/>
      <dgm:spPr/>
    </dgm:pt>
    <dgm:pt modelId="{DE8B13C0-D523-41A3-94DC-BB42085F6641}" type="pres">
      <dgm:prSet presAssocID="{561D17A3-F993-40C8-AA44-81E3225A8DAB}" presName="linNode" presStyleCnt="0"/>
      <dgm:spPr/>
    </dgm:pt>
    <dgm:pt modelId="{C9CB9002-72C7-47F5-8C0B-A8C996701FE0}" type="pres">
      <dgm:prSet presAssocID="{561D17A3-F993-40C8-AA44-81E3225A8DAB}" presName="parentText" presStyleLbl="alignNode1" presStyleIdx="1" presStyleCnt="3" custScaleX="252956" custLinFactNeighborY="-2888">
        <dgm:presLayoutVars>
          <dgm:chMax val="1"/>
          <dgm:bulletEnabled/>
        </dgm:presLayoutVars>
      </dgm:prSet>
      <dgm:spPr/>
    </dgm:pt>
    <dgm:pt modelId="{D5E5A73B-82C7-4C59-A9BB-D84BC786153C}" type="pres">
      <dgm:prSet presAssocID="{561D17A3-F993-40C8-AA44-81E3225A8DAB}" presName="descendantText" presStyleLbl="alignAccFollowNode1" presStyleIdx="1" presStyleCnt="3">
        <dgm:presLayoutVars>
          <dgm:bulletEnabled/>
        </dgm:presLayoutVars>
      </dgm:prSet>
      <dgm:spPr/>
    </dgm:pt>
    <dgm:pt modelId="{9C7C18EF-C6FF-40EB-ABC0-6BC5091B070B}" type="pres">
      <dgm:prSet presAssocID="{18F47D8D-0B0C-4786-94D2-B2B6B20BB91F}" presName="sp" presStyleCnt="0"/>
      <dgm:spPr/>
    </dgm:pt>
    <dgm:pt modelId="{B2F37273-35F2-42BB-BA47-9C6C7B9BF6BA}" type="pres">
      <dgm:prSet presAssocID="{9FB80A2A-1121-4F32-89FF-3B5B582A70D8}" presName="linNode" presStyleCnt="0"/>
      <dgm:spPr/>
    </dgm:pt>
    <dgm:pt modelId="{879AC041-1B1D-4A85-9823-C989818D35C6}" type="pres">
      <dgm:prSet presAssocID="{9FB80A2A-1121-4F32-89FF-3B5B582A70D8}" presName="parentText" presStyleLbl="alignNode1" presStyleIdx="2" presStyleCnt="3" custScaleX="252956">
        <dgm:presLayoutVars>
          <dgm:chMax val="1"/>
          <dgm:bulletEnabled/>
        </dgm:presLayoutVars>
      </dgm:prSet>
      <dgm:spPr/>
    </dgm:pt>
    <dgm:pt modelId="{E9CEC94C-5FAD-4FF5-9B36-38533B7082EE}" type="pres">
      <dgm:prSet presAssocID="{9FB80A2A-1121-4F32-89FF-3B5B582A70D8}" presName="descendantText" presStyleLbl="alignAccFollowNode1" presStyleIdx="2" presStyleCnt="3">
        <dgm:presLayoutVars>
          <dgm:bulletEnabled/>
        </dgm:presLayoutVars>
      </dgm:prSet>
      <dgm:spPr/>
    </dgm:pt>
  </dgm:ptLst>
  <dgm:cxnLst>
    <dgm:cxn modelId="{A0A36C06-14F7-4B9D-B873-16AD73AA447D}" srcId="{5BB0130C-4585-4B9C-8372-D51954364F80}" destId="{45C44E84-DC51-483C-A78F-5251BE262EB5}" srcOrd="0" destOrd="0" parTransId="{AB1E0875-F77D-4C1D-922E-F189EF6D0BE7}" sibTransId="{EE4FE43E-91A9-4D08-91C1-E00A2B9561FE}"/>
    <dgm:cxn modelId="{CBE8142D-47EF-4158-A0C4-DEA613694354}" srcId="{561D17A3-F993-40C8-AA44-81E3225A8DAB}" destId="{E6D417BC-2E5B-4A12-AC19-777829BB8EC3}" srcOrd="0" destOrd="0" parTransId="{1B4BF68F-2C46-436C-A824-A857F8C80347}" sibTransId="{F4C8AB00-355A-4800-B1EB-FB98E8555C89}"/>
    <dgm:cxn modelId="{E776A53F-93D7-4593-B4AC-3FAEDDC1A8BC}" type="presOf" srcId="{561D17A3-F993-40C8-AA44-81E3225A8DAB}" destId="{C9CB9002-72C7-47F5-8C0B-A8C996701FE0}" srcOrd="0" destOrd="0" presId="urn:microsoft.com/office/officeart/2016/7/layout/VerticalSolidActionList"/>
    <dgm:cxn modelId="{4A2CB55E-C991-41DC-A2D7-B6D0C91D3E67}" srcId="{67BEB7FC-AF95-4F48-B41D-A59C05441747}" destId="{9FB80A2A-1121-4F32-89FF-3B5B582A70D8}" srcOrd="2" destOrd="0" parTransId="{DE9DEC1D-D5D4-4AB9-9FBB-9C28A6047F5E}" sibTransId="{A17A7472-7238-4687-A5F1-49BCAAA1CA57}"/>
    <dgm:cxn modelId="{69369A66-DD24-4413-80D7-D8B8398BD6FA}" type="presOf" srcId="{E6D417BC-2E5B-4A12-AC19-777829BB8EC3}" destId="{D5E5A73B-82C7-4C59-A9BB-D84BC786153C}" srcOrd="0" destOrd="0" presId="urn:microsoft.com/office/officeart/2016/7/layout/VerticalSolidActionList"/>
    <dgm:cxn modelId="{DFE59267-3A19-445D-8880-783EE48851C0}" type="presOf" srcId="{67BEB7FC-AF95-4F48-B41D-A59C05441747}" destId="{CC39DCA0-F135-43A0-A8E9-86B306017E79}" srcOrd="0" destOrd="0" presId="urn:microsoft.com/office/officeart/2016/7/layout/VerticalSolidActionList"/>
    <dgm:cxn modelId="{A652E853-250C-44D5-AA6E-2CBC7AEC71EA}" srcId="{9FB80A2A-1121-4F32-89FF-3B5B582A70D8}" destId="{1981C767-2A67-4953-B90B-2CCF3340DA42}" srcOrd="0" destOrd="0" parTransId="{B3A3D14F-309C-4A79-B42E-4F9CB86DAE50}" sibTransId="{DE217701-DF50-4332-9F0C-77BD216B6514}"/>
    <dgm:cxn modelId="{65E6747D-BDD6-43A3-82E3-A11A97EF1635}" srcId="{67BEB7FC-AF95-4F48-B41D-A59C05441747}" destId="{561D17A3-F993-40C8-AA44-81E3225A8DAB}" srcOrd="1" destOrd="0" parTransId="{D30548B3-A8C8-434A-B944-9C7B56738FB2}" sibTransId="{18F47D8D-0B0C-4786-94D2-B2B6B20BB91F}"/>
    <dgm:cxn modelId="{8475EA97-56C2-479A-AE6D-7317192C397B}" type="presOf" srcId="{5BB0130C-4585-4B9C-8372-D51954364F80}" destId="{91E8C476-A777-416E-83E0-CF7487E0A958}" srcOrd="0" destOrd="0" presId="urn:microsoft.com/office/officeart/2016/7/layout/VerticalSolidActionList"/>
    <dgm:cxn modelId="{B17F83AF-A282-48DE-9336-461F8C74004A}" type="presOf" srcId="{45C44E84-DC51-483C-A78F-5251BE262EB5}" destId="{A963EE75-BD56-4BF7-AE54-0A8FDA5D42C7}" srcOrd="0" destOrd="0" presId="urn:microsoft.com/office/officeart/2016/7/layout/VerticalSolidActionList"/>
    <dgm:cxn modelId="{C96E7CBF-131F-45EA-98D3-57BD0275C237}" srcId="{67BEB7FC-AF95-4F48-B41D-A59C05441747}" destId="{5BB0130C-4585-4B9C-8372-D51954364F80}" srcOrd="0" destOrd="0" parTransId="{415C639A-1EA1-49B3-B42C-7811D8DED4E0}" sibTransId="{00FB425E-DD75-4B8F-9845-D5DEA2FD6768}"/>
    <dgm:cxn modelId="{88575EC0-5A40-41EA-9EE7-EFFE3BC4089D}" type="presOf" srcId="{9FB80A2A-1121-4F32-89FF-3B5B582A70D8}" destId="{879AC041-1B1D-4A85-9823-C989818D35C6}" srcOrd="0" destOrd="0" presId="urn:microsoft.com/office/officeart/2016/7/layout/VerticalSolidActionList"/>
    <dgm:cxn modelId="{722F72E7-8D40-48CA-B8AA-0A48E9C8E636}" type="presOf" srcId="{1981C767-2A67-4953-B90B-2CCF3340DA42}" destId="{E9CEC94C-5FAD-4FF5-9B36-38533B7082EE}" srcOrd="0" destOrd="0" presId="urn:microsoft.com/office/officeart/2016/7/layout/VerticalSolidActionList"/>
    <dgm:cxn modelId="{04BE1554-EB8F-4A34-AD65-09261FDCEAE6}" type="presParOf" srcId="{CC39DCA0-F135-43A0-A8E9-86B306017E79}" destId="{4A17EFE2-9EC7-4016-B92A-EC8903223F40}" srcOrd="0" destOrd="0" presId="urn:microsoft.com/office/officeart/2016/7/layout/VerticalSolidActionList"/>
    <dgm:cxn modelId="{399C3F9E-8CA9-49D5-B16B-5D1D98FB0731}" type="presParOf" srcId="{4A17EFE2-9EC7-4016-B92A-EC8903223F40}" destId="{91E8C476-A777-416E-83E0-CF7487E0A958}" srcOrd="0" destOrd="0" presId="urn:microsoft.com/office/officeart/2016/7/layout/VerticalSolidActionList"/>
    <dgm:cxn modelId="{6949896F-591F-47BB-A7E3-528364655EBE}" type="presParOf" srcId="{4A17EFE2-9EC7-4016-B92A-EC8903223F40}" destId="{A963EE75-BD56-4BF7-AE54-0A8FDA5D42C7}" srcOrd="1" destOrd="0" presId="urn:microsoft.com/office/officeart/2016/7/layout/VerticalSolidActionList"/>
    <dgm:cxn modelId="{852308D5-B4C6-4F5B-96DA-50D0CFFB4245}" type="presParOf" srcId="{CC39DCA0-F135-43A0-A8E9-86B306017E79}" destId="{853AA62B-4F82-4879-84E1-084ED33AC2E1}" srcOrd="1" destOrd="0" presId="urn:microsoft.com/office/officeart/2016/7/layout/VerticalSolidActionList"/>
    <dgm:cxn modelId="{E5F2B0D6-587B-4871-9776-4C62CE31A6FB}" type="presParOf" srcId="{CC39DCA0-F135-43A0-A8E9-86B306017E79}" destId="{DE8B13C0-D523-41A3-94DC-BB42085F6641}" srcOrd="2" destOrd="0" presId="urn:microsoft.com/office/officeart/2016/7/layout/VerticalSolidActionList"/>
    <dgm:cxn modelId="{DE13762F-F1E9-4B83-A507-8689C0A13249}" type="presParOf" srcId="{DE8B13C0-D523-41A3-94DC-BB42085F6641}" destId="{C9CB9002-72C7-47F5-8C0B-A8C996701FE0}" srcOrd="0" destOrd="0" presId="urn:microsoft.com/office/officeart/2016/7/layout/VerticalSolidActionList"/>
    <dgm:cxn modelId="{F3AFB89E-5D2B-45A6-848D-02C4F0F9D47E}" type="presParOf" srcId="{DE8B13C0-D523-41A3-94DC-BB42085F6641}" destId="{D5E5A73B-82C7-4C59-A9BB-D84BC786153C}" srcOrd="1" destOrd="0" presId="urn:microsoft.com/office/officeart/2016/7/layout/VerticalSolidActionList"/>
    <dgm:cxn modelId="{DF23B4A3-2982-4843-9A70-AB8743E55825}" type="presParOf" srcId="{CC39DCA0-F135-43A0-A8E9-86B306017E79}" destId="{9C7C18EF-C6FF-40EB-ABC0-6BC5091B070B}" srcOrd="3" destOrd="0" presId="urn:microsoft.com/office/officeart/2016/7/layout/VerticalSolidActionList"/>
    <dgm:cxn modelId="{A3152169-4B1F-40AD-8CAD-813594E6BCE3}" type="presParOf" srcId="{CC39DCA0-F135-43A0-A8E9-86B306017E79}" destId="{B2F37273-35F2-42BB-BA47-9C6C7B9BF6BA}" srcOrd="4" destOrd="0" presId="urn:microsoft.com/office/officeart/2016/7/layout/VerticalSolidActionList"/>
    <dgm:cxn modelId="{5D108D6E-0870-40B5-88B6-32C2E6818541}" type="presParOf" srcId="{B2F37273-35F2-42BB-BA47-9C6C7B9BF6BA}" destId="{879AC041-1B1D-4A85-9823-C989818D35C6}" srcOrd="0" destOrd="0" presId="urn:microsoft.com/office/officeart/2016/7/layout/VerticalSolidActionList"/>
    <dgm:cxn modelId="{AF8ED1DB-7510-4154-A518-8CE0F7CB098E}" type="presParOf" srcId="{B2F37273-35F2-42BB-BA47-9C6C7B9BF6BA}" destId="{E9CEC94C-5FAD-4FF5-9B36-38533B7082EE}"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3EE75-BD56-4BF7-AE54-0A8FDA5D42C7}">
      <dsp:nvSpPr>
        <dsp:cNvPr id="0" name=""/>
        <dsp:cNvSpPr/>
      </dsp:nvSpPr>
      <dsp:spPr>
        <a:xfrm>
          <a:off x="3372454" y="10602"/>
          <a:ext cx="5346829" cy="11095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743" tIns="281823" rIns="103743" bIns="281823" numCol="1" spcCol="1270" anchor="ctr" anchorCtr="0">
          <a:noAutofit/>
        </a:bodyPr>
        <a:lstStyle/>
        <a:p>
          <a:pPr marL="0" lvl="0" indent="0" algn="ctr" defTabSz="889000" rtl="0">
            <a:lnSpc>
              <a:spcPct val="90000"/>
            </a:lnSpc>
            <a:spcBef>
              <a:spcPct val="0"/>
            </a:spcBef>
            <a:spcAft>
              <a:spcPct val="35000"/>
            </a:spcAft>
            <a:buNone/>
          </a:pPr>
          <a:r>
            <a:rPr lang="en-US" sz="2000" kern="1200"/>
            <a:t>Start the dialogue / conversations with iwi and community  </a:t>
          </a:r>
          <a:r>
            <a:rPr lang="en-US" sz="2000" b="1" kern="1200">
              <a:solidFill>
                <a:srgbClr val="FF0000"/>
              </a:solidFill>
            </a:rPr>
            <a:t>“hold courageous conversations”</a:t>
          </a:r>
        </a:p>
      </dsp:txBody>
      <dsp:txXfrm>
        <a:off x="3372454" y="10602"/>
        <a:ext cx="5346829" cy="1109537"/>
      </dsp:txXfrm>
    </dsp:sp>
    <dsp:sp modelId="{91E8C476-A777-416E-83E0-CF7487E0A958}">
      <dsp:nvSpPr>
        <dsp:cNvPr id="0" name=""/>
        <dsp:cNvSpPr/>
      </dsp:nvSpPr>
      <dsp:spPr>
        <a:xfrm>
          <a:off x="703" y="0"/>
          <a:ext cx="3381281" cy="1109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34" tIns="109598" rIns="70734" bIns="109598" numCol="1" spcCol="1270" anchor="ctr" anchorCtr="0">
          <a:noAutofit/>
        </a:bodyPr>
        <a:lstStyle/>
        <a:p>
          <a:pPr marL="0" lvl="0" indent="0" algn="ctr" defTabSz="1155700" rtl="0">
            <a:lnSpc>
              <a:spcPct val="90000"/>
            </a:lnSpc>
            <a:spcBef>
              <a:spcPct val="0"/>
            </a:spcBef>
            <a:spcAft>
              <a:spcPct val="35000"/>
            </a:spcAft>
            <a:buNone/>
          </a:pPr>
          <a:r>
            <a:rPr lang="en-US" sz="2600" kern="1200"/>
            <a:t>K</a:t>
          </a:r>
          <a:r>
            <a:rPr lang="mi-NZ" sz="2600" kern="1200" err="1"/>
            <a:t>ōrero</a:t>
          </a:r>
          <a:endParaRPr lang="en-US" sz="2600" kern="1200"/>
        </a:p>
      </dsp:txBody>
      <dsp:txXfrm>
        <a:off x="703" y="0"/>
        <a:ext cx="3381281" cy="1109537"/>
      </dsp:txXfrm>
    </dsp:sp>
    <dsp:sp modelId="{D5E5A73B-82C7-4C59-A9BB-D84BC786153C}">
      <dsp:nvSpPr>
        <dsp:cNvPr id="0" name=""/>
        <dsp:cNvSpPr/>
      </dsp:nvSpPr>
      <dsp:spPr>
        <a:xfrm>
          <a:off x="3381984" y="1177192"/>
          <a:ext cx="5346829" cy="11095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743" tIns="281823" rIns="103743" bIns="281823" numCol="1" spcCol="1270" anchor="ctr" anchorCtr="0">
          <a:noAutofit/>
        </a:bodyPr>
        <a:lstStyle/>
        <a:p>
          <a:pPr marL="0" lvl="0" indent="0" algn="ctr" defTabSz="889000" rtl="0">
            <a:lnSpc>
              <a:spcPct val="90000"/>
            </a:lnSpc>
            <a:spcBef>
              <a:spcPct val="0"/>
            </a:spcBef>
            <a:spcAft>
              <a:spcPct val="35000"/>
            </a:spcAft>
            <a:buNone/>
          </a:pPr>
          <a:r>
            <a:rPr lang="en-US" sz="2000" kern="1200">
              <a:solidFill>
                <a:prstClr val="black">
                  <a:hueOff val="0"/>
                  <a:satOff val="0"/>
                  <a:lumOff val="0"/>
                  <a:alphaOff val="0"/>
                </a:prstClr>
              </a:solidFill>
              <a:latin typeface="Calibri" panose="020F0502020204030204"/>
              <a:ea typeface="+mn-ea"/>
              <a:cs typeface="+mn-cs"/>
            </a:rPr>
            <a:t>Strengthen relationships and connectedness    </a:t>
          </a:r>
          <a:r>
            <a:rPr lang="en-US" sz="2000" b="1" kern="1200">
              <a:solidFill>
                <a:srgbClr val="FF0000"/>
              </a:solidFill>
              <a:latin typeface="Calibri" panose="020F0502020204030204"/>
              <a:ea typeface="+mn-ea"/>
              <a:cs typeface="+mn-cs"/>
            </a:rPr>
            <a:t>“Collaboration moves at the speed of trust”</a:t>
          </a:r>
        </a:p>
      </dsp:txBody>
      <dsp:txXfrm>
        <a:off x="3381984" y="1177192"/>
        <a:ext cx="5346829" cy="1109537"/>
      </dsp:txXfrm>
    </dsp:sp>
    <dsp:sp modelId="{C9CB9002-72C7-47F5-8C0B-A8C996701FE0}">
      <dsp:nvSpPr>
        <dsp:cNvPr id="0" name=""/>
        <dsp:cNvSpPr/>
      </dsp:nvSpPr>
      <dsp:spPr>
        <a:xfrm>
          <a:off x="703" y="1145148"/>
          <a:ext cx="3381281" cy="1109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34" tIns="109598" rIns="70734" bIns="109598" numCol="1" spcCol="1270" anchor="ctr" anchorCtr="0">
          <a:noAutofit/>
        </a:bodyPr>
        <a:lstStyle/>
        <a:p>
          <a:pPr marL="0" lvl="0" indent="0" algn="ctr" defTabSz="1155700" rtl="0">
            <a:lnSpc>
              <a:spcPct val="90000"/>
            </a:lnSpc>
            <a:spcBef>
              <a:spcPct val="0"/>
            </a:spcBef>
            <a:spcAft>
              <a:spcPct val="35000"/>
            </a:spcAft>
            <a:buNone/>
          </a:pPr>
          <a:r>
            <a:rPr lang="en-US" sz="2600" kern="1200"/>
            <a:t>Whakawhanaungatanga</a:t>
          </a:r>
        </a:p>
      </dsp:txBody>
      <dsp:txXfrm>
        <a:off x="703" y="1145148"/>
        <a:ext cx="3381281" cy="1109537"/>
      </dsp:txXfrm>
    </dsp:sp>
    <dsp:sp modelId="{E9CEC94C-5FAD-4FF5-9B36-38533B7082EE}">
      <dsp:nvSpPr>
        <dsp:cNvPr id="0" name=""/>
        <dsp:cNvSpPr/>
      </dsp:nvSpPr>
      <dsp:spPr>
        <a:xfrm>
          <a:off x="3381984" y="2353302"/>
          <a:ext cx="5346829" cy="11095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743" tIns="281823" rIns="103743" bIns="281823" numCol="1" spcCol="1270" anchor="ctr" anchorCtr="0">
          <a:noAutofit/>
        </a:bodyPr>
        <a:lstStyle/>
        <a:p>
          <a:pPr marL="0" lvl="0" indent="0" algn="ctr" defTabSz="889000" rtl="0">
            <a:lnSpc>
              <a:spcPct val="90000"/>
            </a:lnSpc>
            <a:spcBef>
              <a:spcPct val="0"/>
            </a:spcBef>
            <a:spcAft>
              <a:spcPct val="35000"/>
            </a:spcAft>
            <a:buNone/>
          </a:pPr>
          <a:r>
            <a:rPr lang="en-US" sz="2000" kern="1200"/>
            <a:t>Share your learnings – </a:t>
          </a:r>
          <a:r>
            <a:rPr lang="en-US" sz="2000" b="1" kern="1200">
              <a:solidFill>
                <a:srgbClr val="FF0000"/>
              </a:solidFill>
            </a:rPr>
            <a:t>“the good, bad and ugly” </a:t>
          </a:r>
          <a:r>
            <a:rPr lang="en-US" sz="2000" kern="1200">
              <a:solidFill>
                <a:prstClr val="black">
                  <a:hueOff val="0"/>
                  <a:satOff val="0"/>
                  <a:lumOff val="0"/>
                  <a:alphaOff val="0"/>
                </a:prstClr>
              </a:solidFill>
              <a:latin typeface="Calibri" panose="020F0502020204030204"/>
              <a:ea typeface="+mn-ea"/>
              <a:cs typeface="+mn-cs"/>
            </a:rPr>
            <a:t>let’s not re-invent </a:t>
          </a:r>
          <a:r>
            <a:rPr lang="en-US" sz="2000" kern="1200"/>
            <a:t>the wheel</a:t>
          </a:r>
          <a:endParaRPr lang="en-US" sz="1200" kern="1200"/>
        </a:p>
      </dsp:txBody>
      <dsp:txXfrm>
        <a:off x="3381984" y="2353302"/>
        <a:ext cx="5346829" cy="1109537"/>
      </dsp:txXfrm>
    </dsp:sp>
    <dsp:sp modelId="{879AC041-1B1D-4A85-9823-C989818D35C6}">
      <dsp:nvSpPr>
        <dsp:cNvPr id="0" name=""/>
        <dsp:cNvSpPr/>
      </dsp:nvSpPr>
      <dsp:spPr>
        <a:xfrm>
          <a:off x="703" y="2353302"/>
          <a:ext cx="3381281" cy="1109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34" tIns="109598" rIns="70734" bIns="109598" numCol="1" spcCol="1270" anchor="ctr" anchorCtr="0">
          <a:noAutofit/>
        </a:bodyPr>
        <a:lstStyle/>
        <a:p>
          <a:pPr marL="0" lvl="0" indent="0" algn="ctr" defTabSz="1155700" rtl="0">
            <a:lnSpc>
              <a:spcPct val="90000"/>
            </a:lnSpc>
            <a:spcBef>
              <a:spcPct val="0"/>
            </a:spcBef>
            <a:spcAft>
              <a:spcPct val="35000"/>
            </a:spcAft>
            <a:buNone/>
          </a:pPr>
          <a:r>
            <a:rPr lang="en-US" sz="2600" kern="1200"/>
            <a:t>Share</a:t>
          </a:r>
        </a:p>
      </dsp:txBody>
      <dsp:txXfrm>
        <a:off x="703" y="2353302"/>
        <a:ext cx="3381281" cy="110953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A0C30D9-A5E5-47CA-9A4B-EE375D1E187E}" type="datetimeFigureOut">
              <a:rPr lang="en-NZ" smtClean="0"/>
              <a:t>16/05/2021</a:t>
            </a:fld>
            <a:endParaRPr lang="en-NZ"/>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105360FC-0C8C-40A6-B449-BFE99CC3A8FE}" type="slidenum">
              <a:rPr lang="en-NZ" smtClean="0"/>
              <a:t>‹#›</a:t>
            </a:fld>
            <a:endParaRPr lang="en-NZ"/>
          </a:p>
        </p:txBody>
      </p:sp>
    </p:spTree>
    <p:extLst>
      <p:ext uri="{BB962C8B-B14F-4D97-AF65-F5344CB8AC3E}">
        <p14:creationId xmlns:p14="http://schemas.microsoft.com/office/powerpoint/2010/main" val="419865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Designing our</a:t>
            </a:r>
            <a:r>
              <a:rPr lang="en-NZ" baseline="0"/>
              <a:t> health system – what do we want?</a:t>
            </a:r>
          </a:p>
          <a:p>
            <a:r>
              <a:rPr lang="en-NZ" baseline="0"/>
              <a:t>Our health system will keep our community healthy by:</a:t>
            </a:r>
          </a:p>
          <a:p>
            <a:pPr marL="228582" indent="-228582">
              <a:buAutoNum type="arabicPeriod"/>
            </a:pPr>
            <a:r>
              <a:rPr lang="en-NZ" baseline="0"/>
              <a:t>Promoting health and wellbeing</a:t>
            </a:r>
          </a:p>
          <a:p>
            <a:pPr marL="228582" indent="-228582">
              <a:buAutoNum type="arabicPeriod"/>
            </a:pPr>
            <a:r>
              <a:rPr lang="en-NZ" baseline="0"/>
              <a:t>Preventing the onset and development of avoidable illness</a:t>
            </a:r>
          </a:p>
          <a:p>
            <a:pPr marL="228582" indent="-228582">
              <a:buAutoNum type="arabicPeriod"/>
            </a:pPr>
            <a:r>
              <a:rPr lang="en-NZ" baseline="0"/>
              <a:t>Improving health outcomes</a:t>
            </a:r>
          </a:p>
          <a:p>
            <a:pPr marL="228582" indent="-228582">
              <a:buAutoNum type="arabicPeriod"/>
            </a:pPr>
            <a:r>
              <a:rPr lang="en-NZ" baseline="0"/>
              <a:t>Supporting people to lead better lives</a:t>
            </a:r>
          </a:p>
          <a:p>
            <a:pPr marL="228582" indent="-228582">
              <a:buAutoNum type="arabicPeriod"/>
            </a:pPr>
            <a:r>
              <a:rPr lang="en-NZ" baseline="0"/>
              <a:t>Supporting the end of life with dignity</a:t>
            </a:r>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031E2-69C5-48B3-8EC6-0E95A7CB9C3B}" type="slidenum">
              <a:rPr kumimoji="0" lang="en-AU"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1281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2800">
                <a:effectLst/>
                <a:latin typeface="Calibri" panose="020F0502020204030204" pitchFamily="34" charset="0"/>
                <a:ea typeface="Times New Roman" panose="02020603050405020304" pitchFamily="18" charset="0"/>
              </a:rPr>
              <a:t>What is the Capital Coast District Health Board’s vision and how does this fit with the recommendations of the Health and Disability Services review</a:t>
            </a:r>
            <a:r>
              <a:rPr lang="en-NZ" sz="1800">
                <a:effectLst/>
                <a:latin typeface="Calibri" panose="020F0502020204030204" pitchFamily="34" charset="0"/>
                <a:ea typeface="Times New Roman" panose="02020603050405020304" pitchFamily="18" charset="0"/>
              </a:rPr>
              <a:t>? </a:t>
            </a:r>
            <a:endParaRPr lang="en-NZ" sz="1800">
              <a:effectLst/>
              <a:latin typeface="Calibri" panose="020F0502020204030204" pitchFamily="34" charset="0"/>
              <a:ea typeface="Calibri" panose="020F0502020204030204" pitchFamily="34" charset="0"/>
            </a:endParaRPr>
          </a:p>
          <a:p>
            <a:endParaRPr lang="en-NZ"/>
          </a:p>
        </p:txBody>
      </p:sp>
      <p:sp>
        <p:nvSpPr>
          <p:cNvPr id="4" name="Slide Number Placeholder 3"/>
          <p:cNvSpPr>
            <a:spLocks noGrp="1"/>
          </p:cNvSpPr>
          <p:nvPr>
            <p:ph type="sldNum" sz="quarter" idx="5"/>
          </p:nvPr>
        </p:nvSpPr>
        <p:spPr/>
        <p:txBody>
          <a:bodyPr/>
          <a:lstStyle/>
          <a:p>
            <a:fld id="{105360FC-0C8C-40A6-B449-BFE99CC3A8FE}" type="slidenum">
              <a:rPr lang="en-NZ" smtClean="0"/>
              <a:t>8</a:t>
            </a:fld>
            <a:endParaRPr lang="en-NZ"/>
          </a:p>
        </p:txBody>
      </p:sp>
    </p:spTree>
    <p:extLst>
      <p:ext uri="{BB962C8B-B14F-4D97-AF65-F5344CB8AC3E}">
        <p14:creationId xmlns:p14="http://schemas.microsoft.com/office/powerpoint/2010/main" val="378991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2400">
                <a:effectLst/>
                <a:latin typeface="Calibri" panose="020F0502020204030204" pitchFamily="34" charset="0"/>
                <a:ea typeface="Times New Roman" panose="02020603050405020304" pitchFamily="18" charset="0"/>
              </a:rPr>
              <a:t>What is the Capital Coast District Health Board’s vision and how does this fit with the recommendations of the Health and Disability Services review</a:t>
            </a:r>
            <a:endParaRPr lang="en-NZ" sz="2400"/>
          </a:p>
        </p:txBody>
      </p:sp>
      <p:sp>
        <p:nvSpPr>
          <p:cNvPr id="4" name="Slide Number Placeholder 3"/>
          <p:cNvSpPr>
            <a:spLocks noGrp="1"/>
          </p:cNvSpPr>
          <p:nvPr>
            <p:ph type="sldNum" sz="quarter" idx="5"/>
          </p:nvPr>
        </p:nvSpPr>
        <p:spPr/>
        <p:txBody>
          <a:bodyPr/>
          <a:lstStyle/>
          <a:p>
            <a:fld id="{105360FC-0C8C-40A6-B449-BFE99CC3A8FE}" type="slidenum">
              <a:rPr lang="en-NZ" smtClean="0"/>
              <a:t>9</a:t>
            </a:fld>
            <a:endParaRPr lang="en-NZ"/>
          </a:p>
        </p:txBody>
      </p:sp>
    </p:spTree>
    <p:extLst>
      <p:ext uri="{BB962C8B-B14F-4D97-AF65-F5344CB8AC3E}">
        <p14:creationId xmlns:p14="http://schemas.microsoft.com/office/powerpoint/2010/main" val="82319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2400">
                <a:effectLst/>
                <a:latin typeface="Calibri" panose="020F0502020204030204" pitchFamily="34" charset="0"/>
                <a:ea typeface="Times New Roman" panose="02020603050405020304" pitchFamily="18" charset="0"/>
              </a:rPr>
              <a:t>What are Community Health Networks?</a:t>
            </a:r>
            <a:endParaRPr lang="en-NZ" sz="2400"/>
          </a:p>
        </p:txBody>
      </p:sp>
      <p:sp>
        <p:nvSpPr>
          <p:cNvPr id="4" name="Slide Number Placeholder 3"/>
          <p:cNvSpPr>
            <a:spLocks noGrp="1"/>
          </p:cNvSpPr>
          <p:nvPr>
            <p:ph type="sldNum" sz="quarter" idx="5"/>
          </p:nvPr>
        </p:nvSpPr>
        <p:spPr/>
        <p:txBody>
          <a:bodyPr/>
          <a:lstStyle/>
          <a:p>
            <a:fld id="{105360FC-0C8C-40A6-B449-BFE99CC3A8FE}" type="slidenum">
              <a:rPr lang="en-NZ" smtClean="0"/>
              <a:t>11</a:t>
            </a:fld>
            <a:endParaRPr lang="en-NZ"/>
          </a:p>
        </p:txBody>
      </p:sp>
    </p:spTree>
    <p:extLst>
      <p:ext uri="{BB962C8B-B14F-4D97-AF65-F5344CB8AC3E}">
        <p14:creationId xmlns:p14="http://schemas.microsoft.com/office/powerpoint/2010/main" val="199390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8992-BB8D-46E4-8A5B-4B5D670EF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E5D4CEB-8C06-460E-AF49-E4C46F295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B8B5506-783D-476F-982B-0B8F2A9250BB}"/>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5" name="Footer Placeholder 4">
            <a:extLst>
              <a:ext uri="{FF2B5EF4-FFF2-40B4-BE49-F238E27FC236}">
                <a16:creationId xmlns:a16="http://schemas.microsoft.com/office/drawing/2014/main" id="{B39C6591-9B9C-4621-8613-DDBA21FBA18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C807899-7745-4C47-A782-138064BED142}"/>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213028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7F4C-60E5-4D92-BAAA-C2B8EF1272B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310FF7A-80D6-46CA-8D2E-87A970164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21F6CEA-7B85-4B41-8088-B073AACD0744}"/>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5" name="Footer Placeholder 4">
            <a:extLst>
              <a:ext uri="{FF2B5EF4-FFF2-40B4-BE49-F238E27FC236}">
                <a16:creationId xmlns:a16="http://schemas.microsoft.com/office/drawing/2014/main" id="{9E8EAA19-4A56-4B1F-A5BD-EA9B2CE6E3B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8A3D44-C758-440F-BEA8-2CC99212BF65}"/>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200088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4C2F0-F709-46B2-AC45-8AAE8CEB7A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D938BBB-2260-48EC-8451-4A8D7ADB90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F5E81AE-7BE9-4C88-B43A-92F79D8F8D14}"/>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5" name="Footer Placeholder 4">
            <a:extLst>
              <a:ext uri="{FF2B5EF4-FFF2-40B4-BE49-F238E27FC236}">
                <a16:creationId xmlns:a16="http://schemas.microsoft.com/office/drawing/2014/main" id="{B2218DF1-7447-4B08-9D6E-6BEB53C3458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46440A3-8119-42AD-9EE8-1192BF4F3076}"/>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290505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66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4FAB-2CD6-4305-BD9F-22432811515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72A9F1A-4FB1-41FA-943C-A51506995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69AD4EA-FCE6-4969-8534-FEE2E5B9C276}"/>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5" name="Footer Placeholder 4">
            <a:extLst>
              <a:ext uri="{FF2B5EF4-FFF2-40B4-BE49-F238E27FC236}">
                <a16:creationId xmlns:a16="http://schemas.microsoft.com/office/drawing/2014/main" id="{425DBE7C-55B7-41D6-97EF-B2AA53E488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3D69811-E7B7-4120-8F63-50057B377C1F}"/>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114964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6D31-75A5-42BB-B47C-ADD3C5686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A2ACFE4-BA56-4CD5-B3DA-C9C7040CF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73FF9-A738-4373-9429-C7FED09EE9FB}"/>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5" name="Footer Placeholder 4">
            <a:extLst>
              <a:ext uri="{FF2B5EF4-FFF2-40B4-BE49-F238E27FC236}">
                <a16:creationId xmlns:a16="http://schemas.microsoft.com/office/drawing/2014/main" id="{753429D3-3D86-460F-9AF4-5F7A4058E26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3BE095B-87EA-4872-9E55-55F2561F4BB2}"/>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4574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802B-CF6E-4D5B-9B73-2148AD6788F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3DC5B84-76A0-4AAC-B505-6E5612D3E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D043D84-ED58-491D-89A8-414C21CA7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E90FB1B0-A932-41B1-B0BA-E577FB9DDCCA}"/>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6" name="Footer Placeholder 5">
            <a:extLst>
              <a:ext uri="{FF2B5EF4-FFF2-40B4-BE49-F238E27FC236}">
                <a16:creationId xmlns:a16="http://schemas.microsoft.com/office/drawing/2014/main" id="{74737277-5EA2-4CE3-B1EE-1A60901F733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78B841B-5000-4E4B-95A7-6DB528FD4BF0}"/>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167019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725C-BC30-4E8E-80B6-72E345F537A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6D923D8-88C6-42F5-97C6-89DC17E2E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29956-2D5D-46BD-9FE2-5CB27ADBC7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ED6A4E4-E73E-49EC-B82C-1DF7D29CC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1958A-0FEA-4E88-B810-1B20076B14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C2D5FAE-3E3C-4CBC-BBDB-93F8D59C8D28}"/>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8" name="Footer Placeholder 7">
            <a:extLst>
              <a:ext uri="{FF2B5EF4-FFF2-40B4-BE49-F238E27FC236}">
                <a16:creationId xmlns:a16="http://schemas.microsoft.com/office/drawing/2014/main" id="{0428C894-B872-4596-8AB7-7F9BF5CF00C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2A62D7CE-FED3-47AE-AD46-691665B767F0}"/>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276012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F945-CF18-48AC-8972-B76BF7E9E7E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5B46318-A20D-4C10-BBA9-340A59063DF5}"/>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4" name="Footer Placeholder 3">
            <a:extLst>
              <a:ext uri="{FF2B5EF4-FFF2-40B4-BE49-F238E27FC236}">
                <a16:creationId xmlns:a16="http://schemas.microsoft.com/office/drawing/2014/main" id="{3D4E9FE1-D9D9-47D7-A2EF-FCC11EA76C4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E30BDAF-915E-4901-B08C-0BE4ECD904D2}"/>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293276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D53CE-3639-429E-B0C7-E607C17C983C}"/>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3" name="Footer Placeholder 2">
            <a:extLst>
              <a:ext uri="{FF2B5EF4-FFF2-40B4-BE49-F238E27FC236}">
                <a16:creationId xmlns:a16="http://schemas.microsoft.com/office/drawing/2014/main" id="{9A95F4F9-02E2-4AE6-B1F5-BD2E848DE56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A0A8923-0A91-4374-AFBC-7F5F6B91F34D}"/>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49186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D842-0E9D-4A81-B3BE-2ABA886D8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344A453-8AA3-4553-A496-03ECE2780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FA38DF9-DB28-4886-BE3C-1EF188915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3E48B-830F-4EB0-9E07-C52B4DDEB9C6}"/>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6" name="Footer Placeholder 5">
            <a:extLst>
              <a:ext uri="{FF2B5EF4-FFF2-40B4-BE49-F238E27FC236}">
                <a16:creationId xmlns:a16="http://schemas.microsoft.com/office/drawing/2014/main" id="{FA1C8029-53FD-485F-A625-70735B48C03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B6C7EC9-F115-4580-ABA8-7264FEB046F6}"/>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417866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D83C-0A85-4E14-BB28-181389031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36AC432-6702-4772-BCDB-E55206FB1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9B5BCA3-370C-41AE-B03D-7959925B7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71963-8B42-4CBB-8E64-C5B8FAF5E058}"/>
              </a:ext>
            </a:extLst>
          </p:cNvPr>
          <p:cNvSpPr>
            <a:spLocks noGrp="1"/>
          </p:cNvSpPr>
          <p:nvPr>
            <p:ph type="dt" sz="half" idx="10"/>
          </p:nvPr>
        </p:nvSpPr>
        <p:spPr/>
        <p:txBody>
          <a:bodyPr/>
          <a:lstStyle/>
          <a:p>
            <a:fld id="{2F67C02F-CCF4-4E52-B6DC-73567A7E76E4}" type="datetimeFigureOut">
              <a:rPr lang="en-NZ" smtClean="0"/>
              <a:t>16/05/2021</a:t>
            </a:fld>
            <a:endParaRPr lang="en-NZ"/>
          </a:p>
        </p:txBody>
      </p:sp>
      <p:sp>
        <p:nvSpPr>
          <p:cNvPr id="6" name="Footer Placeholder 5">
            <a:extLst>
              <a:ext uri="{FF2B5EF4-FFF2-40B4-BE49-F238E27FC236}">
                <a16:creationId xmlns:a16="http://schemas.microsoft.com/office/drawing/2014/main" id="{D9541610-B2D6-4163-B5F6-DAFC0416360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9286034-17C5-4D99-A7E0-3AA921D8AB6A}"/>
              </a:ext>
            </a:extLst>
          </p:cNvPr>
          <p:cNvSpPr>
            <a:spLocks noGrp="1"/>
          </p:cNvSpPr>
          <p:nvPr>
            <p:ph type="sldNum" sz="quarter" idx="12"/>
          </p:nvPr>
        </p:nvSpPr>
        <p:spPr/>
        <p:txBody>
          <a:bodyPr/>
          <a:lstStyle/>
          <a:p>
            <a:fld id="{099BB3F1-0025-42C2-91D2-837C80EFFBCC}" type="slidenum">
              <a:rPr lang="en-NZ" smtClean="0"/>
              <a:t>‹#›</a:t>
            </a:fld>
            <a:endParaRPr lang="en-NZ"/>
          </a:p>
        </p:txBody>
      </p:sp>
    </p:spTree>
    <p:extLst>
      <p:ext uri="{BB962C8B-B14F-4D97-AF65-F5344CB8AC3E}">
        <p14:creationId xmlns:p14="http://schemas.microsoft.com/office/powerpoint/2010/main" val="286644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D6BF5-08B9-4EB6-90D1-B1F5FF4EC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53ED2F0-A5D3-4A60-8C88-83962975D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FD2318-1217-4BA4-AA35-2637D6003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7C02F-CCF4-4E52-B6DC-73567A7E76E4}" type="datetimeFigureOut">
              <a:rPr lang="en-NZ" smtClean="0"/>
              <a:t>16/05/2021</a:t>
            </a:fld>
            <a:endParaRPr lang="en-NZ"/>
          </a:p>
        </p:txBody>
      </p:sp>
      <p:sp>
        <p:nvSpPr>
          <p:cNvPr id="5" name="Footer Placeholder 4">
            <a:extLst>
              <a:ext uri="{FF2B5EF4-FFF2-40B4-BE49-F238E27FC236}">
                <a16:creationId xmlns:a16="http://schemas.microsoft.com/office/drawing/2014/main" id="{8E490A50-4473-4E12-91F4-1628165CB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963CA59E-97A5-4340-849D-868EE8EDD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BB3F1-0025-42C2-91D2-837C80EFFBCC}" type="slidenum">
              <a:rPr lang="en-NZ" smtClean="0"/>
              <a:t>‹#›</a:t>
            </a:fld>
            <a:endParaRPr lang="en-NZ"/>
          </a:p>
        </p:txBody>
      </p:sp>
    </p:spTree>
    <p:extLst>
      <p:ext uri="{BB962C8B-B14F-4D97-AF65-F5344CB8AC3E}">
        <p14:creationId xmlns:p14="http://schemas.microsoft.com/office/powerpoint/2010/main" val="3139282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healthcarehome.org.nz/download/model-of-care-a2-poster-links.pdf?inl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2864868/1469055202/slide1.png"/>
          <p:cNvPicPr>
            <a:picLocks noChangeAspect="1"/>
          </p:cNvPicPr>
          <p:nvPr/>
        </p:nvPicPr>
        <p:blipFill>
          <a:blip r:embed="rId3" cstate="print"/>
          <a:stretch>
            <a:fillRect/>
          </a:stretch>
        </p:blipFill>
        <p:spPr>
          <a:xfrm>
            <a:off x="0" y="1674"/>
            <a:ext cx="12192000" cy="68546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2984EA-E187-486D-823A-83D61B58C488}"/>
              </a:ext>
            </a:extLst>
          </p:cNvPr>
          <p:cNvSpPr>
            <a:spLocks noGrp="1"/>
          </p:cNvSpPr>
          <p:nvPr>
            <p:ph type="title"/>
          </p:nvPr>
        </p:nvSpPr>
        <p:spPr>
          <a:xfrm>
            <a:off x="807490" y="1413629"/>
            <a:ext cx="2880828" cy="3071906"/>
          </a:xfrm>
        </p:spPr>
        <p:txBody>
          <a:bodyPr vert="horz" lIns="91440" tIns="45720" rIns="91440" bIns="45720" rtlCol="0" anchor="t">
            <a:normAutofit fontScale="90000"/>
          </a:bodyPr>
          <a:lstStyle/>
          <a:p>
            <a:br>
              <a:rPr lang="en-US" sz="1900" kern="1200">
                <a:solidFill>
                  <a:srgbClr val="FFFFFF"/>
                </a:solidFill>
                <a:latin typeface="+mj-lt"/>
                <a:ea typeface="+mj-ea"/>
                <a:cs typeface="+mj-cs"/>
              </a:rPr>
            </a:b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3200" kern="1200">
                <a:solidFill>
                  <a:srgbClr val="FFFFFF"/>
                </a:solidFill>
                <a:latin typeface="+mj-lt"/>
                <a:ea typeface="+mj-ea"/>
                <a:cs typeface="+mj-cs"/>
              </a:rPr>
              <a:t>Creating a prototype.. Shared learnings </a:t>
            </a:r>
            <a:br>
              <a:rPr lang="en-US" sz="3200" kern="1200">
                <a:solidFill>
                  <a:srgbClr val="FFFFFF"/>
                </a:solidFill>
                <a:latin typeface="+mj-lt"/>
                <a:ea typeface="+mj-ea"/>
                <a:cs typeface="+mj-cs"/>
              </a:rPr>
            </a:b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3626CEDD-B7ED-492D-9B79-7E885FD50342}"/>
              </a:ext>
            </a:extLst>
          </p:cNvPr>
          <p:cNvPicPr>
            <a:picLocks noChangeAspect="1"/>
          </p:cNvPicPr>
          <p:nvPr/>
        </p:nvPicPr>
        <p:blipFill rotWithShape="1">
          <a:blip r:embed="rId2"/>
          <a:srcRect l="13149" t="-589" r="16303" b="952"/>
          <a:stretch/>
        </p:blipFill>
        <p:spPr>
          <a:xfrm>
            <a:off x="5391797" y="467208"/>
            <a:ext cx="5447009" cy="5923584"/>
          </a:xfrm>
          <a:prstGeom prst="rect">
            <a:avLst/>
          </a:prstGeom>
        </p:spPr>
      </p:pic>
    </p:spTree>
    <p:extLst>
      <p:ext uri="{BB962C8B-B14F-4D97-AF65-F5344CB8AC3E}">
        <p14:creationId xmlns:p14="http://schemas.microsoft.com/office/powerpoint/2010/main" val="68546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6106" y="2229273"/>
            <a:ext cx="2469624" cy="239881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300" b="1">
                <a:latin typeface="+mj-lt"/>
                <a:ea typeface="+mj-ea"/>
                <a:cs typeface="+mj-cs"/>
              </a:rPr>
              <a:t>Community Health Networks organise delivery of a broad range of health services, and link to social service providers</a:t>
            </a:r>
          </a:p>
        </p:txBody>
      </p:sp>
      <p:pic>
        <p:nvPicPr>
          <p:cNvPr id="8" name="Picture 7" descr="http://www.ccdhb.org.nz/Images/design/logo.gif"/>
          <p:cNvPicPr/>
          <p:nvPr/>
        </p:nvPicPr>
        <p:blipFill>
          <a:blip r:embed="rId3">
            <a:extLst>
              <a:ext uri="{28A0092B-C50C-407E-A947-70E740481C1C}">
                <a14:useLocalDpi xmlns:a14="http://schemas.microsoft.com/office/drawing/2010/main" val="0"/>
              </a:ext>
            </a:extLst>
          </a:blip>
          <a:srcRect/>
          <a:stretch>
            <a:fillRect/>
          </a:stretch>
        </p:blipFill>
        <p:spPr bwMode="auto">
          <a:xfrm>
            <a:off x="9780823" y="5411892"/>
            <a:ext cx="1924050" cy="661670"/>
          </a:xfrm>
          <a:prstGeom prst="rect">
            <a:avLst/>
          </a:prstGeom>
          <a:noFill/>
        </p:spPr>
      </p:pic>
      <p:pic>
        <p:nvPicPr>
          <p:cNvPr id="4" name="Picture 3">
            <a:extLst>
              <a:ext uri="{FF2B5EF4-FFF2-40B4-BE49-F238E27FC236}">
                <a16:creationId xmlns:a16="http://schemas.microsoft.com/office/drawing/2014/main" id="{46CF8444-A5A6-4012-B732-675CE2571326}"/>
              </a:ext>
            </a:extLst>
          </p:cNvPr>
          <p:cNvPicPr>
            <a:picLocks noChangeAspect="1"/>
          </p:cNvPicPr>
          <p:nvPr/>
        </p:nvPicPr>
        <p:blipFill rotWithShape="1">
          <a:blip r:embed="rId4"/>
          <a:srcRect l="5172" r="2129" b="-2"/>
          <a:stretch/>
        </p:blipFill>
        <p:spPr>
          <a:xfrm>
            <a:off x="260302" y="23776"/>
            <a:ext cx="9110381" cy="6240872"/>
          </a:xfrm>
          <a:prstGeom prst="rect">
            <a:avLst/>
          </a:prstGeom>
        </p:spPr>
      </p:pic>
    </p:spTree>
    <p:extLst>
      <p:ext uri="{BB962C8B-B14F-4D97-AF65-F5344CB8AC3E}">
        <p14:creationId xmlns:p14="http://schemas.microsoft.com/office/powerpoint/2010/main" val="324412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1382"/>
          </a:xfrm>
        </p:spPr>
        <p:txBody>
          <a:bodyPr/>
          <a:lstStyle/>
          <a:p>
            <a:r>
              <a:rPr lang="en-NZ" b="1"/>
              <a:t>Why Community Health Networks?</a:t>
            </a:r>
            <a:endParaRPr lang="en-NZ"/>
          </a:p>
        </p:txBody>
      </p:sp>
      <p:sp>
        <p:nvSpPr>
          <p:cNvPr id="3" name="Content Placeholder 2"/>
          <p:cNvSpPr>
            <a:spLocks noGrp="1"/>
          </p:cNvSpPr>
          <p:nvPr>
            <p:ph idx="1"/>
          </p:nvPr>
        </p:nvSpPr>
        <p:spPr>
          <a:xfrm>
            <a:off x="677334" y="1769891"/>
            <a:ext cx="8596668" cy="3880773"/>
          </a:xfrm>
        </p:spPr>
        <p:txBody>
          <a:bodyPr/>
          <a:lstStyle/>
          <a:p>
            <a:pPr marL="0" indent="0">
              <a:buNone/>
            </a:pPr>
            <a:r>
              <a:rPr lang="en-NZ" sz="2400"/>
              <a:t>Improve the health and wellbeing of the local population:</a:t>
            </a:r>
          </a:p>
          <a:p>
            <a:r>
              <a:rPr lang="en-NZ" sz="2400"/>
              <a:t>Provide care that better meets the needs of a Network population</a:t>
            </a:r>
          </a:p>
          <a:p>
            <a:r>
              <a:rPr lang="en-NZ" sz="2400"/>
              <a:t>Strengthen relationships and improve connectivity and integration with providers in a Network</a:t>
            </a:r>
          </a:p>
          <a:p>
            <a:r>
              <a:rPr lang="en-NZ" sz="2400"/>
              <a:t>A supportive mechanism to coordinate and organise health service delivery within a defined area</a:t>
            </a:r>
          </a:p>
          <a:p>
            <a:r>
              <a:rPr lang="en-NZ" sz="2400"/>
              <a:t>Strengthen the system as a whole</a:t>
            </a:r>
          </a:p>
          <a:p>
            <a:endParaRPr lang="en-NZ"/>
          </a:p>
        </p:txBody>
      </p:sp>
    </p:spTree>
    <p:extLst>
      <p:ext uri="{BB962C8B-B14F-4D97-AF65-F5344CB8AC3E}">
        <p14:creationId xmlns:p14="http://schemas.microsoft.com/office/powerpoint/2010/main" val="183012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with low confidence">
            <a:extLst>
              <a:ext uri="{FF2B5EF4-FFF2-40B4-BE49-F238E27FC236}">
                <a16:creationId xmlns:a16="http://schemas.microsoft.com/office/drawing/2014/main" id="{3EA1E9E3-D01A-44AA-A226-477414B03930}"/>
              </a:ext>
            </a:extLst>
          </p:cNvPr>
          <p:cNvPicPr>
            <a:picLocks noChangeAspect="1"/>
          </p:cNvPicPr>
          <p:nvPr/>
        </p:nvPicPr>
        <p:blipFill>
          <a:blip r:embed="rId2"/>
          <a:stretch>
            <a:fillRect/>
          </a:stretch>
        </p:blipFill>
        <p:spPr>
          <a:xfrm>
            <a:off x="457200" y="1525906"/>
            <a:ext cx="11277600" cy="3806188"/>
          </a:xfrm>
          <a:prstGeom prst="rect">
            <a:avLst/>
          </a:prstGeom>
        </p:spPr>
      </p:pic>
    </p:spTree>
    <p:extLst>
      <p:ext uri="{BB962C8B-B14F-4D97-AF65-F5344CB8AC3E}">
        <p14:creationId xmlns:p14="http://schemas.microsoft.com/office/powerpoint/2010/main" val="83440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101C85-A659-4F43-B5B9-66ADC6A1D3E9}"/>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rgbClr val="FFFFFF"/>
                </a:solidFill>
                <a:latin typeface="+mj-lt"/>
                <a:ea typeface="+mj-ea"/>
                <a:cs typeface="+mj-cs"/>
              </a:rPr>
              <a:t>Te Whare Tapa Wha</a:t>
            </a:r>
          </a:p>
        </p:txBody>
      </p:sp>
      <p:sp>
        <p:nvSpPr>
          <p:cNvPr id="3" name="Content Placeholder 2">
            <a:extLst>
              <a:ext uri="{FF2B5EF4-FFF2-40B4-BE49-F238E27FC236}">
                <a16:creationId xmlns:a16="http://schemas.microsoft.com/office/drawing/2014/main" id="{2A04B241-E2C1-40CF-99F0-B6215FFB590A}"/>
              </a:ext>
            </a:extLst>
          </p:cNvPr>
          <p:cNvSpPr>
            <a:spLocks noGrp="1"/>
          </p:cNvSpPr>
          <p:nvPr>
            <p:ph idx="1"/>
          </p:nvPr>
        </p:nvSpPr>
        <p:spPr/>
        <p:txBody>
          <a:bodyPr/>
          <a:lstStyle/>
          <a:p>
            <a:endParaRPr lang="en-NZ"/>
          </a:p>
        </p:txBody>
      </p:sp>
      <p:pic>
        <p:nvPicPr>
          <p:cNvPr id="7" name="Picture 6">
            <a:extLst>
              <a:ext uri="{FF2B5EF4-FFF2-40B4-BE49-F238E27FC236}">
                <a16:creationId xmlns:a16="http://schemas.microsoft.com/office/drawing/2014/main" id="{4CC48CE0-63E6-42E8-B8B6-AAB119B0CB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343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BB101C85-A659-4F43-B5B9-66ADC6A1D3E9}"/>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rgbClr val="FFFFFF"/>
                </a:solidFill>
                <a:latin typeface="+mj-lt"/>
                <a:ea typeface="+mj-ea"/>
                <a:cs typeface="+mj-cs"/>
              </a:rPr>
              <a:t>Te Whare Tapa Wha</a:t>
            </a:r>
          </a:p>
        </p:txBody>
      </p:sp>
      <p:pic>
        <p:nvPicPr>
          <p:cNvPr id="4" name="Content Placeholder 3" descr="Māori health: te whare tapa whā model – Public health – Te Ara Encyclopedia  of New Zealand">
            <a:extLst>
              <a:ext uri="{FF2B5EF4-FFF2-40B4-BE49-F238E27FC236}">
                <a16:creationId xmlns:a16="http://schemas.microsoft.com/office/drawing/2014/main" id="{A4B1D1D2-BC2E-4746-9F0A-0696D97309B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510" y="467208"/>
            <a:ext cx="5923584" cy="5923584"/>
          </a:xfrm>
          <a:prstGeom prst="rect">
            <a:avLst/>
          </a:prstGeom>
          <a:noFill/>
        </p:spPr>
      </p:pic>
      <p:pic>
        <p:nvPicPr>
          <p:cNvPr id="25" name="Picture 24">
            <a:extLst>
              <a:ext uri="{FF2B5EF4-FFF2-40B4-BE49-F238E27FC236}">
                <a16:creationId xmlns:a16="http://schemas.microsoft.com/office/drawing/2014/main" id="{1EB1C4A5-A881-4912-9E20-5772A000F642}"/>
              </a:ext>
            </a:extLst>
          </p:cNvPr>
          <p:cNvPicPr>
            <a:picLocks noChangeAspect="1"/>
          </p:cNvPicPr>
          <p:nvPr/>
        </p:nvPicPr>
        <p:blipFill>
          <a:blip r:embed="rId3"/>
          <a:stretch>
            <a:fillRect/>
          </a:stretch>
        </p:blipFill>
        <p:spPr>
          <a:xfrm>
            <a:off x="376237" y="200025"/>
            <a:ext cx="11439525" cy="6457950"/>
          </a:xfrm>
          <a:prstGeom prst="rect">
            <a:avLst/>
          </a:prstGeom>
        </p:spPr>
      </p:pic>
    </p:spTree>
    <p:extLst>
      <p:ext uri="{BB962C8B-B14F-4D97-AF65-F5344CB8AC3E}">
        <p14:creationId xmlns:p14="http://schemas.microsoft.com/office/powerpoint/2010/main" val="58387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2864868/1465055626/slide9.png"/>
          <p:cNvPicPr>
            <a:picLocks noChangeAspect="1"/>
          </p:cNvPicPr>
          <p:nvPr/>
        </p:nvPicPr>
        <p:blipFill>
          <a:blip r:embed="rId3" cstate="print"/>
          <a:stretch>
            <a:fillRect/>
          </a:stretch>
        </p:blipFill>
        <p:spPr>
          <a:xfrm>
            <a:off x="0" y="1674"/>
            <a:ext cx="12192000" cy="6854653"/>
          </a:xfrm>
          <a:prstGeom prst="rect">
            <a:avLst/>
          </a:prstGeom>
        </p:spPr>
      </p:pic>
      <p:sp>
        <p:nvSpPr>
          <p:cNvPr id="4" name="TextBox 3">
            <a:extLst>
              <a:ext uri="{FF2B5EF4-FFF2-40B4-BE49-F238E27FC236}">
                <a16:creationId xmlns:a16="http://schemas.microsoft.com/office/drawing/2014/main" id="{E042EFEA-3B17-4485-92A6-E51412B5B6D5}"/>
              </a:ext>
            </a:extLst>
          </p:cNvPr>
          <p:cNvSpPr txBox="1"/>
          <p:nvPr/>
        </p:nvSpPr>
        <p:spPr>
          <a:xfrm>
            <a:off x="3146816" y="6205336"/>
            <a:ext cx="5248094" cy="871201"/>
          </a:xfrm>
          <a:prstGeom prst="rect">
            <a:avLst/>
          </a:prstGeom>
          <a:noFill/>
        </p:spPr>
        <p:txBody>
          <a:bodyPr wrap="square">
            <a:spAutoFit/>
          </a:bodyPr>
          <a:lstStyle/>
          <a:p>
            <a:r>
              <a:rPr lang="en-NZ" sz="1687" b="1">
                <a:hlinkClick r:id="rId4"/>
              </a:rPr>
              <a:t>https://www.healthcarehome.org.nz/download/model-of-care-a2-poster-links.pdf?inline</a:t>
            </a:r>
            <a:endParaRPr lang="en-NZ" sz="1687" b="1"/>
          </a:p>
          <a:p>
            <a:endParaRPr lang="en-NZ" sz="1687" b="1"/>
          </a:p>
        </p:txBody>
      </p:sp>
      <p:sp>
        <p:nvSpPr>
          <p:cNvPr id="5" name="Oval 4">
            <a:extLst>
              <a:ext uri="{FF2B5EF4-FFF2-40B4-BE49-F238E27FC236}">
                <a16:creationId xmlns:a16="http://schemas.microsoft.com/office/drawing/2014/main" id="{C36E590E-4DF1-4D0C-9A83-D917878204E0}"/>
              </a:ext>
            </a:extLst>
          </p:cNvPr>
          <p:cNvSpPr/>
          <p:nvPr/>
        </p:nvSpPr>
        <p:spPr>
          <a:xfrm>
            <a:off x="8996733" y="328085"/>
            <a:ext cx="958835" cy="1132242"/>
          </a:xfrm>
          <a:prstGeom prst="ellipse">
            <a:avLst/>
          </a:prstGeom>
          <a:noFill/>
          <a:ln>
            <a:solidFill>
              <a:srgbClr val="FF0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87"/>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Shape 21">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Teams&#10;&#10;Description automatically generated">
            <a:extLst>
              <a:ext uri="{FF2B5EF4-FFF2-40B4-BE49-F238E27FC236}">
                <a16:creationId xmlns:a16="http://schemas.microsoft.com/office/drawing/2014/main" id="{7BEE1133-6D04-4EFB-B675-385E993FE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6" y="1308853"/>
            <a:ext cx="3343202" cy="3343202"/>
          </a:xfrm>
          <a:prstGeom prst="rect">
            <a:avLst/>
          </a:prstGeom>
        </p:spPr>
      </p:pic>
      <p:sp>
        <p:nvSpPr>
          <p:cNvPr id="24" name="Freeform: Shape 23">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Diagram, text&#10;&#10;Description automatically generated">
            <a:extLst>
              <a:ext uri="{FF2B5EF4-FFF2-40B4-BE49-F238E27FC236}">
                <a16:creationId xmlns:a16="http://schemas.microsoft.com/office/drawing/2014/main" id="{18A5849A-A20B-4577-839A-6049E305B032}"/>
              </a:ext>
            </a:extLst>
          </p:cNvPr>
          <p:cNvPicPr>
            <a:picLocks noGrp="1" noChangeAspect="1"/>
          </p:cNvPicPr>
          <p:nvPr>
            <p:ph type="pic" idx="1"/>
          </p:nvPr>
        </p:nvPicPr>
        <p:blipFill rotWithShape="1">
          <a:blip r:embed="rId3"/>
          <a:srcRect r="425" b="-1"/>
          <a:stretch/>
        </p:blipFill>
        <p:spPr>
          <a:xfrm>
            <a:off x="5163631" y="1695451"/>
            <a:ext cx="6953767" cy="3910768"/>
          </a:xfrm>
          <a:prstGeom prst="rect">
            <a:avLst/>
          </a:prstGeom>
        </p:spPr>
      </p:pic>
      <p:sp>
        <p:nvSpPr>
          <p:cNvPr id="10" name="TextBox 9">
            <a:extLst>
              <a:ext uri="{FF2B5EF4-FFF2-40B4-BE49-F238E27FC236}">
                <a16:creationId xmlns:a16="http://schemas.microsoft.com/office/drawing/2014/main" id="{45054C15-C9F1-47C2-9A78-22F900052D07}"/>
              </a:ext>
            </a:extLst>
          </p:cNvPr>
          <p:cNvSpPr txBox="1"/>
          <p:nvPr/>
        </p:nvSpPr>
        <p:spPr>
          <a:xfrm>
            <a:off x="5276850" y="544139"/>
            <a:ext cx="6076950" cy="523220"/>
          </a:xfrm>
          <a:prstGeom prst="rect">
            <a:avLst/>
          </a:prstGeom>
          <a:noFill/>
        </p:spPr>
        <p:txBody>
          <a:bodyPr wrap="square" rtlCol="0">
            <a:spAutoFit/>
          </a:bodyPr>
          <a:lstStyle/>
          <a:p>
            <a:pPr algn="ctr"/>
            <a:r>
              <a:rPr lang="en-NZ" sz="2800">
                <a:solidFill>
                  <a:schemeClr val="accent1"/>
                </a:solidFill>
                <a:latin typeface="Aharoni" panose="02010803020104030203" pitchFamily="2" charset="-79"/>
                <a:cs typeface="Aharoni" panose="02010803020104030203" pitchFamily="2" charset="-79"/>
              </a:rPr>
              <a:t>Creating a toolkit to get started…  </a:t>
            </a:r>
          </a:p>
        </p:txBody>
      </p:sp>
    </p:spTree>
    <p:extLst>
      <p:ext uri="{BB962C8B-B14F-4D97-AF65-F5344CB8AC3E}">
        <p14:creationId xmlns:p14="http://schemas.microsoft.com/office/powerpoint/2010/main" val="237568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38"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AD7C397-8F12-4975-99E3-AD9E5265871C}"/>
              </a:ext>
            </a:extLst>
          </p:cNvPr>
          <p:cNvSpPr>
            <a:spLocks noGrp="1"/>
          </p:cNvSpPr>
          <p:nvPr>
            <p:ph type="title"/>
          </p:nvPr>
        </p:nvSpPr>
        <p:spPr>
          <a:xfrm>
            <a:off x="1759236" y="3980237"/>
            <a:ext cx="8672295" cy="727748"/>
          </a:xfrm>
        </p:spPr>
        <p:txBody>
          <a:bodyPr vert="horz" lIns="91440" tIns="45720" rIns="91440" bIns="45720" rtlCol="0" anchor="b">
            <a:normAutofit/>
          </a:bodyPr>
          <a:lstStyle/>
          <a:p>
            <a:pPr algn="ctr"/>
            <a:r>
              <a:rPr lang="en-US" sz="4000" kern="1200">
                <a:solidFill>
                  <a:srgbClr val="FFFFFE"/>
                </a:solidFill>
                <a:latin typeface="+mj-lt"/>
                <a:ea typeface="+mj-ea"/>
                <a:cs typeface="+mj-cs"/>
              </a:rPr>
              <a:t>Question time</a:t>
            </a:r>
          </a:p>
        </p:txBody>
      </p:sp>
      <p:sp>
        <p:nvSpPr>
          <p:cNvPr id="41" name="Rectangle 40">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0AE12E-C3D2-4F92-83E6-FE2895278F4E}"/>
              </a:ext>
            </a:extLst>
          </p:cNvPr>
          <p:cNvPicPr>
            <a:picLocks noChangeAspect="1"/>
          </p:cNvPicPr>
          <p:nvPr/>
        </p:nvPicPr>
        <p:blipFill>
          <a:blip r:embed="rId2"/>
          <a:stretch>
            <a:fillRect/>
          </a:stretch>
        </p:blipFill>
        <p:spPr>
          <a:xfrm>
            <a:off x="1836387" y="2071971"/>
            <a:ext cx="8513483" cy="851347"/>
          </a:xfrm>
          <a:prstGeom prst="rect">
            <a:avLst/>
          </a:prstGeom>
          <a:ln w="12700">
            <a:noFill/>
          </a:ln>
        </p:spPr>
      </p:pic>
      <p:sp>
        <p:nvSpPr>
          <p:cNvPr id="9" name="Oval 8">
            <a:extLst>
              <a:ext uri="{FF2B5EF4-FFF2-40B4-BE49-F238E27FC236}">
                <a16:creationId xmlns:a16="http://schemas.microsoft.com/office/drawing/2014/main" id="{931AE22A-8FE4-4DA1-8129-62D352918EA8}"/>
              </a:ext>
            </a:extLst>
          </p:cNvPr>
          <p:cNvSpPr/>
          <p:nvPr/>
        </p:nvSpPr>
        <p:spPr>
          <a:xfrm>
            <a:off x="3559386" y="1524866"/>
            <a:ext cx="1435100" cy="1828800"/>
          </a:xfrm>
          <a:prstGeom prst="ellipse">
            <a:avLst/>
          </a:prstGeom>
          <a:solidFill>
            <a:schemeClr val="accent1">
              <a:alpha val="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6922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lowchart: Document 2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54AF723-E82D-4A0A-B3E4-03FE609A33F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kern="1200">
                <a:solidFill>
                  <a:srgbClr val="FFFFFF"/>
                </a:solidFill>
                <a:latin typeface="+mj-lt"/>
                <a:ea typeface="+mj-ea"/>
                <a:cs typeface="+mj-cs"/>
              </a:rPr>
              <a:t>Call to action… </a:t>
            </a:r>
          </a:p>
        </p:txBody>
      </p:sp>
      <p:sp>
        <p:nvSpPr>
          <p:cNvPr id="4" name="Text Placeholder 3">
            <a:extLst>
              <a:ext uri="{FF2B5EF4-FFF2-40B4-BE49-F238E27FC236}">
                <a16:creationId xmlns:a16="http://schemas.microsoft.com/office/drawing/2014/main" id="{9B62C584-D7D5-4FF6-A6A7-CAADF6665BD7}"/>
              </a:ext>
            </a:extLst>
          </p:cNvPr>
          <p:cNvSpPr>
            <a:spLocks noGrp="1"/>
          </p:cNvSpPr>
          <p:nvPr>
            <p:ph type="body" sz="half" idx="2"/>
          </p:nvPr>
        </p:nvSpPr>
        <p:spPr>
          <a:xfrm>
            <a:off x="4206875" y="639763"/>
            <a:ext cx="7346950" cy="2078038"/>
          </a:xfrm>
        </p:spPr>
        <p:txBody>
          <a:bodyPr vert="horz" wrap="square" lIns="91440" tIns="45720" rIns="91440" bIns="45720" rtlCol="0" anchor="t">
            <a:normAutofit/>
          </a:bodyPr>
          <a:lstStyle/>
          <a:p>
            <a:r>
              <a:rPr lang="en-US" sz="2200" b="1"/>
              <a:t>He aha </a:t>
            </a:r>
            <a:r>
              <a:rPr lang="en-US" sz="2200" b="1" err="1"/>
              <a:t>te</a:t>
            </a:r>
            <a:r>
              <a:rPr lang="en-US" sz="2200" b="1"/>
              <a:t> </a:t>
            </a:r>
            <a:r>
              <a:rPr lang="en-US" sz="2200" b="1" err="1"/>
              <a:t>mea</a:t>
            </a:r>
            <a:r>
              <a:rPr lang="en-US" sz="2200" b="1"/>
              <a:t> </a:t>
            </a:r>
            <a:r>
              <a:rPr lang="en-US" sz="2200" b="1" err="1"/>
              <a:t>nui</a:t>
            </a:r>
            <a:r>
              <a:rPr lang="en-US" sz="2200" b="1"/>
              <a:t> o </a:t>
            </a:r>
            <a:r>
              <a:rPr lang="en-US" sz="2200" b="1" err="1"/>
              <a:t>te</a:t>
            </a:r>
            <a:r>
              <a:rPr lang="en-US" sz="2200" b="1"/>
              <a:t> </a:t>
            </a:r>
            <a:r>
              <a:rPr lang="en-US" sz="2200" b="1" err="1"/>
              <a:t>ao</a:t>
            </a:r>
            <a:br>
              <a:rPr lang="en-US" sz="2200"/>
            </a:br>
            <a:r>
              <a:rPr lang="en-US" sz="2200"/>
              <a:t>What is the most important thing in the world?</a:t>
            </a:r>
          </a:p>
          <a:p>
            <a:br>
              <a:rPr lang="en-US" sz="2200"/>
            </a:br>
            <a:r>
              <a:rPr lang="en-US" sz="2200" b="1"/>
              <a:t>He </a:t>
            </a:r>
            <a:r>
              <a:rPr lang="en-US" sz="2200" b="1" err="1"/>
              <a:t>tangata</a:t>
            </a:r>
            <a:r>
              <a:rPr lang="en-US" sz="2200" b="1"/>
              <a:t>, he </a:t>
            </a:r>
            <a:r>
              <a:rPr lang="en-US" sz="2200" b="1" err="1"/>
              <a:t>tangata</a:t>
            </a:r>
            <a:r>
              <a:rPr lang="en-US" sz="2200" b="1"/>
              <a:t>, he </a:t>
            </a:r>
            <a:r>
              <a:rPr lang="en-US" sz="2200" b="1" err="1"/>
              <a:t>tangata</a:t>
            </a:r>
            <a:br>
              <a:rPr lang="en-US" sz="2200"/>
            </a:br>
            <a:r>
              <a:rPr lang="en-US" sz="2200"/>
              <a:t>It is the people, it is the people, it is the people</a:t>
            </a:r>
            <a:br>
              <a:rPr lang="en-US" sz="2200"/>
            </a:br>
            <a:r>
              <a:rPr lang="en-US" sz="2200" i="1"/>
              <a:t>Maori proverb</a:t>
            </a:r>
            <a:endParaRPr lang="en-US" sz="2200"/>
          </a:p>
        </p:txBody>
      </p:sp>
      <p:graphicFrame>
        <p:nvGraphicFramePr>
          <p:cNvPr id="18" name="TextBox 7">
            <a:extLst>
              <a:ext uri="{FF2B5EF4-FFF2-40B4-BE49-F238E27FC236}">
                <a16:creationId xmlns:a16="http://schemas.microsoft.com/office/drawing/2014/main" id="{E55A96F1-4440-4D81-86D1-06A2573BAA13}"/>
              </a:ext>
            </a:extLst>
          </p:cNvPr>
          <p:cNvGraphicFramePr/>
          <p:nvPr>
            <p:extLst>
              <p:ext uri="{D42A27DB-BD31-4B8C-83A1-F6EECF244321}">
                <p14:modId xmlns:p14="http://schemas.microsoft.com/office/powerpoint/2010/main" val="322461435"/>
              </p:ext>
            </p:extLst>
          </p:nvPr>
        </p:nvGraphicFramePr>
        <p:xfrm>
          <a:off x="3144982" y="3052764"/>
          <a:ext cx="8729518" cy="3463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92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9345DBEC-8C11-4000-A94B-96EE33A3F563}"/>
              </a:ext>
            </a:extLst>
          </p:cNvPr>
          <p:cNvPicPr>
            <a:picLocks noChangeAspect="1"/>
          </p:cNvPicPr>
          <p:nvPr/>
        </p:nvPicPr>
        <p:blipFill rotWithShape="1">
          <a:blip r:embed="rId2"/>
          <a:srcRect l="426" r="-1" b="-1"/>
          <a:stretch/>
        </p:blipFill>
        <p:spPr>
          <a:xfrm>
            <a:off x="-100622" y="-789473"/>
            <a:ext cx="12191980" cy="6856718"/>
          </a:xfrm>
          <a:prstGeom prst="rect">
            <a:avLst/>
          </a:prstGeom>
        </p:spPr>
      </p:pic>
    </p:spTree>
    <p:extLst>
      <p:ext uri="{BB962C8B-B14F-4D97-AF65-F5344CB8AC3E}">
        <p14:creationId xmlns:p14="http://schemas.microsoft.com/office/powerpoint/2010/main" val="349609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2864868/1469055202/slide3.png"/>
          <p:cNvPicPr>
            <a:picLocks noChangeAspect="1"/>
          </p:cNvPicPr>
          <p:nvPr/>
        </p:nvPicPr>
        <p:blipFill>
          <a:blip r:embed="rId3" cstate="print"/>
          <a:stretch>
            <a:fillRect/>
          </a:stretch>
        </p:blipFill>
        <p:spPr>
          <a:xfrm>
            <a:off x="0" y="1674"/>
            <a:ext cx="12192000" cy="6854653"/>
          </a:xfrm>
          <a:prstGeom prst="rect">
            <a:avLst/>
          </a:prstGeom>
        </p:spPr>
      </p:pic>
      <p:sp>
        <p:nvSpPr>
          <p:cNvPr id="3" name="TextBox 2">
            <a:extLst>
              <a:ext uri="{FF2B5EF4-FFF2-40B4-BE49-F238E27FC236}">
                <a16:creationId xmlns:a16="http://schemas.microsoft.com/office/drawing/2014/main" id="{9DE9CE35-B56B-4257-9816-ECDAE1BB9F2E}"/>
              </a:ext>
            </a:extLst>
          </p:cNvPr>
          <p:cNvSpPr txBox="1"/>
          <p:nvPr/>
        </p:nvSpPr>
        <p:spPr>
          <a:xfrm>
            <a:off x="200025" y="5829300"/>
            <a:ext cx="11858625" cy="461665"/>
          </a:xfrm>
          <a:prstGeom prst="rect">
            <a:avLst/>
          </a:prstGeom>
          <a:noFill/>
        </p:spPr>
        <p:txBody>
          <a:bodyPr wrap="square" rtlCol="0">
            <a:spAutoFit/>
          </a:bodyPr>
          <a:lstStyle/>
          <a:p>
            <a:pPr algn="ctr"/>
            <a:r>
              <a:rPr lang="en-NZ" sz="2400" b="1">
                <a:solidFill>
                  <a:schemeClr val="bg1"/>
                </a:solidFill>
              </a:rPr>
              <a:t>Our next Webinar will be 15</a:t>
            </a:r>
            <a:r>
              <a:rPr lang="en-NZ" sz="2400" b="1" baseline="30000">
                <a:solidFill>
                  <a:schemeClr val="bg1"/>
                </a:solidFill>
              </a:rPr>
              <a:t>th</a:t>
            </a:r>
            <a:r>
              <a:rPr lang="en-NZ" sz="2400" b="1">
                <a:solidFill>
                  <a:schemeClr val="bg1"/>
                </a:solidFill>
              </a:rPr>
              <a:t> April 2021– Consumer engagement &amp; involvement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8" name="Picture 27">
            <a:extLst>
              <a:ext uri="{FF2B5EF4-FFF2-40B4-BE49-F238E27FC236}">
                <a16:creationId xmlns:a16="http://schemas.microsoft.com/office/drawing/2014/main" id="{797333F8-C3D9-48EB-A92F-2FBE262F2AF4}"/>
              </a:ext>
            </a:extLst>
          </p:cNvPr>
          <p:cNvPicPr>
            <a:picLocks noChangeAspect="1"/>
          </p:cNvPicPr>
          <p:nvPr/>
        </p:nvPicPr>
        <p:blipFill rotWithShape="1">
          <a:blip r:embed="rId2"/>
          <a:srcRect t="2615"/>
          <a:stretch/>
        </p:blipFill>
        <p:spPr>
          <a:xfrm>
            <a:off x="20" y="1282"/>
            <a:ext cx="12191980" cy="6856718"/>
          </a:xfrm>
          <a:prstGeom prst="rect">
            <a:avLst/>
          </a:prstGeom>
        </p:spPr>
      </p:pic>
    </p:spTree>
    <p:extLst>
      <p:ext uri="{BB962C8B-B14F-4D97-AF65-F5344CB8AC3E}">
        <p14:creationId xmlns:p14="http://schemas.microsoft.com/office/powerpoint/2010/main" val="202066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2864868/1465892386/slide6.png"/>
          <p:cNvPicPr>
            <a:picLocks noChangeAspect="1"/>
          </p:cNvPicPr>
          <p:nvPr/>
        </p:nvPicPr>
        <p:blipFill>
          <a:blip r:embed="rId3" cstate="print"/>
          <a:stretch>
            <a:fillRect/>
          </a:stretch>
        </p:blipFill>
        <p:spPr>
          <a:xfrm>
            <a:off x="0" y="1674"/>
            <a:ext cx="12192000" cy="68546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8E5648-5B4C-4FBA-B7DD-0DC5B00356B1}"/>
              </a:ext>
            </a:extLst>
          </p:cNvPr>
          <p:cNvSpPr>
            <a:spLocks noGrp="1"/>
          </p:cNvSpPr>
          <p:nvPr>
            <p:ph type="title"/>
          </p:nvPr>
        </p:nvSpPr>
        <p:spPr>
          <a:xfrm>
            <a:off x="4890625" y="2354688"/>
            <a:ext cx="5875165" cy="2826912"/>
          </a:xfrm>
        </p:spPr>
        <p:txBody>
          <a:bodyPr vert="horz" lIns="91440" tIns="45720" rIns="91440" bIns="45720" rtlCol="0" anchor="ctr">
            <a:normAutofit fontScale="90000"/>
          </a:bodyPr>
          <a:lstStyle/>
          <a:p>
            <a:pPr algn="ctr"/>
            <a:r>
              <a:rPr lang="en-US" sz="2400" b="1" kern="1200">
                <a:solidFill>
                  <a:srgbClr val="FFFFFF"/>
                </a:solidFill>
                <a:latin typeface="+mj-lt"/>
                <a:ea typeface="+mj-ea"/>
                <a:cs typeface="+mj-cs"/>
              </a:rPr>
              <a:t>Supported by:</a:t>
            </a:r>
            <a:br>
              <a:rPr lang="en-US" sz="2400" b="1" kern="1200">
                <a:solidFill>
                  <a:srgbClr val="FFFFFF"/>
                </a:solidFill>
                <a:latin typeface="+mj-lt"/>
                <a:ea typeface="+mj-ea"/>
                <a:cs typeface="+mj-cs"/>
              </a:rPr>
            </a:br>
            <a:br>
              <a:rPr lang="en-US" sz="2400" kern="1200">
                <a:solidFill>
                  <a:srgbClr val="FFFFFF"/>
                </a:solidFill>
                <a:latin typeface="+mj-lt"/>
                <a:ea typeface="+mj-ea"/>
                <a:cs typeface="+mj-cs"/>
              </a:rPr>
            </a:br>
            <a:r>
              <a:rPr lang="en-US" sz="2400" kern="1200">
                <a:solidFill>
                  <a:srgbClr val="FFFFFF"/>
                </a:solidFill>
                <a:latin typeface="+mj-lt"/>
                <a:ea typeface="+mj-ea"/>
                <a:cs typeface="+mj-cs"/>
              </a:rPr>
              <a:t>The Health Care Home Collaborative Team including Kirsten</a:t>
            </a:r>
            <a:r>
              <a:rPr lang="en-US" sz="2400">
                <a:solidFill>
                  <a:srgbClr val="FFFFFF"/>
                </a:solidFill>
              </a:rPr>
              <a:t> and</a:t>
            </a:r>
            <a:r>
              <a:rPr lang="en-US" sz="2400" kern="1200">
                <a:solidFill>
                  <a:srgbClr val="FFFFFF"/>
                </a:solidFill>
                <a:latin typeface="+mj-lt"/>
                <a:ea typeface="+mj-ea"/>
                <a:cs typeface="+mj-cs"/>
              </a:rPr>
              <a:t> Jess </a:t>
            </a:r>
            <a:br>
              <a:rPr lang="en-US" sz="2400" kern="1200">
                <a:solidFill>
                  <a:srgbClr val="FFFFFF"/>
                </a:solidFill>
                <a:latin typeface="+mj-lt"/>
                <a:ea typeface="+mj-ea"/>
                <a:cs typeface="+mj-cs"/>
              </a:rPr>
            </a:br>
            <a:br>
              <a:rPr lang="en-US" sz="2400" kern="1200">
                <a:solidFill>
                  <a:srgbClr val="FFFFFF"/>
                </a:solidFill>
                <a:latin typeface="+mj-lt"/>
                <a:ea typeface="+mj-ea"/>
                <a:cs typeface="+mj-cs"/>
              </a:rPr>
            </a:br>
            <a:br>
              <a:rPr lang="en-US" sz="2400" kern="1200">
                <a:solidFill>
                  <a:srgbClr val="FFFFFF"/>
                </a:solidFill>
                <a:latin typeface="+mj-lt"/>
                <a:ea typeface="+mj-ea"/>
                <a:cs typeface="+mj-cs"/>
              </a:rPr>
            </a:br>
            <a:br>
              <a:rPr lang="en-US" sz="2400" kern="1200">
                <a:solidFill>
                  <a:srgbClr val="FFFFFF"/>
                </a:solidFill>
                <a:latin typeface="+mj-lt"/>
                <a:ea typeface="+mj-ea"/>
                <a:cs typeface="+mj-cs"/>
              </a:rPr>
            </a:br>
            <a:br>
              <a:rPr lang="en-US" sz="2400" kern="1200">
                <a:solidFill>
                  <a:srgbClr val="FFFFFF"/>
                </a:solidFill>
                <a:latin typeface="+mj-lt"/>
                <a:ea typeface="+mj-ea"/>
                <a:cs typeface="+mj-cs"/>
              </a:rPr>
            </a:br>
            <a:r>
              <a:rPr lang="en-US" sz="2400" kern="1200">
                <a:solidFill>
                  <a:srgbClr val="FFFFFF"/>
                </a:solidFill>
                <a:latin typeface="+mj-lt"/>
                <a:ea typeface="+mj-ea"/>
                <a:cs typeface="+mj-cs"/>
              </a:rPr>
              <a:t>Thanks </a:t>
            </a:r>
            <a:r>
              <a:rPr lang="en-US" sz="2400">
                <a:solidFill>
                  <a:srgbClr val="FFFFFF"/>
                </a:solidFill>
              </a:rPr>
              <a:t>to our network of leads and change facilitators that do the mahi with us!</a:t>
            </a:r>
            <a:endParaRPr lang="en-US" sz="2400" kern="1200">
              <a:solidFill>
                <a:srgbClr val="FFFFFF"/>
              </a:solidFill>
              <a:latin typeface="+mj-lt"/>
              <a:ea typeface="+mj-ea"/>
              <a:cs typeface="+mj-cs"/>
            </a:endParaRPr>
          </a:p>
        </p:txBody>
      </p:sp>
      <p:sp>
        <p:nvSpPr>
          <p:cNvPr id="39"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9EF73D9-DF58-449D-9411-9FB171E821FC}"/>
              </a:ext>
            </a:extLst>
          </p:cNvPr>
          <p:cNvPicPr>
            <a:picLocks noChangeAspect="1"/>
          </p:cNvPicPr>
          <p:nvPr/>
        </p:nvPicPr>
        <p:blipFill>
          <a:blip r:embed="rId2"/>
          <a:stretch>
            <a:fillRect/>
          </a:stretch>
        </p:blipFill>
        <p:spPr>
          <a:xfrm>
            <a:off x="1342981" y="1218594"/>
            <a:ext cx="2152650" cy="1857375"/>
          </a:xfrm>
          <a:prstGeom prst="rect">
            <a:avLst/>
          </a:prstGeom>
        </p:spPr>
      </p:pic>
      <p:sp>
        <p:nvSpPr>
          <p:cNvPr id="9" name="TextBox 8">
            <a:extLst>
              <a:ext uri="{FF2B5EF4-FFF2-40B4-BE49-F238E27FC236}">
                <a16:creationId xmlns:a16="http://schemas.microsoft.com/office/drawing/2014/main" id="{7B00C772-DEC6-4ACF-9BC7-41FF32078661}"/>
              </a:ext>
            </a:extLst>
          </p:cNvPr>
          <p:cNvSpPr txBox="1"/>
          <p:nvPr/>
        </p:nvSpPr>
        <p:spPr>
          <a:xfrm>
            <a:off x="1277906" y="3232123"/>
            <a:ext cx="2349308" cy="369332"/>
          </a:xfrm>
          <a:prstGeom prst="rect">
            <a:avLst/>
          </a:prstGeom>
          <a:noFill/>
        </p:spPr>
        <p:txBody>
          <a:bodyPr wrap="square" rtlCol="0">
            <a:spAutoFit/>
          </a:bodyPr>
          <a:lstStyle/>
          <a:p>
            <a:pPr algn="ctr"/>
            <a:r>
              <a:rPr lang="en-NZ" b="1">
                <a:solidFill>
                  <a:schemeClr val="bg1"/>
                </a:solidFill>
              </a:rPr>
              <a:t>YOUR HOST</a:t>
            </a:r>
          </a:p>
        </p:txBody>
      </p:sp>
      <p:pic>
        <p:nvPicPr>
          <p:cNvPr id="12" name="Picture 11">
            <a:extLst>
              <a:ext uri="{FF2B5EF4-FFF2-40B4-BE49-F238E27FC236}">
                <a16:creationId xmlns:a16="http://schemas.microsoft.com/office/drawing/2014/main" id="{2261D48D-8ACB-4541-B149-8ECA1776CA9D}"/>
              </a:ext>
            </a:extLst>
          </p:cNvPr>
          <p:cNvPicPr>
            <a:picLocks noChangeAspect="1"/>
          </p:cNvPicPr>
          <p:nvPr/>
        </p:nvPicPr>
        <p:blipFill>
          <a:blip r:embed="rId3"/>
          <a:stretch>
            <a:fillRect/>
          </a:stretch>
        </p:blipFill>
        <p:spPr>
          <a:xfrm>
            <a:off x="6539893" y="3521195"/>
            <a:ext cx="822493" cy="928458"/>
          </a:xfrm>
          <a:prstGeom prst="rect">
            <a:avLst/>
          </a:prstGeom>
        </p:spPr>
      </p:pic>
      <p:pic>
        <p:nvPicPr>
          <p:cNvPr id="14" name="Picture 13">
            <a:extLst>
              <a:ext uri="{FF2B5EF4-FFF2-40B4-BE49-F238E27FC236}">
                <a16:creationId xmlns:a16="http://schemas.microsoft.com/office/drawing/2014/main" id="{00CC7AE8-4F43-4CEA-8BE4-5D7FF000C99B}"/>
              </a:ext>
            </a:extLst>
          </p:cNvPr>
          <p:cNvPicPr>
            <a:picLocks noChangeAspect="1"/>
          </p:cNvPicPr>
          <p:nvPr/>
        </p:nvPicPr>
        <p:blipFill>
          <a:blip r:embed="rId4"/>
          <a:stretch>
            <a:fillRect/>
          </a:stretch>
        </p:blipFill>
        <p:spPr>
          <a:xfrm>
            <a:off x="8008028" y="3521195"/>
            <a:ext cx="822493" cy="931674"/>
          </a:xfrm>
          <a:prstGeom prst="rect">
            <a:avLst/>
          </a:prstGeom>
        </p:spPr>
      </p:pic>
    </p:spTree>
    <p:extLst>
      <p:ext uri="{BB962C8B-B14F-4D97-AF65-F5344CB8AC3E}">
        <p14:creationId xmlns:p14="http://schemas.microsoft.com/office/powerpoint/2010/main" val="368688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8D39184-7B8B-4158-9B7A-BBEF35C7D7A6}"/>
              </a:ext>
            </a:extLst>
          </p:cNvPr>
          <p:cNvSpPr>
            <a:spLocks noGrp="1"/>
          </p:cNvSpPr>
          <p:nvPr>
            <p:ph type="title"/>
          </p:nvPr>
        </p:nvSpPr>
        <p:spPr>
          <a:xfrm>
            <a:off x="755904" y="4494130"/>
            <a:ext cx="10640754" cy="775845"/>
          </a:xfrm>
        </p:spPr>
        <p:txBody>
          <a:bodyPr vert="horz" lIns="91440" tIns="45720" rIns="91440" bIns="45720" rtlCol="0" anchor="b">
            <a:normAutofit/>
          </a:bodyPr>
          <a:lstStyle/>
          <a:p>
            <a:pPr algn="ctr"/>
            <a:r>
              <a:rPr lang="en-US" kern="1200">
                <a:solidFill>
                  <a:srgbClr val="FFFFFF"/>
                </a:solidFill>
                <a:latin typeface="+mj-lt"/>
                <a:ea typeface="+mj-ea"/>
                <a:cs typeface="+mj-cs"/>
              </a:rPr>
              <a:t>Meet our panel</a:t>
            </a:r>
          </a:p>
        </p:txBody>
      </p:sp>
      <p:pic>
        <p:nvPicPr>
          <p:cNvPr id="47" name="Picture 46">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15" name="Picture 14">
            <a:extLst>
              <a:ext uri="{FF2B5EF4-FFF2-40B4-BE49-F238E27FC236}">
                <a16:creationId xmlns:a16="http://schemas.microsoft.com/office/drawing/2014/main" id="{608E868A-4059-404B-A601-381358D357B1}"/>
              </a:ext>
            </a:extLst>
          </p:cNvPr>
          <p:cNvPicPr>
            <a:picLocks noChangeAspect="1"/>
          </p:cNvPicPr>
          <p:nvPr/>
        </p:nvPicPr>
        <p:blipFill>
          <a:blip r:embed="rId3"/>
          <a:stretch>
            <a:fillRect/>
          </a:stretch>
        </p:blipFill>
        <p:spPr>
          <a:xfrm>
            <a:off x="800502" y="675153"/>
            <a:ext cx="10590997" cy="2594793"/>
          </a:xfrm>
          <a:prstGeom prst="rect">
            <a:avLst/>
          </a:prstGeom>
        </p:spPr>
      </p:pic>
      <p:sp>
        <p:nvSpPr>
          <p:cNvPr id="11" name="TextBox 10">
            <a:extLst>
              <a:ext uri="{FF2B5EF4-FFF2-40B4-BE49-F238E27FC236}">
                <a16:creationId xmlns:a16="http://schemas.microsoft.com/office/drawing/2014/main" id="{D60D56B6-4E83-4DF0-A3CC-E7567187A3A4}"/>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NZ"/>
              <a:t> </a:t>
            </a:r>
          </a:p>
        </p:txBody>
      </p:sp>
    </p:spTree>
    <p:extLst>
      <p:ext uri="{BB962C8B-B14F-4D97-AF65-F5344CB8AC3E}">
        <p14:creationId xmlns:p14="http://schemas.microsoft.com/office/powerpoint/2010/main" val="91737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582C1-173A-4D0E-B5EF-E1DF958E5B49}"/>
              </a:ext>
            </a:extLst>
          </p:cNvPr>
          <p:cNvSpPr>
            <a:spLocks noGrp="1"/>
          </p:cNvSpPr>
          <p:nvPr>
            <p:ph type="title"/>
          </p:nvPr>
        </p:nvSpPr>
        <p:spPr>
          <a:xfrm>
            <a:off x="466722" y="586855"/>
            <a:ext cx="3201366" cy="3387497"/>
          </a:xfrm>
        </p:spPr>
        <p:txBody>
          <a:bodyPr anchor="b">
            <a:normAutofit/>
          </a:bodyPr>
          <a:lstStyle/>
          <a:p>
            <a:br>
              <a:rPr lang="en-NZ" sz="2800">
                <a:solidFill>
                  <a:srgbClr val="FFFFFF"/>
                </a:solidFill>
              </a:rPr>
            </a:br>
            <a:r>
              <a:rPr lang="en-NZ" sz="3600">
                <a:solidFill>
                  <a:srgbClr val="FFFFFF"/>
                </a:solidFill>
              </a:rPr>
              <a:t>What we’re planning to cover…. </a:t>
            </a:r>
          </a:p>
        </p:txBody>
      </p:sp>
      <p:sp>
        <p:nvSpPr>
          <p:cNvPr id="3" name="Content Placeholder 2">
            <a:extLst>
              <a:ext uri="{FF2B5EF4-FFF2-40B4-BE49-F238E27FC236}">
                <a16:creationId xmlns:a16="http://schemas.microsoft.com/office/drawing/2014/main" id="{CA869BA3-124C-430A-B915-45E80D353916}"/>
              </a:ext>
            </a:extLst>
          </p:cNvPr>
          <p:cNvSpPr>
            <a:spLocks noGrp="1"/>
          </p:cNvSpPr>
          <p:nvPr>
            <p:ph idx="1"/>
          </p:nvPr>
        </p:nvSpPr>
        <p:spPr>
          <a:xfrm>
            <a:off x="4367695" y="171873"/>
            <a:ext cx="7633805" cy="6500390"/>
          </a:xfrm>
        </p:spPr>
        <p:txBody>
          <a:bodyPr anchor="ctr">
            <a:noAutofit/>
          </a:bodyPr>
          <a:lstStyle/>
          <a:p>
            <a:pPr marL="342900" indent="-342900">
              <a:buFont typeface="Symbol" panose="05050102010706020507" pitchFamily="18" charset="2"/>
              <a:buChar char=""/>
            </a:pPr>
            <a:r>
              <a:rPr lang="en-NZ" sz="2200" b="1">
                <a:effectLst/>
                <a:latin typeface="Calibri" panose="020F0502020204030204" pitchFamily="34" charset="0"/>
                <a:ea typeface="Calibri" panose="020F0502020204030204" pitchFamily="34" charset="0"/>
              </a:rPr>
              <a:t>Rachel</a:t>
            </a:r>
            <a:r>
              <a:rPr lang="en-NZ" sz="2200">
                <a:effectLst/>
                <a:latin typeface="Calibri" panose="020F0502020204030204" pitchFamily="34" charset="0"/>
                <a:ea typeface="Calibri" panose="020F0502020204030204" pitchFamily="34" charset="0"/>
              </a:rPr>
              <a:t> – will provide some background on networks, the proposed future as part of the HDSR, the CCDHB vision and an overview of their current mahi within the Kapiti Community Health Network.</a:t>
            </a:r>
          </a:p>
          <a:p>
            <a:pPr marL="342900" lvl="0" indent="-342900">
              <a:buFont typeface="Symbol" panose="05050102010706020507" pitchFamily="18" charset="2"/>
              <a:buChar char=""/>
            </a:pPr>
            <a:r>
              <a:rPr lang="en-NZ" sz="2200" b="1">
                <a:effectLst/>
                <a:latin typeface="Calibri" panose="020F0502020204030204" pitchFamily="34" charset="0"/>
                <a:ea typeface="Calibri" panose="020F0502020204030204" pitchFamily="34" charset="0"/>
              </a:rPr>
              <a:t>Cherie</a:t>
            </a:r>
            <a:r>
              <a:rPr lang="en-NZ" sz="2200">
                <a:effectLst/>
                <a:latin typeface="Calibri" panose="020F0502020204030204" pitchFamily="34" charset="0"/>
                <a:ea typeface="Calibri" panose="020F0502020204030204" pitchFamily="34" charset="0"/>
              </a:rPr>
              <a:t> – having worked in the heart of the community alongside others and as an iwi representative will share the importance of partnering with iwi and the community. Focus on the benefits of using M</a:t>
            </a:r>
            <a:r>
              <a:rPr lang="mi-NZ" sz="2200">
                <a:effectLst/>
                <a:latin typeface="Calibri" panose="020F0502020204030204" pitchFamily="34" charset="0"/>
                <a:ea typeface="Calibri" panose="020F0502020204030204" pitchFamily="34" charset="0"/>
              </a:rPr>
              <a:t>ā</a:t>
            </a:r>
            <a:r>
              <a:rPr lang="en-NZ" sz="2200" err="1">
                <a:effectLst/>
                <a:latin typeface="Calibri" panose="020F0502020204030204" pitchFamily="34" charset="0"/>
                <a:ea typeface="Calibri" panose="020F0502020204030204" pitchFamily="34" charset="0"/>
              </a:rPr>
              <a:t>ori</a:t>
            </a:r>
            <a:r>
              <a:rPr lang="en-NZ" sz="2200">
                <a:effectLst/>
                <a:latin typeface="Calibri" panose="020F0502020204030204" pitchFamily="34" charset="0"/>
                <a:ea typeface="Calibri" panose="020F0502020204030204" pitchFamily="34" charset="0"/>
              </a:rPr>
              <a:t> models of care as a foundation for networks.</a:t>
            </a:r>
          </a:p>
          <a:p>
            <a:pPr marL="342900" lvl="0" indent="-342900">
              <a:buFont typeface="Symbol" panose="05050102010706020507" pitchFamily="18" charset="2"/>
              <a:buChar char=""/>
            </a:pPr>
            <a:r>
              <a:rPr lang="en-NZ" sz="2200" b="1">
                <a:effectLst/>
                <a:latin typeface="Calibri" panose="020F0502020204030204" pitchFamily="34" charset="0"/>
                <a:ea typeface="Calibri" panose="020F0502020204030204" pitchFamily="34" charset="0"/>
              </a:rPr>
              <a:t>Chris</a:t>
            </a:r>
            <a:r>
              <a:rPr lang="en-NZ" sz="2200">
                <a:effectLst/>
                <a:latin typeface="Calibri" panose="020F0502020204030204" pitchFamily="34" charset="0"/>
                <a:ea typeface="Calibri" panose="020F0502020204030204" pitchFamily="34" charset="0"/>
              </a:rPr>
              <a:t> – in his role as GP and  Medical Director will share his clinical leadership perspective and how this can supports networks. Included will be a case study. </a:t>
            </a:r>
          </a:p>
          <a:p>
            <a:pPr marL="342900" lvl="0" indent="-342900">
              <a:buFont typeface="Symbol" panose="05050102010706020507" pitchFamily="18" charset="2"/>
              <a:buChar char=""/>
            </a:pPr>
            <a:r>
              <a:rPr lang="en-NZ" sz="2200" b="1">
                <a:effectLst/>
                <a:latin typeface="Calibri" panose="020F0502020204030204" pitchFamily="34" charset="0"/>
                <a:ea typeface="Calibri" panose="020F0502020204030204" pitchFamily="34" charset="0"/>
              </a:rPr>
              <a:t>Paul</a:t>
            </a:r>
            <a:r>
              <a:rPr lang="en-NZ" sz="2200">
                <a:effectLst/>
                <a:latin typeface="Calibri" panose="020F0502020204030204" pitchFamily="34" charset="0"/>
                <a:ea typeface="Calibri" panose="020F0502020204030204" pitchFamily="34" charset="0"/>
              </a:rPr>
              <a:t> – with his vast knowledge and experience will provide </a:t>
            </a:r>
            <a:r>
              <a:rPr lang="en-NZ" sz="2200">
                <a:latin typeface="Calibri" panose="020F0502020204030204" pitchFamily="34" charset="0"/>
                <a:ea typeface="Calibri" panose="020F0502020204030204" pitchFamily="34" charset="0"/>
              </a:rPr>
              <a:t>an overview on </a:t>
            </a:r>
            <a:r>
              <a:rPr lang="en-NZ" sz="2200">
                <a:effectLst/>
                <a:latin typeface="Calibri" panose="020F0502020204030204" pitchFamily="34" charset="0"/>
                <a:ea typeface="Calibri" panose="020F0502020204030204" pitchFamily="34" charset="0"/>
              </a:rPr>
              <a:t>Collective Impact and the importance of leadership and culture in making positive shifts in the community. </a:t>
            </a:r>
          </a:p>
          <a:p>
            <a:pPr marL="342900" lvl="0" indent="-342900">
              <a:buFont typeface="Symbol" panose="05050102010706020507" pitchFamily="18" charset="2"/>
              <a:buChar char=""/>
            </a:pPr>
            <a:r>
              <a:rPr lang="en-NZ" sz="2200" b="1">
                <a:effectLst/>
                <a:latin typeface="Calibri" panose="020F0502020204030204" pitchFamily="34" charset="0"/>
                <a:ea typeface="Calibri" panose="020F0502020204030204" pitchFamily="34" charset="0"/>
              </a:rPr>
              <a:t>Amarjit </a:t>
            </a:r>
            <a:r>
              <a:rPr lang="en-NZ" sz="2200">
                <a:effectLst/>
                <a:latin typeface="Calibri" panose="020F0502020204030204" pitchFamily="34" charset="0"/>
                <a:ea typeface="Calibri" panose="020F0502020204030204" pitchFamily="34" charset="0"/>
              </a:rPr>
              <a:t>– to provide a preview of the toolkit that is being developed to support networks</a:t>
            </a:r>
          </a:p>
          <a:p>
            <a:pPr marL="342900" lvl="0" indent="-342900">
              <a:buFont typeface="Symbol" panose="05050102010706020507" pitchFamily="18" charset="2"/>
              <a:buChar char=""/>
            </a:pPr>
            <a:r>
              <a:rPr lang="en-NZ" sz="2200" b="1">
                <a:latin typeface="Calibri" panose="020F0502020204030204" pitchFamily="34" charset="0"/>
                <a:ea typeface="Calibri" panose="020F0502020204030204" pitchFamily="34" charset="0"/>
              </a:rPr>
              <a:t>Q&amp;A </a:t>
            </a:r>
            <a:r>
              <a:rPr lang="en-NZ" sz="2200">
                <a:latin typeface="Calibri" panose="020F0502020204030204" pitchFamily="34" charset="0"/>
                <a:ea typeface="Calibri" panose="020F0502020204030204" pitchFamily="34" charset="0"/>
              </a:rPr>
              <a:t>– and  “</a:t>
            </a:r>
            <a:r>
              <a:rPr lang="en-NZ" sz="2200" b="1">
                <a:latin typeface="Calibri" panose="020F0502020204030204" pitchFamily="34" charset="0"/>
                <a:ea typeface="Calibri" panose="020F0502020204030204" pitchFamily="34" charset="0"/>
              </a:rPr>
              <a:t>Call to action”</a:t>
            </a:r>
            <a:endParaRPr lang="en-NZ" sz="2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576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C397-8F12-4975-99E3-AD9E5265871C}"/>
              </a:ext>
            </a:extLst>
          </p:cNvPr>
          <p:cNvSpPr>
            <a:spLocks noGrp="1"/>
          </p:cNvSpPr>
          <p:nvPr>
            <p:ph type="title"/>
          </p:nvPr>
        </p:nvSpPr>
        <p:spPr>
          <a:xfrm>
            <a:off x="1759236" y="3980237"/>
            <a:ext cx="8672295" cy="727748"/>
          </a:xfrm>
        </p:spPr>
        <p:txBody>
          <a:bodyPr vert="horz" lIns="91440" tIns="45720" rIns="91440" bIns="45720" rtlCol="0" anchor="b">
            <a:normAutofit/>
          </a:bodyPr>
          <a:lstStyle/>
          <a:p>
            <a:pPr algn="ctr"/>
            <a:r>
              <a:rPr lang="en-US" sz="4000" kern="1200">
                <a:solidFill>
                  <a:srgbClr val="FFFFFE"/>
                </a:solidFill>
                <a:latin typeface="+mj-lt"/>
                <a:ea typeface="+mj-ea"/>
                <a:cs typeface="+mj-cs"/>
              </a:rPr>
              <a:t>Question Time </a:t>
            </a:r>
          </a:p>
        </p:txBody>
      </p:sp>
      <p:pic>
        <p:nvPicPr>
          <p:cNvPr id="4" name="Picture 3">
            <a:extLst>
              <a:ext uri="{FF2B5EF4-FFF2-40B4-BE49-F238E27FC236}">
                <a16:creationId xmlns:a16="http://schemas.microsoft.com/office/drawing/2014/main" id="{FC38C509-9EAA-44C7-9A30-E71144216FAE}"/>
              </a:ext>
            </a:extLst>
          </p:cNvPr>
          <p:cNvPicPr>
            <a:picLocks noChangeAspect="1"/>
          </p:cNvPicPr>
          <p:nvPr/>
        </p:nvPicPr>
        <p:blipFill>
          <a:blip r:embed="rId2"/>
          <a:stretch>
            <a:fillRect/>
          </a:stretch>
        </p:blipFill>
        <p:spPr>
          <a:xfrm>
            <a:off x="257175" y="142875"/>
            <a:ext cx="11677650" cy="6572250"/>
          </a:xfrm>
          <a:prstGeom prst="rect">
            <a:avLst/>
          </a:prstGeom>
        </p:spPr>
      </p:pic>
    </p:spTree>
    <p:extLst>
      <p:ext uri="{BB962C8B-B14F-4D97-AF65-F5344CB8AC3E}">
        <p14:creationId xmlns:p14="http://schemas.microsoft.com/office/powerpoint/2010/main" val="4561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685" y="1818812"/>
            <a:ext cx="8668630" cy="3652221"/>
          </a:xfrm>
          <a:prstGeom prst="rect">
            <a:avLst/>
          </a:prstGeom>
        </p:spPr>
      </p:pic>
      <p:sp>
        <p:nvSpPr>
          <p:cNvPr id="4" name="Oval 3"/>
          <p:cNvSpPr/>
          <p:nvPr/>
        </p:nvSpPr>
        <p:spPr>
          <a:xfrm>
            <a:off x="10206628" y="1371600"/>
            <a:ext cx="1600200" cy="1175806"/>
          </a:xfrm>
          <a:prstGeom prst="ellipse">
            <a:avLst/>
          </a:prstGeom>
          <a:solidFill>
            <a:srgbClr val="009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Place of care</a:t>
            </a:r>
          </a:p>
        </p:txBody>
      </p:sp>
      <p:sp>
        <p:nvSpPr>
          <p:cNvPr id="5" name="Oval 4"/>
          <p:cNvSpPr/>
          <p:nvPr/>
        </p:nvSpPr>
        <p:spPr>
          <a:xfrm>
            <a:off x="10091958" y="4945400"/>
            <a:ext cx="1752600" cy="1230566"/>
          </a:xfrm>
          <a:prstGeom prst="ellipse">
            <a:avLst/>
          </a:prstGeom>
          <a:solidFill>
            <a:srgbClr val="009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NZ" sz="17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Community</a:t>
            </a:r>
          </a:p>
        </p:txBody>
      </p:sp>
      <p:sp>
        <p:nvSpPr>
          <p:cNvPr id="2" name="Rectangle 1"/>
          <p:cNvSpPr/>
          <p:nvPr/>
        </p:nvSpPr>
        <p:spPr>
          <a:xfrm>
            <a:off x="556788" y="312724"/>
            <a:ext cx="11102848"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1" i="0" u="none" strike="noStrike" kern="1200" cap="none" spc="0" normalizeH="0" baseline="0" noProof="0">
                <a:ln>
                  <a:noFill/>
                </a:ln>
                <a:solidFill>
                  <a:srgbClr val="00939E"/>
                </a:solidFill>
                <a:effectLst/>
                <a:uLnTx/>
                <a:uFillTx/>
                <a:latin typeface="Calibri" panose="020F0502020204030204" pitchFamily="34" charset="0"/>
                <a:ea typeface="+mn-ea"/>
                <a:cs typeface="Calibri" panose="020F0502020204030204" pitchFamily="34" charset="0"/>
              </a:rPr>
              <a:t>A Health System Plan focused on people and places</a:t>
            </a:r>
          </a:p>
        </p:txBody>
      </p:sp>
      <p:sp>
        <p:nvSpPr>
          <p:cNvPr id="7" name="Oval 6"/>
          <p:cNvSpPr/>
          <p:nvPr/>
        </p:nvSpPr>
        <p:spPr>
          <a:xfrm>
            <a:off x="533400" y="1247312"/>
            <a:ext cx="1676400" cy="1143000"/>
          </a:xfrm>
          <a:prstGeom prst="ellipse">
            <a:avLst/>
          </a:prstGeom>
          <a:solidFill>
            <a:srgbClr val="009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People</a:t>
            </a:r>
          </a:p>
        </p:txBody>
      </p:sp>
      <p:sp>
        <p:nvSpPr>
          <p:cNvPr id="9" name="TextBox 8"/>
          <p:cNvSpPr txBox="1"/>
          <p:nvPr/>
        </p:nvSpPr>
        <p:spPr>
          <a:xfrm>
            <a:off x="8382001" y="3164688"/>
            <a:ext cx="1824628" cy="369332"/>
          </a:xfrm>
          <a:prstGeom prst="rect">
            <a:avLst/>
          </a:prstGeom>
          <a:solidFill>
            <a:srgbClr val="3A3C4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  Hospitals (Hutt, Kenepuru and Wellington Regional)</a:t>
            </a:r>
          </a:p>
        </p:txBody>
      </p:sp>
      <p:sp>
        <p:nvSpPr>
          <p:cNvPr id="10" name="TextBox 9"/>
          <p:cNvSpPr txBox="1"/>
          <p:nvPr/>
        </p:nvSpPr>
        <p:spPr>
          <a:xfrm>
            <a:off x="2667000" y="4265807"/>
            <a:ext cx="533400" cy="230832"/>
          </a:xfrm>
          <a:prstGeom prst="rect">
            <a:avLst/>
          </a:prstGeom>
          <a:solidFill>
            <a:srgbClr val="3A3C4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nvGrpSpPr>
          <p:cNvPr id="12" name="Group 11"/>
          <p:cNvGrpSpPr/>
          <p:nvPr/>
        </p:nvGrpSpPr>
        <p:grpSpPr>
          <a:xfrm>
            <a:off x="1769379" y="3965017"/>
            <a:ext cx="2193021" cy="1377768"/>
            <a:chOff x="1769379" y="3965017"/>
            <a:chExt cx="2193021" cy="1377768"/>
          </a:xfrm>
        </p:grpSpPr>
        <p:sp>
          <p:nvSpPr>
            <p:cNvPr id="8" name="TextBox 7"/>
            <p:cNvSpPr txBox="1"/>
            <p:nvPr/>
          </p:nvSpPr>
          <p:spPr>
            <a:xfrm>
              <a:off x="1769379" y="4419455"/>
              <a:ext cx="2193021" cy="923330"/>
            </a:xfrm>
            <a:prstGeom prst="rect">
              <a:avLst/>
            </a:prstGeom>
            <a:solidFill>
              <a:srgbClr val="3A3C4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Māori</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Pacific peoples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Those living with disability</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Those with mental illness &amp; addiction</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Refugees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NZ" sz="9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The socially vulnerable</a:t>
              </a:r>
            </a:p>
          </p:txBody>
        </p:sp>
        <p:sp>
          <p:nvSpPr>
            <p:cNvPr id="11" name="TextBox 10"/>
            <p:cNvSpPr txBox="1"/>
            <p:nvPr/>
          </p:nvSpPr>
          <p:spPr>
            <a:xfrm>
              <a:off x="1837189" y="3965017"/>
              <a:ext cx="1972811" cy="461665"/>
            </a:xfrm>
            <a:prstGeom prst="rect">
              <a:avLst/>
            </a:prstGeom>
            <a:solidFill>
              <a:srgbClr val="3A3C4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Intensifying support for: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2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sp>
        <p:nvSpPr>
          <p:cNvPr id="6" name="Oval 5"/>
          <p:cNvSpPr/>
          <p:nvPr/>
        </p:nvSpPr>
        <p:spPr>
          <a:xfrm>
            <a:off x="514927" y="4934511"/>
            <a:ext cx="1676400" cy="1143001"/>
          </a:xfrm>
          <a:prstGeom prst="ellipse">
            <a:avLst/>
          </a:prstGeom>
          <a:solidFill>
            <a:srgbClr val="009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Equity</a:t>
            </a:r>
          </a:p>
        </p:txBody>
      </p:sp>
    </p:spTree>
    <p:extLst>
      <p:ext uri="{BB962C8B-B14F-4D97-AF65-F5344CB8AC3E}">
        <p14:creationId xmlns:p14="http://schemas.microsoft.com/office/powerpoint/2010/main" val="405546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12F593-8C43-4806-AE78-08E1BF3E4B9D}"/>
              </a:ext>
            </a:extLst>
          </p:cNvPr>
          <p:cNvPicPr>
            <a:picLocks noGrp="1" noChangeAspect="1"/>
          </p:cNvPicPr>
          <p:nvPr>
            <p:ph idx="1"/>
          </p:nvPr>
        </p:nvPicPr>
        <p:blipFill rotWithShape="1">
          <a:blip r:embed="rId3"/>
          <a:srcRect t="5186" r="1" b="1"/>
          <a:stretch/>
        </p:blipFill>
        <p:spPr>
          <a:xfrm>
            <a:off x="545238" y="304800"/>
            <a:ext cx="9216716" cy="6313714"/>
          </a:xfrm>
          <a:prstGeom prst="rect">
            <a:avLst/>
          </a:prstGeom>
        </p:spPr>
      </p:pic>
      <p:pic>
        <p:nvPicPr>
          <p:cNvPr id="14" name="Picture 13" descr="http://www.ccdhb.org.nz/Images/design/logo.gif"/>
          <p:cNvPicPr/>
          <p:nvPr/>
        </p:nvPicPr>
        <p:blipFill>
          <a:blip r:embed="rId4">
            <a:extLst>
              <a:ext uri="{28A0092B-C50C-407E-A947-70E740481C1C}">
                <a14:useLocalDpi xmlns:a14="http://schemas.microsoft.com/office/drawing/2010/main" val="0"/>
              </a:ext>
            </a:extLst>
          </a:blip>
          <a:srcRect/>
          <a:stretch>
            <a:fillRect/>
          </a:stretch>
        </p:blipFill>
        <p:spPr bwMode="auto">
          <a:xfrm>
            <a:off x="9480462" y="5648419"/>
            <a:ext cx="1924050" cy="661670"/>
          </a:xfrm>
          <a:prstGeom prst="rect">
            <a:avLst/>
          </a:prstGeom>
          <a:noFill/>
        </p:spPr>
      </p:pic>
      <p:sp>
        <p:nvSpPr>
          <p:cNvPr id="2" name="Title 1">
            <a:extLst>
              <a:ext uri="{FF2B5EF4-FFF2-40B4-BE49-F238E27FC236}">
                <a16:creationId xmlns:a16="http://schemas.microsoft.com/office/drawing/2014/main" id="{73DC73E2-DEA7-4AF4-8632-03EE41E065B9}"/>
              </a:ext>
            </a:extLst>
          </p:cNvPr>
          <p:cNvSpPr>
            <a:spLocks noGrp="1"/>
          </p:cNvSpPr>
          <p:nvPr>
            <p:ph type="title"/>
          </p:nvPr>
        </p:nvSpPr>
        <p:spPr>
          <a:xfrm>
            <a:off x="9562011" y="2023110"/>
            <a:ext cx="2277688" cy="2792334"/>
          </a:xfrm>
        </p:spPr>
        <p:txBody>
          <a:bodyPr vert="horz" lIns="91440" tIns="45720" rIns="91440" bIns="45720" rtlCol="0" anchor="ctr">
            <a:normAutofit/>
          </a:bodyPr>
          <a:lstStyle/>
          <a:p>
            <a:r>
              <a:rPr lang="en-US" sz="3600"/>
              <a:t>Health System Plan 2030</a:t>
            </a:r>
          </a:p>
        </p:txBody>
      </p:sp>
    </p:spTree>
    <p:extLst>
      <p:ext uri="{BB962C8B-B14F-4D97-AF65-F5344CB8AC3E}">
        <p14:creationId xmlns:p14="http://schemas.microsoft.com/office/powerpoint/2010/main" val="336008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E00FD285-A1C3-442E-987A-641445D17643}"/>
              </a:ext>
            </a:extLst>
          </p:cNvPr>
          <p:cNvSpPr>
            <a:spLocks noGrp="1"/>
          </p:cNvSpPr>
          <p:nvPr>
            <p:ph type="subTitle" idx="1"/>
          </p:nvPr>
        </p:nvSpPr>
        <p:spPr>
          <a:xfrm>
            <a:off x="2197352" y="2236023"/>
            <a:ext cx="2700944" cy="2726194"/>
          </a:xfrm>
          <a:noFill/>
        </p:spPr>
        <p:txBody>
          <a:bodyPr>
            <a:normAutofit fontScale="92500" lnSpcReduction="20000"/>
          </a:bodyPr>
          <a:lstStyle/>
          <a:p>
            <a:r>
              <a:rPr lang="en-US" b="1">
                <a:solidFill>
                  <a:schemeClr val="accent1"/>
                </a:solidFill>
              </a:rPr>
              <a:t>Ensuring consumers, </a:t>
            </a:r>
            <a:r>
              <a:rPr lang="en-US" b="1" err="1">
                <a:solidFill>
                  <a:schemeClr val="accent1"/>
                </a:solidFill>
              </a:rPr>
              <a:t>whānau</a:t>
            </a:r>
            <a:r>
              <a:rPr lang="en-US" b="1">
                <a:solidFill>
                  <a:schemeClr val="accent1"/>
                </a:solidFill>
              </a:rPr>
              <a:t> and communities are at the heart of the system</a:t>
            </a:r>
          </a:p>
          <a:p>
            <a:r>
              <a:rPr lang="en-US" b="1">
                <a:solidFill>
                  <a:schemeClr val="accent1"/>
                </a:solidFill>
              </a:rPr>
              <a:t>Creating a new networked approach to primary and community services (Tier 1)</a:t>
            </a:r>
            <a:r>
              <a:rPr lang="en-US" sz="2000" b="1">
                <a:solidFill>
                  <a:schemeClr val="accent1"/>
                </a:solidFill>
              </a:rPr>
              <a:t>.</a:t>
            </a:r>
            <a:endParaRPr lang="en-NZ" sz="2800" b="1">
              <a:solidFill>
                <a:schemeClr val="accent1"/>
              </a:solidFill>
            </a:endParaRPr>
          </a:p>
        </p:txBody>
      </p:sp>
      <p:pic>
        <p:nvPicPr>
          <p:cNvPr id="5" name="Picture 4">
            <a:extLst>
              <a:ext uri="{FF2B5EF4-FFF2-40B4-BE49-F238E27FC236}">
                <a16:creationId xmlns:a16="http://schemas.microsoft.com/office/drawing/2014/main" id="{F18BE5FE-8290-4105-B747-0F0CCF2E2079}"/>
              </a:ext>
            </a:extLst>
          </p:cNvPr>
          <p:cNvPicPr>
            <a:picLocks noChangeAspect="1"/>
          </p:cNvPicPr>
          <p:nvPr/>
        </p:nvPicPr>
        <p:blipFill>
          <a:blip r:embed="rId3"/>
          <a:stretch>
            <a:fillRect/>
          </a:stretch>
        </p:blipFill>
        <p:spPr>
          <a:xfrm>
            <a:off x="7196286" y="413453"/>
            <a:ext cx="4357465" cy="6031094"/>
          </a:xfrm>
          <a:prstGeom prst="rect">
            <a:avLst/>
          </a:prstGeom>
        </p:spPr>
      </p:pic>
    </p:spTree>
    <p:extLst>
      <p:ext uri="{BB962C8B-B14F-4D97-AF65-F5344CB8AC3E}">
        <p14:creationId xmlns:p14="http://schemas.microsoft.com/office/powerpoint/2010/main" val="3349757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F4CE4520D6F3469B020C8501506770" ma:contentTypeVersion="15" ma:contentTypeDescription="Create a new document." ma:contentTypeScope="" ma:versionID="5b625a9bc9c0f36cfb62d467c8396939">
  <xsd:schema xmlns:xsd="http://www.w3.org/2001/XMLSchema" xmlns:xs="http://www.w3.org/2001/XMLSchema" xmlns:p="http://schemas.microsoft.com/office/2006/metadata/properties" xmlns:ns1="http://schemas.microsoft.com/sharepoint/v3" xmlns:ns2="662774e8-ceb8-4889-889a-aa8b0aa1d1db" xmlns:ns3="9f0e7999-c8ed-4616-b0a4-fece3b66517b" targetNamespace="http://schemas.microsoft.com/office/2006/metadata/properties" ma:root="true" ma:fieldsID="3075302bc9a849f69c58e65c4f00e00d" ns1:_="" ns2:_="" ns3:_="">
    <xsd:import namespace="http://schemas.microsoft.com/sharepoint/v3"/>
    <xsd:import namespace="662774e8-ceb8-4889-889a-aa8b0aa1d1db"/>
    <xsd:import namespace="9f0e7999-c8ed-4616-b0a4-fece3b6651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2774e8-ceb8-4889-889a-aa8b0aa1d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0e7999-c8ed-4616-b0a4-fece3b6651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7881B-1589-4F36-BCCD-2FF84FD0D942}">
  <ds:schemaRefs>
    <ds:schemaRef ds:uri="http://schemas.microsoft.com/sharepoint/v3/contenttype/forms"/>
  </ds:schemaRefs>
</ds:datastoreItem>
</file>

<file path=customXml/itemProps2.xml><?xml version="1.0" encoding="utf-8"?>
<ds:datastoreItem xmlns:ds="http://schemas.openxmlformats.org/officeDocument/2006/customXml" ds:itemID="{29F39174-1046-4DAB-AFF6-036E49B1260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1E3E08C-CC68-4432-AE8D-32482D59FCC5}">
  <ds:schemaRefs>
    <ds:schemaRef ds:uri="662774e8-ceb8-4889-889a-aa8b0aa1d1db"/>
    <ds:schemaRef ds:uri="9f0e7999-c8ed-4616-b0a4-fece3b665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8</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Supported by:  The Health Care Home Collaborative Team including Kirsten and Jess      Thanks to our network of leads and change facilitators that do the mahi with us!</vt:lpstr>
      <vt:lpstr>Meet our panel</vt:lpstr>
      <vt:lpstr> What we’re planning to cover…. </vt:lpstr>
      <vt:lpstr>Question Time </vt:lpstr>
      <vt:lpstr>PowerPoint Presentation</vt:lpstr>
      <vt:lpstr>Health System Plan 2030</vt:lpstr>
      <vt:lpstr>PowerPoint Presentation</vt:lpstr>
      <vt:lpstr>   Creating a prototype.. Shared learnings   </vt:lpstr>
      <vt:lpstr>PowerPoint Presentation</vt:lpstr>
      <vt:lpstr>Why Community Health Networks?</vt:lpstr>
      <vt:lpstr>PowerPoint Presentation</vt:lpstr>
      <vt:lpstr>PowerPoint Presentation</vt:lpstr>
      <vt:lpstr>PowerPoint Presentation</vt:lpstr>
      <vt:lpstr>PowerPoint Presentation</vt:lpstr>
      <vt:lpstr>PowerPoint Presentation</vt:lpstr>
      <vt:lpstr>Question time</vt:lpstr>
      <vt:lpstr>Call to action…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Plan 2030</dc:title>
  <dc:creator>Amarjit Maxwell</dc:creator>
  <cp:revision>1</cp:revision>
  <cp:lastPrinted>2021-03-10T04:17:00Z</cp:lastPrinted>
  <dcterms:created xsi:type="dcterms:W3CDTF">2021-03-08T22:12:10Z</dcterms:created>
  <dcterms:modified xsi:type="dcterms:W3CDTF">2021-05-17T02:00:03Z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0x01010067F4CE4520D6F3469B020C8501506770</vt:lpwstr>
  </property>
</Properties>
</file>